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00"/>
  </p:notesMasterIdLst>
  <p:sldIdLst>
    <p:sldId id="256" r:id="rId2"/>
    <p:sldId id="257" r:id="rId3"/>
    <p:sldId id="260" r:id="rId4"/>
    <p:sldId id="261" r:id="rId5"/>
    <p:sldId id="259" r:id="rId6"/>
    <p:sldId id="264" r:id="rId7"/>
    <p:sldId id="265" r:id="rId8"/>
    <p:sldId id="268" r:id="rId9"/>
    <p:sldId id="266" r:id="rId10"/>
    <p:sldId id="267" r:id="rId11"/>
    <p:sldId id="272" r:id="rId12"/>
    <p:sldId id="298" r:id="rId13"/>
    <p:sldId id="300" r:id="rId14"/>
    <p:sldId id="299" r:id="rId15"/>
    <p:sldId id="263" r:id="rId16"/>
    <p:sldId id="270" r:id="rId17"/>
    <p:sldId id="271" r:id="rId18"/>
    <p:sldId id="273" r:id="rId19"/>
    <p:sldId id="274" r:id="rId20"/>
    <p:sldId id="269" r:id="rId21"/>
    <p:sldId id="282" r:id="rId22"/>
    <p:sldId id="275" r:id="rId23"/>
    <p:sldId id="277" r:id="rId24"/>
    <p:sldId id="276" r:id="rId25"/>
    <p:sldId id="302" r:id="rId26"/>
    <p:sldId id="284" r:id="rId27"/>
    <p:sldId id="280" r:id="rId28"/>
    <p:sldId id="283" r:id="rId29"/>
    <p:sldId id="281" r:id="rId30"/>
    <p:sldId id="303" r:id="rId31"/>
    <p:sldId id="348" r:id="rId32"/>
    <p:sldId id="318" r:id="rId33"/>
    <p:sldId id="309" r:id="rId34"/>
    <p:sldId id="310" r:id="rId35"/>
    <p:sldId id="313" r:id="rId36"/>
    <p:sldId id="312" r:id="rId37"/>
    <p:sldId id="311" r:id="rId38"/>
    <p:sldId id="316" r:id="rId39"/>
    <p:sldId id="304" r:id="rId40"/>
    <p:sldId id="330" r:id="rId41"/>
    <p:sldId id="317" r:id="rId42"/>
    <p:sldId id="314" r:id="rId43"/>
    <p:sldId id="315" r:id="rId44"/>
    <p:sldId id="301" r:id="rId45"/>
    <p:sldId id="278" r:id="rId46"/>
    <p:sldId id="285" r:id="rId47"/>
    <p:sldId id="286" r:id="rId48"/>
    <p:sldId id="287" r:id="rId49"/>
    <p:sldId id="288" r:id="rId50"/>
    <p:sldId id="289" r:id="rId51"/>
    <p:sldId id="290" r:id="rId52"/>
    <p:sldId id="291" r:id="rId53"/>
    <p:sldId id="292" r:id="rId54"/>
    <p:sldId id="294" r:id="rId55"/>
    <p:sldId id="295" r:id="rId56"/>
    <p:sldId id="296" r:id="rId57"/>
    <p:sldId id="293" r:id="rId58"/>
    <p:sldId id="297" r:id="rId59"/>
    <p:sldId id="305" r:id="rId60"/>
    <p:sldId id="306" r:id="rId61"/>
    <p:sldId id="308" r:id="rId62"/>
    <p:sldId id="307" r:id="rId63"/>
    <p:sldId id="332" r:id="rId64"/>
    <p:sldId id="333" r:id="rId65"/>
    <p:sldId id="334" r:id="rId66"/>
    <p:sldId id="335" r:id="rId67"/>
    <p:sldId id="336" r:id="rId68"/>
    <p:sldId id="337" r:id="rId69"/>
    <p:sldId id="338" r:id="rId70"/>
    <p:sldId id="339" r:id="rId71"/>
    <p:sldId id="340" r:id="rId72"/>
    <p:sldId id="279" r:id="rId73"/>
    <p:sldId id="328" r:id="rId74"/>
    <p:sldId id="341" r:id="rId75"/>
    <p:sldId id="347" r:id="rId76"/>
    <p:sldId id="327" r:id="rId77"/>
    <p:sldId id="350" r:id="rId78"/>
    <p:sldId id="342" r:id="rId79"/>
    <p:sldId id="351" r:id="rId80"/>
    <p:sldId id="343" r:id="rId81"/>
    <p:sldId id="352" r:id="rId82"/>
    <p:sldId id="349" r:id="rId83"/>
    <p:sldId id="353" r:id="rId84"/>
    <p:sldId id="357" r:id="rId85"/>
    <p:sldId id="358" r:id="rId86"/>
    <p:sldId id="354" r:id="rId87"/>
    <p:sldId id="356" r:id="rId88"/>
    <p:sldId id="359" r:id="rId89"/>
    <p:sldId id="360" r:id="rId90"/>
    <p:sldId id="361" r:id="rId91"/>
    <p:sldId id="344" r:id="rId92"/>
    <p:sldId id="362" r:id="rId93"/>
    <p:sldId id="345" r:id="rId94"/>
    <p:sldId id="355" r:id="rId95"/>
    <p:sldId id="363" r:id="rId96"/>
    <p:sldId id="364" r:id="rId97"/>
    <p:sldId id="346" r:id="rId98"/>
    <p:sldId id="262" r:id="rId99"/>
  </p:sldIdLst>
  <p:sldSz cx="9144000" cy="6858000" type="screen4x3"/>
  <p:notesSz cx="7102475"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418" autoAdjust="0"/>
  </p:normalViewPr>
  <p:slideViewPr>
    <p:cSldViewPr snapToGrid="0">
      <p:cViewPr varScale="1">
        <p:scale>
          <a:sx n="103" d="100"/>
          <a:sy n="103" d="100"/>
        </p:scale>
        <p:origin x="-1770"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 name="PlaceHolder 1"/>
          <p:cNvSpPr>
            <a:spLocks noGrp="1" noRot="1" noChangeAspect="1"/>
          </p:cNvSpPr>
          <p:nvPr>
            <p:ph type="sldImg"/>
          </p:nvPr>
        </p:nvSpPr>
        <p:spPr>
          <a:xfrm>
            <a:off x="923925" y="909638"/>
            <a:ext cx="5981700" cy="4486275"/>
          </a:xfrm>
          <a:prstGeom prst="rect">
            <a:avLst/>
          </a:prstGeom>
          <a:noFill/>
          <a:ln w="0">
            <a:noFill/>
          </a:ln>
        </p:spPr>
        <p:txBody>
          <a:bodyPr lIns="0" tIns="0" rIns="0" bIns="0" anchor="ctr">
            <a:noAutofit/>
          </a:bodyPr>
          <a:lstStyle/>
          <a:p>
            <a:pPr algn="ctr">
              <a:buNone/>
            </a:pPr>
            <a:r>
              <a:rPr lang="en-US" sz="4800" b="0" strike="noStrike" spc="-1">
                <a:latin typeface="Arial"/>
              </a:rPr>
              <a:t>Click to move the slide</a:t>
            </a:r>
          </a:p>
        </p:txBody>
      </p:sp>
      <p:sp>
        <p:nvSpPr>
          <p:cNvPr id="41" name="PlaceHolder 2"/>
          <p:cNvSpPr>
            <a:spLocks noGrp="1"/>
          </p:cNvSpPr>
          <p:nvPr>
            <p:ph type="body"/>
          </p:nvPr>
        </p:nvSpPr>
        <p:spPr>
          <a:xfrm>
            <a:off x="782950" y="5684240"/>
            <a:ext cx="6263227" cy="5384857"/>
          </a:xfrm>
          <a:prstGeom prst="rect">
            <a:avLst/>
          </a:prstGeom>
          <a:noFill/>
          <a:ln w="0">
            <a:noFill/>
          </a:ln>
        </p:spPr>
        <p:txBody>
          <a:bodyPr lIns="0" tIns="0" rIns="0" bIns="0" anchor="t">
            <a:noAutofit/>
          </a:bodyPr>
          <a:lstStyle/>
          <a:p>
            <a:r>
              <a:rPr lang="en-US" sz="2200" b="0" strike="noStrike" spc="-1">
                <a:latin typeface="Arial"/>
              </a:rPr>
              <a:t>Click to edit the notes format</a:t>
            </a:r>
          </a:p>
        </p:txBody>
      </p:sp>
      <p:sp>
        <p:nvSpPr>
          <p:cNvPr id="42" name="PlaceHolder 3"/>
          <p:cNvSpPr>
            <a:spLocks noGrp="1"/>
          </p:cNvSpPr>
          <p:nvPr>
            <p:ph type="hdr"/>
          </p:nvPr>
        </p:nvSpPr>
        <p:spPr>
          <a:xfrm>
            <a:off x="0" y="0"/>
            <a:ext cx="3397630" cy="597959"/>
          </a:xfrm>
          <a:prstGeom prst="rect">
            <a:avLst/>
          </a:prstGeom>
          <a:noFill/>
          <a:ln w="0">
            <a:noFill/>
          </a:ln>
        </p:spPr>
        <p:txBody>
          <a:bodyPr lIns="0" tIns="0" rIns="0" bIns="0" anchor="t">
            <a:noAutofit/>
          </a:bodyPr>
          <a:lstStyle/>
          <a:p>
            <a:r>
              <a:rPr lang="en-US" sz="1500" b="0" strike="noStrike" spc="-1">
                <a:latin typeface="Times New Roman"/>
              </a:rPr>
              <a:t>&lt;header&gt;</a:t>
            </a:r>
          </a:p>
        </p:txBody>
      </p:sp>
      <p:sp>
        <p:nvSpPr>
          <p:cNvPr id="43" name="PlaceHolder 4"/>
          <p:cNvSpPr>
            <a:spLocks noGrp="1"/>
          </p:cNvSpPr>
          <p:nvPr>
            <p:ph type="dt" idx="4"/>
          </p:nvPr>
        </p:nvSpPr>
        <p:spPr>
          <a:xfrm>
            <a:off x="4431497" y="0"/>
            <a:ext cx="3397630" cy="597959"/>
          </a:xfrm>
          <a:prstGeom prst="rect">
            <a:avLst/>
          </a:prstGeom>
          <a:noFill/>
          <a:ln w="0">
            <a:noFill/>
          </a:ln>
        </p:spPr>
        <p:txBody>
          <a:bodyPr lIns="0" tIns="0" rIns="0" bIns="0" anchor="t">
            <a:noAutofit/>
          </a:bodyPr>
          <a:lstStyle>
            <a:lvl1pPr algn="r">
              <a:buNone/>
              <a:defRPr lang="en-US" sz="1500" b="0" strike="noStrike" spc="-1">
                <a:latin typeface="Times New Roman"/>
              </a:defRPr>
            </a:lvl1pPr>
          </a:lstStyle>
          <a:p>
            <a:pPr algn="r">
              <a:buNone/>
            </a:pPr>
            <a:r>
              <a:rPr lang="en-US" sz="1500" b="0" strike="noStrike" spc="-1">
                <a:latin typeface="Times New Roman"/>
              </a:rPr>
              <a:t>&lt;date/time&gt;</a:t>
            </a:r>
          </a:p>
        </p:txBody>
      </p:sp>
      <p:sp>
        <p:nvSpPr>
          <p:cNvPr id="44" name="PlaceHolder 5"/>
          <p:cNvSpPr>
            <a:spLocks noGrp="1"/>
          </p:cNvSpPr>
          <p:nvPr>
            <p:ph type="ftr" idx="5"/>
          </p:nvPr>
        </p:nvSpPr>
        <p:spPr>
          <a:xfrm>
            <a:off x="0" y="11368882"/>
            <a:ext cx="3397630" cy="597959"/>
          </a:xfrm>
          <a:prstGeom prst="rect">
            <a:avLst/>
          </a:prstGeom>
          <a:noFill/>
          <a:ln w="0">
            <a:noFill/>
          </a:ln>
        </p:spPr>
        <p:txBody>
          <a:bodyPr lIns="0" tIns="0" rIns="0" bIns="0" anchor="b">
            <a:noAutofit/>
          </a:bodyPr>
          <a:lstStyle>
            <a:lvl1pPr>
              <a:defRPr lang="en-US" sz="1500" b="0" strike="noStrike" spc="-1">
                <a:latin typeface="Times New Roman"/>
              </a:defRPr>
            </a:lvl1pPr>
          </a:lstStyle>
          <a:p>
            <a:r>
              <a:rPr lang="en-US" sz="1500" b="0" strike="noStrike" spc="-1">
                <a:latin typeface="Times New Roman"/>
              </a:rPr>
              <a:t>&lt;footer&gt;</a:t>
            </a:r>
          </a:p>
        </p:txBody>
      </p:sp>
      <p:sp>
        <p:nvSpPr>
          <p:cNvPr id="45" name="PlaceHolder 6"/>
          <p:cNvSpPr>
            <a:spLocks noGrp="1"/>
          </p:cNvSpPr>
          <p:nvPr>
            <p:ph type="sldNum" idx="6"/>
          </p:nvPr>
        </p:nvSpPr>
        <p:spPr>
          <a:xfrm>
            <a:off x="4431497" y="11368882"/>
            <a:ext cx="3397630" cy="597959"/>
          </a:xfrm>
          <a:prstGeom prst="rect">
            <a:avLst/>
          </a:prstGeom>
          <a:noFill/>
          <a:ln w="0">
            <a:noFill/>
          </a:ln>
        </p:spPr>
        <p:txBody>
          <a:bodyPr lIns="0" tIns="0" rIns="0" bIns="0" anchor="b">
            <a:noAutofit/>
          </a:bodyPr>
          <a:lstStyle>
            <a:lvl1pPr algn="r">
              <a:buNone/>
              <a:defRPr lang="en-US" sz="1500" b="0" strike="noStrike" spc="-1">
                <a:latin typeface="Times New Roman"/>
              </a:defRPr>
            </a:lvl1pPr>
          </a:lstStyle>
          <a:p>
            <a:pPr algn="r">
              <a:buNone/>
            </a:pPr>
            <a:fld id="{FCC8B542-55B1-4D29-9FF3-E4EFBE7563E6}" type="slidenum">
              <a:rPr lang="en-US" sz="1500" b="0" strike="noStrike" spc="-1">
                <a:latin typeface="Times New Roman"/>
              </a:rPr>
              <a:t>‹#›</a:t>
            </a:fld>
            <a:endParaRPr lang="en-US" sz="1500" b="0" strike="noStrike" spc="-1">
              <a:latin typeface="Times New Roman"/>
            </a:endParaRPr>
          </a:p>
        </p:txBody>
      </p:sp>
    </p:spTree>
    <p:extLst>
      <p:ext uri="{BB962C8B-B14F-4D97-AF65-F5344CB8AC3E}">
        <p14:creationId xmlns:p14="http://schemas.microsoft.com/office/powerpoint/2010/main" val="2701281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n.wikipedia.org/wiki/Machine_learning"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en.wikipedia.org/wiki/Representation_learning" TargetMode="External"/><Relationship Id="rId4" Type="http://schemas.openxmlformats.org/officeDocument/2006/relationships/hyperlink" Target="https://en.wikipedia.org/wiki/Artificial_neural_networks" TargetMode="Externa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n.wikipedia.org/wiki/Machine_learning"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en.wikipedia.org/wiki/Representation_learning" TargetMode="External"/><Relationship Id="rId4" Type="http://schemas.openxmlformats.org/officeDocument/2006/relationships/hyperlink" Target="https://en.wikipedia.org/wiki/Artificial_neural_networks" TargetMode="Externa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PlaceHolder 1"/>
          <p:cNvSpPr>
            <a:spLocks noGrp="1" noRot="1" noChangeAspect="1"/>
          </p:cNvSpPr>
          <p:nvPr>
            <p:ph type="sldImg"/>
          </p:nvPr>
        </p:nvSpPr>
        <p:spPr>
          <a:xfrm>
            <a:off x="993775" y="768350"/>
            <a:ext cx="5114925" cy="3836988"/>
          </a:xfrm>
          <a:prstGeom prst="rect">
            <a:avLst/>
          </a:prstGeom>
          <a:ln w="0">
            <a:noFill/>
          </a:ln>
        </p:spPr>
      </p:sp>
      <p:sp>
        <p:nvSpPr>
          <p:cNvPr id="53" name="PlaceHolder 2"/>
          <p:cNvSpPr>
            <a:spLocks noGrp="1"/>
          </p:cNvSpPr>
          <p:nvPr>
            <p:ph type="body"/>
          </p:nvPr>
        </p:nvSpPr>
        <p:spPr>
          <a:xfrm>
            <a:off x="710248" y="4861441"/>
            <a:ext cx="5681234" cy="4604770"/>
          </a:xfrm>
          <a:prstGeom prst="rect">
            <a:avLst/>
          </a:prstGeom>
          <a:noFill/>
          <a:ln w="0">
            <a:noFill/>
          </a:ln>
        </p:spPr>
        <p:txBody>
          <a:bodyPr lIns="0" tIns="0" rIns="0" bIns="0" anchor="t">
            <a:noAutofit/>
          </a:bodyPr>
          <a:lstStyle/>
          <a:p>
            <a:r>
              <a:rPr lang="en-US" sz="2200" spc="-1" smtClean="0">
                <a:latin typeface="Arial"/>
              </a:rPr>
              <a:t>Cursurile pot fi poate dificil de inteles pentru studentii care nu sunt la Computer Science. Pe</a:t>
            </a:r>
            <a:r>
              <a:rPr lang="en-US" sz="2200" spc="-1" baseline="0" smtClean="0">
                <a:latin typeface="Arial"/>
              </a:rPr>
              <a:t> de alta parte este foarte important si pentru acestia sa inteleaga cate lucruri pot fi realizate si la care colegii din IT ii pot ajuta sa dezvolte solutii la probleme identificate de ei – specialistii in Agricultura si Food Engineering.</a:t>
            </a:r>
            <a:endParaRPr lang="en-US" sz="2200" spc="-1" dirty="0">
              <a:latin typeface="Arial"/>
            </a:endParaRPr>
          </a:p>
        </p:txBody>
      </p:sp>
      <p:sp>
        <p:nvSpPr>
          <p:cNvPr id="54" name="PlaceHolder 3"/>
          <p:cNvSpPr>
            <a:spLocks noGrp="1"/>
          </p:cNvSpPr>
          <p:nvPr>
            <p:ph type="sldNum" idx="7"/>
          </p:nvPr>
        </p:nvSpPr>
        <p:spPr>
          <a:xfrm>
            <a:off x="4023244" y="9721270"/>
            <a:ext cx="3076994" cy="510925"/>
          </a:xfrm>
          <a:prstGeom prst="rect">
            <a:avLst/>
          </a:prstGeom>
          <a:noFill/>
          <a:ln w="0">
            <a:noFill/>
          </a:ln>
        </p:spPr>
        <p:txBody>
          <a:bodyPr lIns="0" tIns="0" rIns="0" bIns="0" anchor="b">
            <a:noAutofit/>
          </a:bodyPr>
          <a:lstStyle>
            <a:lvl1pPr algn="r">
              <a:lnSpc>
                <a:spcPct val="100000"/>
              </a:lnSpc>
              <a:buNone/>
              <a:defRPr lang="en-US" sz="1300" b="0" strike="noStrike" spc="-1">
                <a:solidFill>
                  <a:srgbClr val="000000"/>
                </a:solidFill>
                <a:latin typeface="+mn-lt"/>
                <a:ea typeface="+mn-ea"/>
              </a:defRPr>
            </a:lvl1pPr>
          </a:lstStyle>
          <a:p>
            <a:pPr algn="r">
              <a:lnSpc>
                <a:spcPct val="100000"/>
              </a:lnSpc>
              <a:buNone/>
            </a:pPr>
            <a:fld id="{62EB042E-FD68-4712-B49A-8983A3395557}" type="slidenum">
              <a:rPr lang="en-US"/>
              <a:t>1</a:t>
            </a:fld>
            <a:endParaRPr lang="en-US">
              <a:latin typeface="Times New Roman"/>
            </a:endParaRPr>
          </a:p>
        </p:txBody>
      </p:sp>
    </p:spTree>
    <p:extLst>
      <p:ext uri="{BB962C8B-B14F-4D97-AF65-F5344CB8AC3E}">
        <p14:creationId xmlns:p14="http://schemas.microsoft.com/office/powerpoint/2010/main" val="11681944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PlaceHolder 1"/>
          <p:cNvSpPr>
            <a:spLocks noGrp="1" noRot="1" noChangeAspect="1"/>
          </p:cNvSpPr>
          <p:nvPr>
            <p:ph type="sldImg"/>
          </p:nvPr>
        </p:nvSpPr>
        <p:spPr>
          <a:xfrm>
            <a:off x="993775" y="768350"/>
            <a:ext cx="5114925" cy="3836988"/>
          </a:xfrm>
          <a:prstGeom prst="rect">
            <a:avLst/>
          </a:prstGeom>
          <a:ln w="0">
            <a:noFill/>
          </a:ln>
        </p:spPr>
      </p:sp>
      <p:sp>
        <p:nvSpPr>
          <p:cNvPr id="53" name="PlaceHolder 2"/>
          <p:cNvSpPr>
            <a:spLocks noGrp="1"/>
          </p:cNvSpPr>
          <p:nvPr>
            <p:ph type="body"/>
          </p:nvPr>
        </p:nvSpPr>
        <p:spPr>
          <a:xfrm>
            <a:off x="710248" y="4861441"/>
            <a:ext cx="5681234" cy="4604770"/>
          </a:xfrm>
          <a:prstGeom prst="rect">
            <a:avLst/>
          </a:prstGeom>
          <a:noFill/>
          <a:ln w="0">
            <a:noFill/>
          </a:ln>
        </p:spPr>
        <p:txBody>
          <a:bodyPr lIns="0" tIns="0" rIns="0" bIns="0" anchor="t">
            <a:noAutofit/>
          </a:bodyPr>
          <a:lstStyle/>
          <a:p>
            <a:pPr defTabSz="990661">
              <a:defRPr/>
            </a:pPr>
            <a:endParaRPr lang="en-US" sz="2200" spc="-1">
              <a:latin typeface="Arial"/>
            </a:endParaRPr>
          </a:p>
          <a:p>
            <a:pPr defTabSz="990661">
              <a:defRPr/>
            </a:pPr>
            <a:endParaRPr lang="en-US" sz="2200" spc="-1" dirty="0">
              <a:latin typeface="Arial"/>
            </a:endParaRPr>
          </a:p>
        </p:txBody>
      </p:sp>
      <p:sp>
        <p:nvSpPr>
          <p:cNvPr id="54" name="PlaceHolder 3"/>
          <p:cNvSpPr>
            <a:spLocks noGrp="1"/>
          </p:cNvSpPr>
          <p:nvPr>
            <p:ph type="sldNum" idx="7"/>
          </p:nvPr>
        </p:nvSpPr>
        <p:spPr>
          <a:xfrm>
            <a:off x="4023244" y="9721270"/>
            <a:ext cx="3076994" cy="510925"/>
          </a:xfrm>
          <a:prstGeom prst="rect">
            <a:avLst/>
          </a:prstGeom>
          <a:noFill/>
          <a:ln w="0">
            <a:noFill/>
          </a:ln>
        </p:spPr>
        <p:txBody>
          <a:bodyPr lIns="0" tIns="0" rIns="0" bIns="0" anchor="b">
            <a:noAutofit/>
          </a:bodyPr>
          <a:lstStyle>
            <a:lvl1pPr algn="r">
              <a:lnSpc>
                <a:spcPct val="100000"/>
              </a:lnSpc>
              <a:buNone/>
              <a:defRPr lang="en-US" sz="1300" b="0" strike="noStrike" spc="-1">
                <a:solidFill>
                  <a:srgbClr val="000000"/>
                </a:solidFill>
                <a:latin typeface="+mn-lt"/>
                <a:ea typeface="+mn-ea"/>
              </a:defRPr>
            </a:lvl1pPr>
          </a:lstStyle>
          <a:p>
            <a:pPr algn="r">
              <a:lnSpc>
                <a:spcPct val="100000"/>
              </a:lnSpc>
              <a:buNone/>
            </a:pPr>
            <a:fld id="{62EB042E-FD68-4712-B49A-8983A3395557}" type="slidenum">
              <a:rPr lang="en-US"/>
              <a:t>10</a:t>
            </a:fld>
            <a:endParaRPr lang="en-US">
              <a:latin typeface="Times New Roman"/>
            </a:endParaRPr>
          </a:p>
        </p:txBody>
      </p:sp>
    </p:spTree>
    <p:extLst>
      <p:ext uri="{BB962C8B-B14F-4D97-AF65-F5344CB8AC3E}">
        <p14:creationId xmlns:p14="http://schemas.microsoft.com/office/powerpoint/2010/main" val="31791108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PlaceHolder 1"/>
          <p:cNvSpPr>
            <a:spLocks noGrp="1" noRot="1" noChangeAspect="1"/>
          </p:cNvSpPr>
          <p:nvPr>
            <p:ph type="sldImg"/>
          </p:nvPr>
        </p:nvSpPr>
        <p:spPr>
          <a:xfrm>
            <a:off x="993775" y="768350"/>
            <a:ext cx="5114925" cy="3836988"/>
          </a:xfrm>
          <a:prstGeom prst="rect">
            <a:avLst/>
          </a:prstGeom>
          <a:ln w="0">
            <a:noFill/>
          </a:ln>
        </p:spPr>
      </p:sp>
      <p:sp>
        <p:nvSpPr>
          <p:cNvPr id="53" name="PlaceHolder 2"/>
          <p:cNvSpPr>
            <a:spLocks noGrp="1"/>
          </p:cNvSpPr>
          <p:nvPr>
            <p:ph type="body"/>
          </p:nvPr>
        </p:nvSpPr>
        <p:spPr>
          <a:xfrm>
            <a:off x="710248" y="4861441"/>
            <a:ext cx="5681234" cy="4604770"/>
          </a:xfrm>
          <a:prstGeom prst="rect">
            <a:avLst/>
          </a:prstGeom>
          <a:noFill/>
          <a:ln w="0">
            <a:noFill/>
          </a:ln>
        </p:spPr>
        <p:txBody>
          <a:bodyPr lIns="0" tIns="0" rIns="0" bIns="0" anchor="t">
            <a:noAutofit/>
          </a:bodyPr>
          <a:lstStyle/>
          <a:p>
            <a:pPr defTabSz="990661">
              <a:defRPr/>
            </a:pPr>
            <a:endParaRPr lang="en-US" sz="2200" spc="-1" dirty="0">
              <a:latin typeface="Arial"/>
            </a:endParaRPr>
          </a:p>
        </p:txBody>
      </p:sp>
      <p:sp>
        <p:nvSpPr>
          <p:cNvPr id="54" name="PlaceHolder 3"/>
          <p:cNvSpPr>
            <a:spLocks noGrp="1"/>
          </p:cNvSpPr>
          <p:nvPr>
            <p:ph type="sldNum" idx="7"/>
          </p:nvPr>
        </p:nvSpPr>
        <p:spPr>
          <a:xfrm>
            <a:off x="4023244" y="9721270"/>
            <a:ext cx="3076994" cy="510925"/>
          </a:xfrm>
          <a:prstGeom prst="rect">
            <a:avLst/>
          </a:prstGeom>
          <a:noFill/>
          <a:ln w="0">
            <a:noFill/>
          </a:ln>
        </p:spPr>
        <p:txBody>
          <a:bodyPr lIns="0" tIns="0" rIns="0" bIns="0" anchor="b">
            <a:noAutofit/>
          </a:bodyPr>
          <a:lstStyle>
            <a:lvl1pPr algn="r">
              <a:lnSpc>
                <a:spcPct val="100000"/>
              </a:lnSpc>
              <a:buNone/>
              <a:defRPr lang="en-US" sz="1300" b="0" strike="noStrike" spc="-1">
                <a:solidFill>
                  <a:srgbClr val="000000"/>
                </a:solidFill>
                <a:latin typeface="+mn-lt"/>
                <a:ea typeface="+mn-ea"/>
              </a:defRPr>
            </a:lvl1pPr>
          </a:lstStyle>
          <a:p>
            <a:pPr algn="r">
              <a:lnSpc>
                <a:spcPct val="100000"/>
              </a:lnSpc>
              <a:buNone/>
            </a:pPr>
            <a:fld id="{62EB042E-FD68-4712-B49A-8983A3395557}" type="slidenum">
              <a:rPr lang="en-US"/>
              <a:t>11</a:t>
            </a:fld>
            <a:endParaRPr lang="en-US">
              <a:latin typeface="Times New Roman"/>
            </a:endParaRPr>
          </a:p>
        </p:txBody>
      </p:sp>
    </p:spTree>
    <p:extLst>
      <p:ext uri="{BB962C8B-B14F-4D97-AF65-F5344CB8AC3E}">
        <p14:creationId xmlns:p14="http://schemas.microsoft.com/office/powerpoint/2010/main" val="1855054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04912" indent="-309582">
              <a:spcBef>
                <a:spcPct val="30000"/>
              </a:spcBef>
              <a:defRPr sz="1300">
                <a:solidFill>
                  <a:schemeClr val="tx1"/>
                </a:solidFill>
                <a:latin typeface="Times New Roman" panose="02020603050405020304" pitchFamily="18" charset="0"/>
              </a:defRPr>
            </a:lvl2pPr>
            <a:lvl3pPr marL="1238326" indent="-247665">
              <a:spcBef>
                <a:spcPct val="30000"/>
              </a:spcBef>
              <a:defRPr sz="1300">
                <a:solidFill>
                  <a:schemeClr val="tx1"/>
                </a:solidFill>
                <a:latin typeface="Times New Roman" panose="02020603050405020304" pitchFamily="18" charset="0"/>
              </a:defRPr>
            </a:lvl3pPr>
            <a:lvl4pPr marL="1733657" indent="-247665">
              <a:spcBef>
                <a:spcPct val="30000"/>
              </a:spcBef>
              <a:defRPr sz="1300">
                <a:solidFill>
                  <a:schemeClr val="tx1"/>
                </a:solidFill>
                <a:latin typeface="Times New Roman" panose="02020603050405020304" pitchFamily="18" charset="0"/>
              </a:defRPr>
            </a:lvl4pPr>
            <a:lvl5pPr marL="2228987" indent="-247665">
              <a:spcBef>
                <a:spcPct val="30000"/>
              </a:spcBef>
              <a:defRPr sz="1300">
                <a:solidFill>
                  <a:schemeClr val="tx1"/>
                </a:solidFill>
                <a:latin typeface="Times New Roman" panose="02020603050405020304" pitchFamily="18" charset="0"/>
              </a:defRPr>
            </a:lvl5pPr>
            <a:lvl6pPr marL="2724318" indent="-247665" eaLnBrk="0" fontAlgn="base" hangingPunct="0">
              <a:spcBef>
                <a:spcPct val="30000"/>
              </a:spcBef>
              <a:spcAft>
                <a:spcPct val="0"/>
              </a:spcAft>
              <a:defRPr sz="1300">
                <a:solidFill>
                  <a:schemeClr val="tx1"/>
                </a:solidFill>
                <a:latin typeface="Times New Roman" panose="02020603050405020304" pitchFamily="18" charset="0"/>
              </a:defRPr>
            </a:lvl6pPr>
            <a:lvl7pPr marL="3219648" indent="-247665" eaLnBrk="0" fontAlgn="base" hangingPunct="0">
              <a:spcBef>
                <a:spcPct val="30000"/>
              </a:spcBef>
              <a:spcAft>
                <a:spcPct val="0"/>
              </a:spcAft>
              <a:defRPr sz="1300">
                <a:solidFill>
                  <a:schemeClr val="tx1"/>
                </a:solidFill>
                <a:latin typeface="Times New Roman" panose="02020603050405020304" pitchFamily="18" charset="0"/>
              </a:defRPr>
            </a:lvl7pPr>
            <a:lvl8pPr marL="3714979" indent="-247665" eaLnBrk="0" fontAlgn="base" hangingPunct="0">
              <a:spcBef>
                <a:spcPct val="30000"/>
              </a:spcBef>
              <a:spcAft>
                <a:spcPct val="0"/>
              </a:spcAft>
              <a:defRPr sz="1300">
                <a:solidFill>
                  <a:schemeClr val="tx1"/>
                </a:solidFill>
                <a:latin typeface="Times New Roman" panose="02020603050405020304" pitchFamily="18" charset="0"/>
              </a:defRPr>
            </a:lvl8pPr>
            <a:lvl9pPr marL="4210309" indent="-247665"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2E2E11D1-DAD4-430C-9668-E55109A539DA}" type="slidenum">
              <a:rPr lang="en-GB" altLang="ro-RO" smtClean="0"/>
              <a:pPr>
                <a:spcBef>
                  <a:spcPct val="0"/>
                </a:spcBef>
              </a:pPr>
              <a:t>12</a:t>
            </a:fld>
            <a:endParaRPr lang="en-GB" altLang="ro-RO" smtClean="0"/>
          </a:p>
        </p:txBody>
      </p:sp>
      <p:sp>
        <p:nvSpPr>
          <p:cNvPr id="78851" name="Rectangle 2"/>
          <p:cNvSpPr>
            <a:spLocks noGrp="1" noRot="1" noChangeAspect="1" noChangeArrowheads="1" noTextEdit="1"/>
          </p:cNvSpPr>
          <p:nvPr>
            <p:ph type="sldImg"/>
          </p:nvPr>
        </p:nvSpPr>
        <p:spPr>
          <a:xfrm>
            <a:off x="923925" y="909638"/>
            <a:ext cx="5981700" cy="4486275"/>
          </a:xfrm>
          <a:solidFill>
            <a:srgbClr val="FFFFFF"/>
          </a:solidFill>
          <a:ln/>
        </p:spPr>
      </p:sp>
      <p:sp>
        <p:nvSpPr>
          <p:cNvPr id="788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nl-NL" altLang="ro-RO" smtClean="0"/>
          </a:p>
        </p:txBody>
      </p:sp>
    </p:spTree>
    <p:extLst>
      <p:ext uri="{BB962C8B-B14F-4D97-AF65-F5344CB8AC3E}">
        <p14:creationId xmlns:p14="http://schemas.microsoft.com/office/powerpoint/2010/main" val="7905212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PlaceHolder 1"/>
          <p:cNvSpPr>
            <a:spLocks noGrp="1" noRot="1" noChangeAspect="1"/>
          </p:cNvSpPr>
          <p:nvPr>
            <p:ph type="sldImg"/>
          </p:nvPr>
        </p:nvSpPr>
        <p:spPr>
          <a:xfrm>
            <a:off x="993775" y="768350"/>
            <a:ext cx="5114925" cy="3836988"/>
          </a:xfrm>
          <a:prstGeom prst="rect">
            <a:avLst/>
          </a:prstGeom>
          <a:ln w="0">
            <a:noFill/>
          </a:ln>
        </p:spPr>
      </p:sp>
      <p:sp>
        <p:nvSpPr>
          <p:cNvPr id="53" name="PlaceHolder 2"/>
          <p:cNvSpPr>
            <a:spLocks noGrp="1"/>
          </p:cNvSpPr>
          <p:nvPr>
            <p:ph type="body"/>
          </p:nvPr>
        </p:nvSpPr>
        <p:spPr>
          <a:xfrm>
            <a:off x="710248" y="4861441"/>
            <a:ext cx="5681234" cy="4604770"/>
          </a:xfrm>
          <a:prstGeom prst="rect">
            <a:avLst/>
          </a:prstGeom>
          <a:noFill/>
          <a:ln w="0">
            <a:noFill/>
          </a:ln>
        </p:spPr>
        <p:txBody>
          <a:bodyPr lIns="0" tIns="0" rIns="0" bIns="0" anchor="t">
            <a:noAutofit/>
          </a:bodyPr>
          <a:lstStyle/>
          <a:p>
            <a:pPr defTabSz="990661">
              <a:defRPr/>
            </a:pPr>
            <a:endParaRPr lang="en-US" sz="2200" spc="-1" dirty="0">
              <a:latin typeface="Arial"/>
            </a:endParaRPr>
          </a:p>
        </p:txBody>
      </p:sp>
      <p:sp>
        <p:nvSpPr>
          <p:cNvPr id="54" name="PlaceHolder 3"/>
          <p:cNvSpPr>
            <a:spLocks noGrp="1"/>
          </p:cNvSpPr>
          <p:nvPr>
            <p:ph type="sldNum" idx="7"/>
          </p:nvPr>
        </p:nvSpPr>
        <p:spPr>
          <a:xfrm>
            <a:off x="4023244" y="9721270"/>
            <a:ext cx="3076994" cy="510925"/>
          </a:xfrm>
          <a:prstGeom prst="rect">
            <a:avLst/>
          </a:prstGeom>
          <a:noFill/>
          <a:ln w="0">
            <a:noFill/>
          </a:ln>
        </p:spPr>
        <p:txBody>
          <a:bodyPr lIns="0" tIns="0" rIns="0" bIns="0" anchor="b">
            <a:noAutofit/>
          </a:bodyPr>
          <a:lstStyle>
            <a:lvl1pPr algn="r">
              <a:lnSpc>
                <a:spcPct val="100000"/>
              </a:lnSpc>
              <a:buNone/>
              <a:defRPr lang="en-US" sz="1300" b="0" strike="noStrike" spc="-1">
                <a:solidFill>
                  <a:srgbClr val="000000"/>
                </a:solidFill>
                <a:latin typeface="+mn-lt"/>
                <a:ea typeface="+mn-ea"/>
              </a:defRPr>
            </a:lvl1pPr>
          </a:lstStyle>
          <a:p>
            <a:pPr algn="r">
              <a:lnSpc>
                <a:spcPct val="100000"/>
              </a:lnSpc>
              <a:buNone/>
            </a:pPr>
            <a:fld id="{62EB042E-FD68-4712-B49A-8983A3395557}" type="slidenum">
              <a:rPr lang="en-US"/>
              <a:t>15</a:t>
            </a:fld>
            <a:endParaRPr lang="en-US">
              <a:latin typeface="Times New Roman"/>
            </a:endParaRPr>
          </a:p>
        </p:txBody>
      </p:sp>
    </p:spTree>
    <p:extLst>
      <p:ext uri="{BB962C8B-B14F-4D97-AF65-F5344CB8AC3E}">
        <p14:creationId xmlns:p14="http://schemas.microsoft.com/office/powerpoint/2010/main" val="1855054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PlaceHolder 1"/>
          <p:cNvSpPr>
            <a:spLocks noGrp="1" noRot="1" noChangeAspect="1"/>
          </p:cNvSpPr>
          <p:nvPr>
            <p:ph type="sldImg"/>
          </p:nvPr>
        </p:nvSpPr>
        <p:spPr>
          <a:xfrm>
            <a:off x="993775" y="768350"/>
            <a:ext cx="5114925" cy="3836988"/>
          </a:xfrm>
          <a:prstGeom prst="rect">
            <a:avLst/>
          </a:prstGeom>
          <a:ln w="0">
            <a:noFill/>
          </a:ln>
        </p:spPr>
      </p:sp>
      <p:sp>
        <p:nvSpPr>
          <p:cNvPr id="53" name="PlaceHolder 2"/>
          <p:cNvSpPr>
            <a:spLocks noGrp="1"/>
          </p:cNvSpPr>
          <p:nvPr>
            <p:ph type="body"/>
          </p:nvPr>
        </p:nvSpPr>
        <p:spPr>
          <a:xfrm>
            <a:off x="710248" y="4861441"/>
            <a:ext cx="5681234" cy="4604770"/>
          </a:xfrm>
          <a:prstGeom prst="rect">
            <a:avLst/>
          </a:prstGeom>
          <a:noFill/>
          <a:ln w="0">
            <a:noFill/>
          </a:ln>
        </p:spPr>
        <p:txBody>
          <a:bodyPr lIns="0" tIns="0" rIns="0" bIns="0" anchor="t">
            <a:noAutofit/>
          </a:bodyPr>
          <a:lstStyle/>
          <a:p>
            <a:pPr defTabSz="990661">
              <a:defRPr/>
            </a:pPr>
            <a:endParaRPr lang="en-US" sz="2200" spc="-1" dirty="0">
              <a:latin typeface="Arial"/>
            </a:endParaRPr>
          </a:p>
        </p:txBody>
      </p:sp>
      <p:sp>
        <p:nvSpPr>
          <p:cNvPr id="54" name="PlaceHolder 3"/>
          <p:cNvSpPr>
            <a:spLocks noGrp="1"/>
          </p:cNvSpPr>
          <p:nvPr>
            <p:ph type="sldNum" idx="7"/>
          </p:nvPr>
        </p:nvSpPr>
        <p:spPr>
          <a:xfrm>
            <a:off x="4023244" y="9721270"/>
            <a:ext cx="3076994" cy="510925"/>
          </a:xfrm>
          <a:prstGeom prst="rect">
            <a:avLst/>
          </a:prstGeom>
          <a:noFill/>
          <a:ln w="0">
            <a:noFill/>
          </a:ln>
        </p:spPr>
        <p:txBody>
          <a:bodyPr lIns="0" tIns="0" rIns="0" bIns="0" anchor="b">
            <a:noAutofit/>
          </a:bodyPr>
          <a:lstStyle>
            <a:lvl1pPr algn="r">
              <a:lnSpc>
                <a:spcPct val="100000"/>
              </a:lnSpc>
              <a:buNone/>
              <a:defRPr lang="en-US" sz="1300" b="0" strike="noStrike" spc="-1">
                <a:solidFill>
                  <a:srgbClr val="000000"/>
                </a:solidFill>
                <a:latin typeface="+mn-lt"/>
                <a:ea typeface="+mn-ea"/>
              </a:defRPr>
            </a:lvl1pPr>
          </a:lstStyle>
          <a:p>
            <a:pPr algn="r">
              <a:lnSpc>
                <a:spcPct val="100000"/>
              </a:lnSpc>
              <a:buNone/>
            </a:pPr>
            <a:fld id="{62EB042E-FD68-4712-B49A-8983A3395557}" type="slidenum">
              <a:rPr lang="en-US"/>
              <a:t>16</a:t>
            </a:fld>
            <a:endParaRPr lang="en-US">
              <a:latin typeface="Times New Roman"/>
            </a:endParaRPr>
          </a:p>
        </p:txBody>
      </p:sp>
    </p:spTree>
    <p:extLst>
      <p:ext uri="{BB962C8B-B14F-4D97-AF65-F5344CB8AC3E}">
        <p14:creationId xmlns:p14="http://schemas.microsoft.com/office/powerpoint/2010/main" val="9063540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PlaceHolder 1"/>
          <p:cNvSpPr>
            <a:spLocks noGrp="1" noRot="1" noChangeAspect="1"/>
          </p:cNvSpPr>
          <p:nvPr>
            <p:ph type="sldImg"/>
          </p:nvPr>
        </p:nvSpPr>
        <p:spPr>
          <a:xfrm>
            <a:off x="993775" y="768350"/>
            <a:ext cx="5114925" cy="3836988"/>
          </a:xfrm>
          <a:prstGeom prst="rect">
            <a:avLst/>
          </a:prstGeom>
          <a:ln w="0">
            <a:noFill/>
          </a:ln>
        </p:spPr>
      </p:sp>
      <p:sp>
        <p:nvSpPr>
          <p:cNvPr id="53" name="PlaceHolder 2"/>
          <p:cNvSpPr>
            <a:spLocks noGrp="1"/>
          </p:cNvSpPr>
          <p:nvPr>
            <p:ph type="body"/>
          </p:nvPr>
        </p:nvSpPr>
        <p:spPr>
          <a:xfrm>
            <a:off x="710248" y="4861441"/>
            <a:ext cx="5681234" cy="4604770"/>
          </a:xfrm>
          <a:prstGeom prst="rect">
            <a:avLst/>
          </a:prstGeom>
          <a:noFill/>
          <a:ln w="0">
            <a:noFill/>
          </a:ln>
        </p:spPr>
        <p:txBody>
          <a:bodyPr lIns="0" tIns="0" rIns="0" bIns="0" anchor="t">
            <a:noAutofit/>
          </a:bodyPr>
          <a:lstStyle/>
          <a:p>
            <a:pPr defTabSz="990661">
              <a:defRPr/>
            </a:pPr>
            <a:r>
              <a:rPr lang="en-US" sz="2200" spc="-1" dirty="0" err="1"/>
              <a:t>Categorisire</a:t>
            </a:r>
            <a:r>
              <a:rPr lang="en-US" sz="2200" spc="-1" dirty="0"/>
              <a:t>: part of AI and pattern matching (Process 2020) and </a:t>
            </a:r>
            <a:r>
              <a:rPr lang="en-US" sz="2200" spc="-1" dirty="0" err="1"/>
              <a:t>paralel</a:t>
            </a:r>
            <a:r>
              <a:rPr lang="en-US" sz="2200" spc="-1" dirty="0"/>
              <a:t> and distributed Systems </a:t>
            </a:r>
          </a:p>
          <a:p>
            <a:pPr defTabSz="990661">
              <a:defRPr/>
            </a:pPr>
            <a:r>
              <a:rPr lang="en-US" sz="2200" spc="-1" dirty="0" err="1"/>
              <a:t>Multistrat</a:t>
            </a:r>
            <a:r>
              <a:rPr lang="en-US" sz="2200" spc="-1" dirty="0"/>
              <a:t>/Single perceptron </a:t>
            </a:r>
          </a:p>
          <a:p>
            <a:pPr defTabSz="990661">
              <a:defRPr/>
            </a:pPr>
            <a:r>
              <a:rPr lang="en-US" sz="2200" spc="-1" dirty="0"/>
              <a:t>Feedback/Feedforward</a:t>
            </a:r>
          </a:p>
          <a:p>
            <a:pPr defTabSz="990661">
              <a:defRPr/>
            </a:pPr>
            <a:r>
              <a:rPr lang="en-US" sz="2200" spc="-1" dirty="0" err="1"/>
              <a:t>Constrângeri</a:t>
            </a:r>
            <a:r>
              <a:rPr lang="en-US" sz="2200" spc="-1" dirty="0"/>
              <a:t> (</a:t>
            </a:r>
            <a:r>
              <a:rPr lang="en-US" sz="2200" spc="-1" dirty="0" err="1"/>
              <a:t>neuronii</a:t>
            </a:r>
            <a:r>
              <a:rPr lang="en-US" sz="2200" spc="-1" dirty="0"/>
              <a:t> de </a:t>
            </a:r>
            <a:r>
              <a:rPr lang="en-US" sz="2200" spc="-1" dirty="0" err="1"/>
              <a:t>pe</a:t>
            </a:r>
            <a:r>
              <a:rPr lang="en-US" sz="2200" spc="-1" dirty="0"/>
              <a:t> </a:t>
            </a:r>
            <a:r>
              <a:rPr lang="en-US" sz="2200" spc="-1" dirty="0" err="1"/>
              <a:t>același</a:t>
            </a:r>
            <a:r>
              <a:rPr lang="en-US" sz="2200" spc="-1" dirty="0"/>
              <a:t> </a:t>
            </a:r>
            <a:r>
              <a:rPr lang="en-US" sz="2200" spc="-1" dirty="0" err="1"/>
              <a:t>strat</a:t>
            </a:r>
            <a:r>
              <a:rPr lang="en-US" sz="2200" spc="-1" dirty="0"/>
              <a:t> nu </a:t>
            </a:r>
            <a:r>
              <a:rPr lang="en-US" sz="2200" spc="-1" dirty="0" err="1"/>
              <a:t>sunt</a:t>
            </a:r>
            <a:r>
              <a:rPr lang="en-US" sz="2200" spc="-1" dirty="0"/>
              <a:t> </a:t>
            </a:r>
            <a:r>
              <a:rPr lang="en-US" sz="2200" spc="-1" dirty="0" err="1"/>
              <a:t>conectati</a:t>
            </a:r>
            <a:r>
              <a:rPr lang="en-US" sz="2200" spc="-1" dirty="0"/>
              <a:t>)</a:t>
            </a:r>
          </a:p>
          <a:p>
            <a:r>
              <a:rPr lang="en-US" sz="1300" dirty="0" err="1"/>
              <a:t>Exemplu</a:t>
            </a:r>
            <a:r>
              <a:rPr lang="en-US" sz="1300" dirty="0"/>
              <a:t> </a:t>
            </a:r>
            <a:r>
              <a:rPr lang="en-US" sz="1300" dirty="0" err="1"/>
              <a:t>Matlab</a:t>
            </a:r>
            <a:r>
              <a:rPr lang="en-US" sz="1300" dirty="0"/>
              <a:t> (cod </a:t>
            </a:r>
            <a:r>
              <a:rPr lang="en-US" sz="1300" dirty="0" err="1"/>
              <a:t>sursa</a:t>
            </a:r>
            <a:r>
              <a:rPr lang="en-US" sz="1300" dirty="0"/>
              <a:t>)</a:t>
            </a:r>
          </a:p>
          <a:p>
            <a:r>
              <a:rPr lang="en-US" sz="1300" dirty="0" err="1"/>
              <a:t>Crearea</a:t>
            </a:r>
            <a:r>
              <a:rPr lang="en-US" sz="1300" dirty="0"/>
              <a:t> </a:t>
            </a:r>
            <a:r>
              <a:rPr lang="en-US" sz="1300" dirty="0" err="1"/>
              <a:t>rețelei</a:t>
            </a:r>
            <a:r>
              <a:rPr lang="en-US" sz="1300" dirty="0"/>
              <a:t>, </a:t>
            </a:r>
            <a:r>
              <a:rPr lang="en-US" sz="1300" dirty="0" err="1"/>
              <a:t>alegerea</a:t>
            </a:r>
            <a:r>
              <a:rPr lang="en-US" sz="1300" dirty="0"/>
              <a:t> </a:t>
            </a:r>
            <a:r>
              <a:rPr lang="en-US" sz="1300" dirty="0" err="1"/>
              <a:t>funcției</a:t>
            </a:r>
            <a:r>
              <a:rPr lang="en-US" sz="1300" dirty="0"/>
              <a:t> de </a:t>
            </a:r>
            <a:r>
              <a:rPr lang="en-US" sz="1300" dirty="0" err="1"/>
              <a:t>activare</a:t>
            </a:r>
            <a:r>
              <a:rPr lang="en-US" sz="1300" dirty="0"/>
              <a:t> </a:t>
            </a:r>
          </a:p>
          <a:p>
            <a:r>
              <a:rPr lang="en-US" sz="1300" dirty="0" err="1"/>
              <a:t>Rezultate</a:t>
            </a:r>
            <a:endParaRPr lang="en-US" sz="2200" spc="-1" dirty="0"/>
          </a:p>
          <a:p>
            <a:pPr defTabSz="990661">
              <a:defRPr/>
            </a:pPr>
            <a:endParaRPr lang="en-US" sz="2200" spc="-1" dirty="0">
              <a:latin typeface="Arial"/>
            </a:endParaRPr>
          </a:p>
        </p:txBody>
      </p:sp>
      <p:sp>
        <p:nvSpPr>
          <p:cNvPr id="54" name="PlaceHolder 3"/>
          <p:cNvSpPr>
            <a:spLocks noGrp="1"/>
          </p:cNvSpPr>
          <p:nvPr>
            <p:ph type="sldNum" idx="7"/>
          </p:nvPr>
        </p:nvSpPr>
        <p:spPr>
          <a:xfrm>
            <a:off x="4023244" y="9721270"/>
            <a:ext cx="3076994" cy="510925"/>
          </a:xfrm>
          <a:prstGeom prst="rect">
            <a:avLst/>
          </a:prstGeom>
          <a:noFill/>
          <a:ln w="0">
            <a:noFill/>
          </a:ln>
        </p:spPr>
        <p:txBody>
          <a:bodyPr lIns="0" tIns="0" rIns="0" bIns="0" anchor="b">
            <a:noAutofit/>
          </a:bodyPr>
          <a:lstStyle>
            <a:lvl1pPr algn="r">
              <a:lnSpc>
                <a:spcPct val="100000"/>
              </a:lnSpc>
              <a:buNone/>
              <a:defRPr lang="en-US" sz="1300" b="0" strike="noStrike" spc="-1">
                <a:solidFill>
                  <a:srgbClr val="000000"/>
                </a:solidFill>
                <a:latin typeface="+mn-lt"/>
                <a:ea typeface="+mn-ea"/>
              </a:defRPr>
            </a:lvl1pPr>
          </a:lstStyle>
          <a:p>
            <a:pPr algn="r">
              <a:lnSpc>
                <a:spcPct val="100000"/>
              </a:lnSpc>
              <a:buNone/>
            </a:pPr>
            <a:fld id="{62EB042E-FD68-4712-B49A-8983A3395557}" type="slidenum">
              <a:rPr lang="en-US"/>
              <a:t>20</a:t>
            </a:fld>
            <a:endParaRPr lang="en-US">
              <a:latin typeface="Times New Roman"/>
            </a:endParaRPr>
          </a:p>
        </p:txBody>
      </p:sp>
    </p:spTree>
    <p:extLst>
      <p:ext uri="{BB962C8B-B14F-4D97-AF65-F5344CB8AC3E}">
        <p14:creationId xmlns:p14="http://schemas.microsoft.com/office/powerpoint/2010/main" val="42934446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PlaceHolder 1"/>
          <p:cNvSpPr>
            <a:spLocks noGrp="1" noRot="1" noChangeAspect="1"/>
          </p:cNvSpPr>
          <p:nvPr>
            <p:ph type="sldImg"/>
          </p:nvPr>
        </p:nvSpPr>
        <p:spPr>
          <a:xfrm>
            <a:off x="993775" y="768350"/>
            <a:ext cx="5114925" cy="3836988"/>
          </a:xfrm>
          <a:prstGeom prst="rect">
            <a:avLst/>
          </a:prstGeom>
          <a:ln w="0">
            <a:noFill/>
          </a:ln>
        </p:spPr>
      </p:sp>
      <p:sp>
        <p:nvSpPr>
          <p:cNvPr id="53" name="PlaceHolder 2"/>
          <p:cNvSpPr>
            <a:spLocks noGrp="1"/>
          </p:cNvSpPr>
          <p:nvPr>
            <p:ph type="body"/>
          </p:nvPr>
        </p:nvSpPr>
        <p:spPr>
          <a:xfrm>
            <a:off x="710248" y="4861441"/>
            <a:ext cx="5681234" cy="4604770"/>
          </a:xfrm>
          <a:prstGeom prst="rect">
            <a:avLst/>
          </a:prstGeom>
          <a:noFill/>
          <a:ln w="0">
            <a:noFill/>
          </a:ln>
        </p:spPr>
        <p:txBody>
          <a:bodyPr lIns="0" tIns="0" rIns="0" bIns="0" anchor="t">
            <a:noAutofit/>
          </a:bodyPr>
          <a:lstStyle/>
          <a:p>
            <a:pPr defTabSz="990661">
              <a:defRPr/>
            </a:pPr>
            <a:endParaRPr lang="en-US" sz="2200" spc="-1" dirty="0">
              <a:latin typeface="Arial"/>
            </a:endParaRPr>
          </a:p>
        </p:txBody>
      </p:sp>
      <p:sp>
        <p:nvSpPr>
          <p:cNvPr id="54" name="PlaceHolder 3"/>
          <p:cNvSpPr>
            <a:spLocks noGrp="1"/>
          </p:cNvSpPr>
          <p:nvPr>
            <p:ph type="sldNum" idx="7"/>
          </p:nvPr>
        </p:nvSpPr>
        <p:spPr>
          <a:xfrm>
            <a:off x="4023244" y="9721270"/>
            <a:ext cx="3076994" cy="510925"/>
          </a:xfrm>
          <a:prstGeom prst="rect">
            <a:avLst/>
          </a:prstGeom>
          <a:noFill/>
          <a:ln w="0">
            <a:noFill/>
          </a:ln>
        </p:spPr>
        <p:txBody>
          <a:bodyPr lIns="0" tIns="0" rIns="0" bIns="0" anchor="b">
            <a:noAutofit/>
          </a:bodyPr>
          <a:lstStyle>
            <a:lvl1pPr algn="r">
              <a:lnSpc>
                <a:spcPct val="100000"/>
              </a:lnSpc>
              <a:buNone/>
              <a:defRPr lang="en-US" sz="1300" b="0" strike="noStrike" spc="-1">
                <a:solidFill>
                  <a:srgbClr val="000000"/>
                </a:solidFill>
                <a:latin typeface="+mn-lt"/>
                <a:ea typeface="+mn-ea"/>
              </a:defRPr>
            </a:lvl1pPr>
          </a:lstStyle>
          <a:p>
            <a:pPr algn="r">
              <a:lnSpc>
                <a:spcPct val="100000"/>
              </a:lnSpc>
              <a:buNone/>
            </a:pPr>
            <a:fld id="{62EB042E-FD68-4712-B49A-8983A3395557}" type="slidenum">
              <a:rPr lang="en-US"/>
              <a:t>21</a:t>
            </a:fld>
            <a:endParaRPr lang="en-US">
              <a:latin typeface="Times New Roman"/>
            </a:endParaRPr>
          </a:p>
        </p:txBody>
      </p:sp>
    </p:spTree>
    <p:extLst>
      <p:ext uri="{BB962C8B-B14F-4D97-AF65-F5344CB8AC3E}">
        <p14:creationId xmlns:p14="http://schemas.microsoft.com/office/powerpoint/2010/main" val="37571885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PlaceHolder 1"/>
          <p:cNvSpPr>
            <a:spLocks noGrp="1" noRot="1" noChangeAspect="1"/>
          </p:cNvSpPr>
          <p:nvPr>
            <p:ph type="sldImg"/>
          </p:nvPr>
        </p:nvSpPr>
        <p:spPr>
          <a:xfrm>
            <a:off x="993775" y="768350"/>
            <a:ext cx="5114925" cy="3836988"/>
          </a:xfrm>
          <a:prstGeom prst="rect">
            <a:avLst/>
          </a:prstGeom>
          <a:ln w="0">
            <a:noFill/>
          </a:ln>
        </p:spPr>
      </p:sp>
      <p:sp>
        <p:nvSpPr>
          <p:cNvPr id="53" name="PlaceHolder 2"/>
          <p:cNvSpPr>
            <a:spLocks noGrp="1"/>
          </p:cNvSpPr>
          <p:nvPr>
            <p:ph type="body"/>
          </p:nvPr>
        </p:nvSpPr>
        <p:spPr>
          <a:xfrm>
            <a:off x="710248" y="4861441"/>
            <a:ext cx="5681234" cy="4604770"/>
          </a:xfrm>
          <a:prstGeom prst="rect">
            <a:avLst/>
          </a:prstGeom>
          <a:noFill/>
          <a:ln w="0">
            <a:noFill/>
          </a:ln>
        </p:spPr>
        <p:txBody>
          <a:bodyPr lIns="0" tIns="0" rIns="0" bIns="0" anchor="t">
            <a:noAutofit/>
          </a:bodyPr>
          <a:lstStyle/>
          <a:p>
            <a:pPr defTabSz="990661">
              <a:defRPr/>
            </a:pPr>
            <a:r>
              <a:rPr lang="en-US" sz="1200" b="1" kern="1200" smtClean="0">
                <a:solidFill>
                  <a:schemeClr val="tx1"/>
                </a:solidFill>
                <a:effectLst/>
                <a:latin typeface="+mn-lt"/>
                <a:ea typeface="+mn-ea"/>
                <a:cs typeface="+mn-cs"/>
              </a:rPr>
              <a:t>Constrained backpropagation (CBP) algorithm </a:t>
            </a:r>
            <a:r>
              <a:rPr lang="en-US" sz="1200" kern="1200" smtClean="0">
                <a:solidFill>
                  <a:schemeClr val="tx1"/>
                </a:solidFill>
                <a:effectLst/>
                <a:latin typeface="+mn-lt"/>
                <a:ea typeface="+mn-ea"/>
                <a:cs typeface="+mn-cs"/>
              </a:rPr>
              <a:t>based on the pseudo-Lagrange multiplier method to obtain the optimal set of weights that satisfy a given set of constraints</a:t>
            </a:r>
            <a:endParaRPr lang="en-US" sz="2200" spc="-1" dirty="0">
              <a:latin typeface="Arial"/>
            </a:endParaRPr>
          </a:p>
        </p:txBody>
      </p:sp>
      <p:sp>
        <p:nvSpPr>
          <p:cNvPr id="54" name="PlaceHolder 3"/>
          <p:cNvSpPr>
            <a:spLocks noGrp="1"/>
          </p:cNvSpPr>
          <p:nvPr>
            <p:ph type="sldNum" idx="7"/>
          </p:nvPr>
        </p:nvSpPr>
        <p:spPr>
          <a:xfrm>
            <a:off x="4023244" y="9721270"/>
            <a:ext cx="3076994" cy="510925"/>
          </a:xfrm>
          <a:prstGeom prst="rect">
            <a:avLst/>
          </a:prstGeom>
          <a:noFill/>
          <a:ln w="0">
            <a:noFill/>
          </a:ln>
        </p:spPr>
        <p:txBody>
          <a:bodyPr lIns="0" tIns="0" rIns="0" bIns="0" anchor="b">
            <a:noAutofit/>
          </a:bodyPr>
          <a:lstStyle>
            <a:lvl1pPr algn="r">
              <a:lnSpc>
                <a:spcPct val="100000"/>
              </a:lnSpc>
              <a:buNone/>
              <a:defRPr lang="en-US" sz="1300" b="0" strike="noStrike" spc="-1">
                <a:solidFill>
                  <a:srgbClr val="000000"/>
                </a:solidFill>
                <a:latin typeface="+mn-lt"/>
                <a:ea typeface="+mn-ea"/>
              </a:defRPr>
            </a:lvl1pPr>
          </a:lstStyle>
          <a:p>
            <a:pPr algn="r">
              <a:lnSpc>
                <a:spcPct val="100000"/>
              </a:lnSpc>
              <a:buNone/>
            </a:pPr>
            <a:fld id="{62EB042E-FD68-4712-B49A-8983A3395557}" type="slidenum">
              <a:rPr lang="en-US"/>
              <a:t>22</a:t>
            </a:fld>
            <a:endParaRPr lang="en-US">
              <a:latin typeface="Times New Roman"/>
            </a:endParaRPr>
          </a:p>
        </p:txBody>
      </p:sp>
    </p:spTree>
    <p:extLst>
      <p:ext uri="{BB962C8B-B14F-4D97-AF65-F5344CB8AC3E}">
        <p14:creationId xmlns:p14="http://schemas.microsoft.com/office/powerpoint/2010/main" val="42934446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PlaceHolder 1"/>
          <p:cNvSpPr>
            <a:spLocks noGrp="1" noRot="1" noChangeAspect="1"/>
          </p:cNvSpPr>
          <p:nvPr>
            <p:ph type="sldImg"/>
          </p:nvPr>
        </p:nvSpPr>
        <p:spPr>
          <a:xfrm>
            <a:off x="993775" y="768350"/>
            <a:ext cx="5114925" cy="3836988"/>
          </a:xfrm>
          <a:prstGeom prst="rect">
            <a:avLst/>
          </a:prstGeom>
          <a:ln w="0">
            <a:noFill/>
          </a:ln>
        </p:spPr>
      </p:sp>
      <p:sp>
        <p:nvSpPr>
          <p:cNvPr id="53" name="PlaceHolder 2"/>
          <p:cNvSpPr>
            <a:spLocks noGrp="1"/>
          </p:cNvSpPr>
          <p:nvPr>
            <p:ph type="body"/>
          </p:nvPr>
        </p:nvSpPr>
        <p:spPr>
          <a:xfrm>
            <a:off x="710248" y="4861441"/>
            <a:ext cx="5681234" cy="4604770"/>
          </a:xfrm>
          <a:prstGeom prst="rect">
            <a:avLst/>
          </a:prstGeom>
          <a:noFill/>
          <a:ln w="0">
            <a:noFill/>
          </a:ln>
        </p:spPr>
        <p:txBody>
          <a:bodyPr lIns="0" tIns="0" rIns="0" bIns="0" anchor="t">
            <a:noAutofit/>
          </a:bodyPr>
          <a:lstStyle/>
          <a:p>
            <a:pPr defTabSz="990661">
              <a:defRPr/>
            </a:pPr>
            <a:endParaRPr lang="en-US" sz="2200" spc="-1" dirty="0">
              <a:latin typeface="Arial"/>
            </a:endParaRPr>
          </a:p>
        </p:txBody>
      </p:sp>
      <p:sp>
        <p:nvSpPr>
          <p:cNvPr id="54" name="PlaceHolder 3"/>
          <p:cNvSpPr>
            <a:spLocks noGrp="1"/>
          </p:cNvSpPr>
          <p:nvPr>
            <p:ph type="sldNum" idx="7"/>
          </p:nvPr>
        </p:nvSpPr>
        <p:spPr>
          <a:xfrm>
            <a:off x="4023244" y="9721270"/>
            <a:ext cx="3076994" cy="510925"/>
          </a:xfrm>
          <a:prstGeom prst="rect">
            <a:avLst/>
          </a:prstGeom>
          <a:noFill/>
          <a:ln w="0">
            <a:noFill/>
          </a:ln>
        </p:spPr>
        <p:txBody>
          <a:bodyPr lIns="0" tIns="0" rIns="0" bIns="0" anchor="b">
            <a:noAutofit/>
          </a:bodyPr>
          <a:lstStyle>
            <a:lvl1pPr algn="r">
              <a:lnSpc>
                <a:spcPct val="100000"/>
              </a:lnSpc>
              <a:buNone/>
              <a:defRPr lang="en-US" sz="1300" b="0" strike="noStrike" spc="-1">
                <a:solidFill>
                  <a:srgbClr val="000000"/>
                </a:solidFill>
                <a:latin typeface="+mn-lt"/>
                <a:ea typeface="+mn-ea"/>
              </a:defRPr>
            </a:lvl1pPr>
          </a:lstStyle>
          <a:p>
            <a:pPr algn="r">
              <a:lnSpc>
                <a:spcPct val="100000"/>
              </a:lnSpc>
              <a:buNone/>
            </a:pPr>
            <a:fld id="{62EB042E-FD68-4712-B49A-8983A3395557}" type="slidenum">
              <a:rPr lang="en-US"/>
              <a:t>23</a:t>
            </a:fld>
            <a:endParaRPr lang="en-US">
              <a:latin typeface="Times New Roman"/>
            </a:endParaRPr>
          </a:p>
        </p:txBody>
      </p:sp>
    </p:spTree>
    <p:extLst>
      <p:ext uri="{BB962C8B-B14F-4D97-AF65-F5344CB8AC3E}">
        <p14:creationId xmlns:p14="http://schemas.microsoft.com/office/powerpoint/2010/main" val="42934446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PlaceHolder 1"/>
          <p:cNvSpPr>
            <a:spLocks noGrp="1" noRot="1" noChangeAspect="1"/>
          </p:cNvSpPr>
          <p:nvPr>
            <p:ph type="sldImg"/>
          </p:nvPr>
        </p:nvSpPr>
        <p:spPr>
          <a:xfrm>
            <a:off x="993775" y="768350"/>
            <a:ext cx="5114925" cy="3836988"/>
          </a:xfrm>
          <a:prstGeom prst="rect">
            <a:avLst/>
          </a:prstGeom>
          <a:ln w="0">
            <a:noFill/>
          </a:ln>
        </p:spPr>
      </p:sp>
      <p:sp>
        <p:nvSpPr>
          <p:cNvPr id="53" name="PlaceHolder 2"/>
          <p:cNvSpPr>
            <a:spLocks noGrp="1"/>
          </p:cNvSpPr>
          <p:nvPr>
            <p:ph type="body"/>
          </p:nvPr>
        </p:nvSpPr>
        <p:spPr>
          <a:xfrm>
            <a:off x="710248" y="4861441"/>
            <a:ext cx="5681234" cy="4604770"/>
          </a:xfrm>
          <a:prstGeom prst="rect">
            <a:avLst/>
          </a:prstGeom>
          <a:noFill/>
          <a:ln w="0">
            <a:noFill/>
          </a:ln>
        </p:spPr>
        <p:txBody>
          <a:bodyPr lIns="0" tIns="0" rIns="0" bIns="0" anchor="t">
            <a:noAutofit/>
          </a:bodyPr>
          <a:lstStyle/>
          <a:p>
            <a:pPr defTabSz="990661">
              <a:defRPr/>
            </a:pPr>
            <a:r>
              <a:rPr lang="en-US" sz="2200" spc="-1" dirty="0" err="1"/>
              <a:t>Categorisire</a:t>
            </a:r>
            <a:r>
              <a:rPr lang="en-US" sz="2200" spc="-1" dirty="0"/>
              <a:t>: part of AI and pattern matching (Process 2020) and </a:t>
            </a:r>
            <a:r>
              <a:rPr lang="en-US" sz="2200" spc="-1" dirty="0" err="1"/>
              <a:t>paralel</a:t>
            </a:r>
            <a:r>
              <a:rPr lang="en-US" sz="2200" spc="-1" dirty="0"/>
              <a:t> and distributed Systems </a:t>
            </a:r>
          </a:p>
          <a:p>
            <a:pPr defTabSz="990661">
              <a:defRPr/>
            </a:pPr>
            <a:r>
              <a:rPr lang="en-US" sz="2200" spc="-1" dirty="0" err="1"/>
              <a:t>Multistrat</a:t>
            </a:r>
            <a:r>
              <a:rPr lang="en-US" sz="2200" spc="-1" dirty="0"/>
              <a:t>/Single perceptron </a:t>
            </a:r>
          </a:p>
          <a:p>
            <a:pPr defTabSz="990661">
              <a:defRPr/>
            </a:pPr>
            <a:r>
              <a:rPr lang="en-US" sz="2200" spc="-1" dirty="0"/>
              <a:t>Feedback/Feedforward</a:t>
            </a:r>
          </a:p>
          <a:p>
            <a:pPr defTabSz="990661">
              <a:defRPr/>
            </a:pPr>
            <a:r>
              <a:rPr lang="en-US" sz="2200" spc="-1" dirty="0" err="1"/>
              <a:t>Constrângeri</a:t>
            </a:r>
            <a:r>
              <a:rPr lang="en-US" sz="2200" spc="-1" dirty="0"/>
              <a:t> (</a:t>
            </a:r>
            <a:r>
              <a:rPr lang="en-US" sz="2200" spc="-1" dirty="0" err="1"/>
              <a:t>neuronii</a:t>
            </a:r>
            <a:r>
              <a:rPr lang="en-US" sz="2200" spc="-1" dirty="0"/>
              <a:t> de </a:t>
            </a:r>
            <a:r>
              <a:rPr lang="en-US" sz="2200" spc="-1" dirty="0" err="1"/>
              <a:t>pe</a:t>
            </a:r>
            <a:r>
              <a:rPr lang="en-US" sz="2200" spc="-1" dirty="0"/>
              <a:t> </a:t>
            </a:r>
            <a:r>
              <a:rPr lang="en-US" sz="2200" spc="-1" dirty="0" err="1"/>
              <a:t>același</a:t>
            </a:r>
            <a:r>
              <a:rPr lang="en-US" sz="2200" spc="-1" dirty="0"/>
              <a:t> </a:t>
            </a:r>
            <a:r>
              <a:rPr lang="en-US" sz="2200" spc="-1" dirty="0" err="1"/>
              <a:t>strat</a:t>
            </a:r>
            <a:r>
              <a:rPr lang="en-US" sz="2200" spc="-1" dirty="0"/>
              <a:t> nu </a:t>
            </a:r>
            <a:r>
              <a:rPr lang="en-US" sz="2200" spc="-1" dirty="0" err="1"/>
              <a:t>sunt</a:t>
            </a:r>
            <a:r>
              <a:rPr lang="en-US" sz="2200" spc="-1" dirty="0"/>
              <a:t> </a:t>
            </a:r>
            <a:r>
              <a:rPr lang="en-US" sz="2200" spc="-1" dirty="0" err="1"/>
              <a:t>conectati</a:t>
            </a:r>
            <a:r>
              <a:rPr lang="en-US" sz="2200" spc="-1" dirty="0"/>
              <a:t>)</a:t>
            </a:r>
          </a:p>
          <a:p>
            <a:r>
              <a:rPr lang="en-US" sz="1300" dirty="0" err="1"/>
              <a:t>Exemplu</a:t>
            </a:r>
            <a:r>
              <a:rPr lang="en-US" sz="1300" dirty="0"/>
              <a:t> </a:t>
            </a:r>
            <a:r>
              <a:rPr lang="en-US" sz="1300" dirty="0" err="1"/>
              <a:t>Matlab</a:t>
            </a:r>
            <a:r>
              <a:rPr lang="en-US" sz="1300" dirty="0"/>
              <a:t> (cod </a:t>
            </a:r>
            <a:r>
              <a:rPr lang="en-US" sz="1300" dirty="0" err="1"/>
              <a:t>sursa</a:t>
            </a:r>
            <a:r>
              <a:rPr lang="en-US" sz="1300" dirty="0"/>
              <a:t>)</a:t>
            </a:r>
          </a:p>
          <a:p>
            <a:r>
              <a:rPr lang="en-US" sz="1300" dirty="0" err="1"/>
              <a:t>Crearea</a:t>
            </a:r>
            <a:r>
              <a:rPr lang="en-US" sz="1300" dirty="0"/>
              <a:t> </a:t>
            </a:r>
            <a:r>
              <a:rPr lang="en-US" sz="1300" dirty="0" err="1"/>
              <a:t>rețelei</a:t>
            </a:r>
            <a:r>
              <a:rPr lang="en-US" sz="1300" dirty="0"/>
              <a:t>, </a:t>
            </a:r>
            <a:r>
              <a:rPr lang="en-US" sz="1300" dirty="0" err="1"/>
              <a:t>alegerea</a:t>
            </a:r>
            <a:r>
              <a:rPr lang="en-US" sz="1300" dirty="0"/>
              <a:t> </a:t>
            </a:r>
            <a:r>
              <a:rPr lang="en-US" sz="1300" dirty="0" err="1"/>
              <a:t>funcției</a:t>
            </a:r>
            <a:r>
              <a:rPr lang="en-US" sz="1300" dirty="0"/>
              <a:t> de </a:t>
            </a:r>
            <a:r>
              <a:rPr lang="en-US" sz="1300" dirty="0" err="1"/>
              <a:t>activare</a:t>
            </a:r>
            <a:r>
              <a:rPr lang="en-US" sz="1300" dirty="0"/>
              <a:t> </a:t>
            </a:r>
          </a:p>
          <a:p>
            <a:r>
              <a:rPr lang="en-US" sz="1300" dirty="0" err="1"/>
              <a:t>Rezultate</a:t>
            </a:r>
            <a:endParaRPr lang="en-US" sz="2200" spc="-1" dirty="0"/>
          </a:p>
          <a:p>
            <a:pPr defTabSz="990661">
              <a:defRPr/>
            </a:pPr>
            <a:endParaRPr lang="en-US" sz="2200" spc="-1" dirty="0">
              <a:latin typeface="Arial"/>
            </a:endParaRPr>
          </a:p>
        </p:txBody>
      </p:sp>
      <p:sp>
        <p:nvSpPr>
          <p:cNvPr id="54" name="PlaceHolder 3"/>
          <p:cNvSpPr>
            <a:spLocks noGrp="1"/>
          </p:cNvSpPr>
          <p:nvPr>
            <p:ph type="sldNum" idx="7"/>
          </p:nvPr>
        </p:nvSpPr>
        <p:spPr>
          <a:xfrm>
            <a:off x="4023244" y="9721270"/>
            <a:ext cx="3076994" cy="510925"/>
          </a:xfrm>
          <a:prstGeom prst="rect">
            <a:avLst/>
          </a:prstGeom>
          <a:noFill/>
          <a:ln w="0">
            <a:noFill/>
          </a:ln>
        </p:spPr>
        <p:txBody>
          <a:bodyPr lIns="0" tIns="0" rIns="0" bIns="0" anchor="b">
            <a:noAutofit/>
          </a:bodyPr>
          <a:lstStyle>
            <a:lvl1pPr algn="r">
              <a:lnSpc>
                <a:spcPct val="100000"/>
              </a:lnSpc>
              <a:buNone/>
              <a:defRPr lang="en-US" sz="1300" b="0" strike="noStrike" spc="-1">
                <a:solidFill>
                  <a:srgbClr val="000000"/>
                </a:solidFill>
                <a:latin typeface="+mn-lt"/>
                <a:ea typeface="+mn-ea"/>
              </a:defRPr>
            </a:lvl1pPr>
          </a:lstStyle>
          <a:p>
            <a:pPr algn="r">
              <a:lnSpc>
                <a:spcPct val="100000"/>
              </a:lnSpc>
              <a:buNone/>
            </a:pPr>
            <a:fld id="{62EB042E-FD68-4712-B49A-8983A3395557}" type="slidenum">
              <a:rPr lang="en-US"/>
              <a:t>24</a:t>
            </a:fld>
            <a:endParaRPr lang="en-US">
              <a:latin typeface="Times New Roman"/>
            </a:endParaRPr>
          </a:p>
        </p:txBody>
      </p:sp>
    </p:spTree>
    <p:extLst>
      <p:ext uri="{BB962C8B-B14F-4D97-AF65-F5344CB8AC3E}">
        <p14:creationId xmlns:p14="http://schemas.microsoft.com/office/powerpoint/2010/main" val="4293444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PlaceHolder 1"/>
          <p:cNvSpPr>
            <a:spLocks noGrp="1" noRot="1" noChangeAspect="1"/>
          </p:cNvSpPr>
          <p:nvPr>
            <p:ph type="sldImg"/>
          </p:nvPr>
        </p:nvSpPr>
        <p:spPr>
          <a:xfrm>
            <a:off x="993775" y="768350"/>
            <a:ext cx="5114925" cy="3836988"/>
          </a:xfrm>
          <a:prstGeom prst="rect">
            <a:avLst/>
          </a:prstGeom>
          <a:ln w="0">
            <a:noFill/>
          </a:ln>
        </p:spPr>
      </p:sp>
      <p:sp>
        <p:nvSpPr>
          <p:cNvPr id="53" name="PlaceHolder 2"/>
          <p:cNvSpPr>
            <a:spLocks noGrp="1"/>
          </p:cNvSpPr>
          <p:nvPr>
            <p:ph type="body"/>
          </p:nvPr>
        </p:nvSpPr>
        <p:spPr>
          <a:xfrm>
            <a:off x="710248" y="4861441"/>
            <a:ext cx="5681234" cy="4604770"/>
          </a:xfrm>
          <a:prstGeom prst="rect">
            <a:avLst/>
          </a:prstGeom>
          <a:noFill/>
          <a:ln w="0">
            <a:noFill/>
          </a:ln>
        </p:spPr>
        <p:txBody>
          <a:bodyPr lIns="0" tIns="0" rIns="0" bIns="0" anchor="t">
            <a:noAutofit/>
          </a:bodyPr>
          <a:lstStyle/>
          <a:p>
            <a:pPr defTabSz="990661">
              <a:defRPr/>
            </a:pPr>
            <a:r>
              <a:rPr lang="en-US" sz="2200" dirty="0"/>
              <a:t>Reducing Food waste =&gt; Implementing sustainable food production systems and resilient practices in agriculture, especially for developing countries, such that </a:t>
            </a:r>
            <a:r>
              <a:rPr lang="en-US" sz="2200" b="1" dirty="0"/>
              <a:t>by 2030 the hunger and malnutrition will end worldwide.</a:t>
            </a:r>
            <a:endParaRPr lang="en-GB" sz="2600" b="1" dirty="0">
              <a:latin typeface="Times New Roman" panose="02020603050405020304" pitchFamily="18" charset="0"/>
              <a:ea typeface="Times New Roman" panose="02020603050405020304" pitchFamily="18" charset="0"/>
            </a:endParaRPr>
          </a:p>
          <a:p>
            <a:pPr defTabSz="990661">
              <a:defRPr/>
            </a:pPr>
            <a:r>
              <a:rPr lang="en-US" sz="2200" dirty="0"/>
              <a:t>International cooperation for </a:t>
            </a:r>
            <a:r>
              <a:rPr lang="en-US" sz="2200" b="1" dirty="0"/>
              <a:t>protecting wetlands and rivers</a:t>
            </a:r>
            <a:r>
              <a:rPr lang="en-US" sz="2200" dirty="0"/>
              <a:t>, the sharing water treatment technologies to </a:t>
            </a:r>
            <a:r>
              <a:rPr lang="en-US" sz="2200" b="1" dirty="0"/>
              <a:t>ensure clean water and sanitation of the planet’s population in the conditions of population growth and climate changes.</a:t>
            </a:r>
          </a:p>
          <a:p>
            <a:pPr defTabSz="990661">
              <a:defRPr/>
            </a:pPr>
            <a:r>
              <a:rPr lang="en-US" sz="2600" b="1" dirty="0"/>
              <a:t>Reduce the digital gap </a:t>
            </a:r>
            <a:r>
              <a:rPr lang="en-US" sz="2600" dirty="0"/>
              <a:t>(</a:t>
            </a:r>
            <a:r>
              <a:rPr lang="en-US" sz="2600" b="1" dirty="0"/>
              <a:t>digital technologies and Internet connectivity</a:t>
            </a:r>
            <a:r>
              <a:rPr lang="en-US" sz="2600" dirty="0"/>
              <a:t>) between countries and promote sustainable development in industry and agriculture by </a:t>
            </a:r>
            <a:r>
              <a:rPr lang="en-US" sz="2600" b="1" dirty="0"/>
              <a:t>investment in scientific research, innovation, and infrastructure</a:t>
            </a:r>
            <a:r>
              <a:rPr lang="en-US" sz="2600" dirty="0"/>
              <a:t>. </a:t>
            </a:r>
            <a:endParaRPr lang="en-GB" sz="2600" b="1" dirty="0">
              <a:latin typeface="Times New Roman" panose="02020603050405020304" pitchFamily="18" charset="0"/>
              <a:ea typeface="Times New Roman" panose="02020603050405020304" pitchFamily="18" charset="0"/>
            </a:endParaRPr>
          </a:p>
          <a:p>
            <a:endParaRPr lang="en-US" sz="2200" spc="-1" dirty="0">
              <a:latin typeface="Arial"/>
            </a:endParaRPr>
          </a:p>
        </p:txBody>
      </p:sp>
      <p:sp>
        <p:nvSpPr>
          <p:cNvPr id="54" name="PlaceHolder 3"/>
          <p:cNvSpPr>
            <a:spLocks noGrp="1"/>
          </p:cNvSpPr>
          <p:nvPr>
            <p:ph type="sldNum" idx="7"/>
          </p:nvPr>
        </p:nvSpPr>
        <p:spPr>
          <a:xfrm>
            <a:off x="4023244" y="9721270"/>
            <a:ext cx="3076994" cy="510925"/>
          </a:xfrm>
          <a:prstGeom prst="rect">
            <a:avLst/>
          </a:prstGeom>
          <a:noFill/>
          <a:ln w="0">
            <a:noFill/>
          </a:ln>
        </p:spPr>
        <p:txBody>
          <a:bodyPr lIns="0" tIns="0" rIns="0" bIns="0" anchor="b">
            <a:noAutofit/>
          </a:bodyPr>
          <a:lstStyle>
            <a:lvl1pPr algn="r">
              <a:lnSpc>
                <a:spcPct val="100000"/>
              </a:lnSpc>
              <a:buNone/>
              <a:defRPr lang="en-US" sz="1300" b="0" strike="noStrike" spc="-1">
                <a:solidFill>
                  <a:srgbClr val="000000"/>
                </a:solidFill>
                <a:latin typeface="+mn-lt"/>
                <a:ea typeface="+mn-ea"/>
              </a:defRPr>
            </a:lvl1pPr>
          </a:lstStyle>
          <a:p>
            <a:pPr algn="r">
              <a:lnSpc>
                <a:spcPct val="100000"/>
              </a:lnSpc>
              <a:buNone/>
            </a:pPr>
            <a:fld id="{62EB042E-FD68-4712-B49A-8983A3395557}" type="slidenum">
              <a:rPr lang="en-US"/>
              <a:t>2</a:t>
            </a:fld>
            <a:endParaRPr lang="en-US">
              <a:latin typeface="Times New Roman"/>
            </a:endParaRPr>
          </a:p>
        </p:txBody>
      </p:sp>
    </p:spTree>
    <p:extLst>
      <p:ext uri="{BB962C8B-B14F-4D97-AF65-F5344CB8AC3E}">
        <p14:creationId xmlns:p14="http://schemas.microsoft.com/office/powerpoint/2010/main" val="11681944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PlaceHolder 1"/>
          <p:cNvSpPr>
            <a:spLocks noGrp="1" noRot="1" noChangeAspect="1"/>
          </p:cNvSpPr>
          <p:nvPr>
            <p:ph type="sldImg"/>
          </p:nvPr>
        </p:nvSpPr>
        <p:spPr>
          <a:xfrm>
            <a:off x="993775" y="768350"/>
            <a:ext cx="5114925" cy="3836988"/>
          </a:xfrm>
          <a:prstGeom prst="rect">
            <a:avLst/>
          </a:prstGeom>
          <a:ln w="0">
            <a:noFill/>
          </a:ln>
        </p:spPr>
      </p:sp>
      <p:sp>
        <p:nvSpPr>
          <p:cNvPr id="53" name="PlaceHolder 2"/>
          <p:cNvSpPr>
            <a:spLocks noGrp="1"/>
          </p:cNvSpPr>
          <p:nvPr>
            <p:ph type="body"/>
          </p:nvPr>
        </p:nvSpPr>
        <p:spPr>
          <a:xfrm>
            <a:off x="710248" y="4861441"/>
            <a:ext cx="5681234" cy="4604770"/>
          </a:xfrm>
          <a:prstGeom prst="rect">
            <a:avLst/>
          </a:prstGeom>
          <a:noFill/>
          <a:ln w="0">
            <a:noFill/>
          </a:ln>
        </p:spPr>
        <p:txBody>
          <a:bodyPr lIns="0" tIns="0" rIns="0" bIns="0" anchor="t">
            <a:noAutofit/>
          </a:bodyPr>
          <a:lstStyle/>
          <a:p>
            <a:pPr defTabSz="990661">
              <a:defRPr/>
            </a:pPr>
            <a:r>
              <a:rPr lang="en-GB" sz="2400" dirty="0" smtClean="0"/>
              <a:t>There are between 86 to 100 billion interconnected neurons by synapses.</a:t>
            </a:r>
          </a:p>
          <a:p>
            <a:pPr defTabSz="990661">
              <a:defRPr/>
            </a:pPr>
            <a:r>
              <a:rPr lang="en-GB" sz="1200" b="0" i="0" kern="1200" dirty="0" smtClean="0">
                <a:solidFill>
                  <a:schemeClr val="tx1"/>
                </a:solidFill>
                <a:effectLst/>
                <a:latin typeface="+mn-lt"/>
                <a:ea typeface="+mn-ea"/>
                <a:cs typeface="+mn-cs"/>
              </a:rPr>
              <a:t>Estimating the number of neurons in the brain seems fairly simple on the surface. Simply take a sample of the brain, count the number of neurons in that sample and then extrapolate that information to account for the remaining brain volume.</a:t>
            </a:r>
          </a:p>
          <a:p>
            <a:pPr defTabSz="990661">
              <a:defRPr/>
            </a:pPr>
            <a:r>
              <a:rPr lang="en-GB" sz="1200" b="0" i="0" kern="1200" dirty="0" smtClean="0">
                <a:solidFill>
                  <a:schemeClr val="tx1"/>
                </a:solidFill>
                <a:effectLst/>
                <a:latin typeface="+mn-lt"/>
                <a:ea typeface="+mn-ea"/>
                <a:cs typeface="+mn-cs"/>
              </a:rPr>
              <a:t>14 billion neurons amount to pretty much the number of neurons that a baboon brain has or almost half the number of neurons in the gorilla brain.</a:t>
            </a:r>
            <a:r>
              <a:rPr lang="en-GB" sz="2400" dirty="0" smtClean="0"/>
              <a:t> </a:t>
            </a:r>
          </a:p>
          <a:p>
            <a:pPr defTabSz="990661">
              <a:defRPr/>
            </a:pPr>
            <a:r>
              <a:rPr lang="en-GB" sz="1200" b="1" i="0" kern="1200" dirty="0" smtClean="0">
                <a:solidFill>
                  <a:schemeClr val="tx1"/>
                </a:solidFill>
                <a:effectLst/>
                <a:latin typeface="+mn-lt"/>
                <a:ea typeface="+mn-ea"/>
                <a:cs typeface="+mn-cs"/>
              </a:rPr>
              <a:t>The human brain is more energy-efficient than computers</a:t>
            </a:r>
            <a:r>
              <a:rPr lang="en-GB" sz="1200" b="0" i="0" kern="1200" dirty="0" smtClean="0">
                <a:solidFill>
                  <a:schemeClr val="tx1"/>
                </a:solidFill>
                <a:effectLst/>
                <a:latin typeface="+mn-lt"/>
                <a:ea typeface="+mn-ea"/>
                <a:cs typeface="+mn-cs"/>
              </a:rPr>
              <a:t>. Our 10 billion neurons </a:t>
            </a:r>
            <a:r>
              <a:rPr lang="en-GB" sz="1200" b="1" i="0" kern="1200" dirty="0" smtClean="0">
                <a:solidFill>
                  <a:schemeClr val="tx1"/>
                </a:solidFill>
                <a:effectLst/>
                <a:latin typeface="+mn-lt"/>
                <a:ea typeface="+mn-ea"/>
                <a:cs typeface="+mn-cs"/>
              </a:rPr>
              <a:t>only use 10 watts </a:t>
            </a:r>
            <a:r>
              <a:rPr lang="en-GB" sz="1200" b="0" i="0" kern="1200" dirty="0" smtClean="0">
                <a:solidFill>
                  <a:schemeClr val="tx1"/>
                </a:solidFill>
                <a:effectLst/>
                <a:latin typeface="+mn-lt"/>
                <a:ea typeface="+mn-ea"/>
                <a:cs typeface="+mn-cs"/>
              </a:rPr>
              <a:t>– that's 10x more efficient than computers. That explains why you can still read a book even if you're very tired. Or why you can still process things in the morning even if you're just half asleep.</a:t>
            </a:r>
          </a:p>
          <a:p>
            <a:pPr defTabSz="990661">
              <a:defRPr/>
            </a:pPr>
            <a:r>
              <a:rPr lang="en-GB" sz="1200" b="0" i="0" kern="1200" dirty="0" smtClean="0">
                <a:solidFill>
                  <a:schemeClr val="tx1"/>
                </a:solidFill>
                <a:effectLst/>
                <a:latin typeface="+mn-lt"/>
                <a:ea typeface="+mn-ea"/>
                <a:cs typeface="+mn-cs"/>
              </a:rPr>
              <a:t>Unlike computers, </a:t>
            </a:r>
            <a:r>
              <a:rPr lang="en-GB" sz="1200" b="1" i="0" kern="1200" dirty="0" smtClean="0">
                <a:solidFill>
                  <a:schemeClr val="tx1"/>
                </a:solidFill>
                <a:effectLst/>
                <a:latin typeface="+mn-lt"/>
                <a:ea typeface="+mn-ea"/>
                <a:cs typeface="+mn-cs"/>
              </a:rPr>
              <a:t>human brains are massively parallel in their organisation</a:t>
            </a:r>
            <a:r>
              <a:rPr lang="en-GB" sz="1200" b="0" i="0" kern="1200" dirty="0" smtClean="0">
                <a:solidFill>
                  <a:schemeClr val="tx1"/>
                </a:solidFill>
                <a:effectLst/>
                <a:latin typeface="+mn-lt"/>
                <a:ea typeface="+mn-ea"/>
                <a:cs typeface="+mn-cs"/>
              </a:rPr>
              <a:t>, concurrently running many millions of separate processes. They must do this because they are not designed to perform a specific set of actions but to select from a vast repertoire of alternatives that the fundamental unpredictability of our environment offers us.</a:t>
            </a:r>
          </a:p>
          <a:p>
            <a:pPr defTabSz="990661">
              <a:defRPr/>
            </a:pPr>
            <a:r>
              <a:rPr lang="en-GB" sz="1200" b="0" i="0" kern="1200" dirty="0" smtClean="0">
                <a:solidFill>
                  <a:schemeClr val="tx1"/>
                </a:solidFill>
                <a:effectLst/>
                <a:latin typeface="+mn-lt"/>
                <a:ea typeface="+mn-ea"/>
                <a:cs typeface="+mn-cs"/>
              </a:rPr>
              <a:t>The fastest synaptic transmission takes about 1 millisecond. Thus both in terms of spikes and synaptic transmission, </a:t>
            </a:r>
            <a:r>
              <a:rPr lang="en-GB" sz="1200" b="1" i="0" kern="1200" dirty="0" smtClean="0">
                <a:solidFill>
                  <a:schemeClr val="tx1"/>
                </a:solidFill>
                <a:effectLst/>
                <a:latin typeface="+mn-lt"/>
                <a:ea typeface="+mn-ea"/>
                <a:cs typeface="+mn-cs"/>
              </a:rPr>
              <a:t>the brain can perform at most about a thousand basic operations per second</a:t>
            </a:r>
            <a:r>
              <a:rPr lang="en-GB" sz="1200" b="0" i="0" kern="1200" dirty="0" smtClean="0">
                <a:solidFill>
                  <a:schemeClr val="tx1"/>
                </a:solidFill>
                <a:effectLst/>
                <a:latin typeface="+mn-lt"/>
                <a:ea typeface="+mn-ea"/>
                <a:cs typeface="+mn-cs"/>
              </a:rPr>
              <a:t>, or </a:t>
            </a:r>
            <a:r>
              <a:rPr lang="en-GB" sz="1200" b="1" i="0" kern="1200" dirty="0" smtClean="0">
                <a:solidFill>
                  <a:schemeClr val="tx1"/>
                </a:solidFill>
                <a:effectLst/>
                <a:latin typeface="+mn-lt"/>
                <a:ea typeface="+mn-ea"/>
                <a:cs typeface="+mn-cs"/>
              </a:rPr>
              <a:t>10 million times slower than the </a:t>
            </a:r>
            <a:r>
              <a:rPr lang="en-GB" sz="1200" b="1" i="0" kern="1200" smtClean="0">
                <a:solidFill>
                  <a:schemeClr val="tx1"/>
                </a:solidFill>
                <a:effectLst/>
                <a:latin typeface="+mn-lt"/>
                <a:ea typeface="+mn-ea"/>
                <a:cs typeface="+mn-cs"/>
              </a:rPr>
              <a:t>computer.</a:t>
            </a:r>
          </a:p>
          <a:p>
            <a:pPr defTabSz="990661">
              <a:defRPr/>
            </a:pPr>
            <a:r>
              <a:rPr lang="vi-VN" sz="1200" kern="1200" smtClean="0">
                <a:solidFill>
                  <a:schemeClr val="tx1"/>
                </a:solidFill>
                <a:effectLst/>
                <a:latin typeface="+mn-lt"/>
                <a:ea typeface="+mn-ea"/>
                <a:cs typeface="+mn-cs"/>
              </a:rPr>
              <a:t>Sinapsă</a:t>
            </a:r>
            <a:r>
              <a:rPr lang="en-US" sz="1200" kern="1200" smtClean="0">
                <a:solidFill>
                  <a:schemeClr val="tx1"/>
                </a:solidFill>
                <a:effectLst/>
                <a:latin typeface="+mn-lt"/>
                <a:ea typeface="+mn-ea"/>
                <a:cs typeface="+mn-cs"/>
              </a:rPr>
              <a:t> </a:t>
            </a:r>
            <a:r>
              <a:rPr lang="vi-VN" sz="2400" smtClean="0"/>
              <a:t/>
            </a:r>
            <a:br>
              <a:rPr lang="vi-VN" sz="2400" smtClean="0"/>
            </a:br>
            <a:r>
              <a:rPr lang="vi-VN" sz="1200" kern="1200" smtClean="0">
                <a:solidFill>
                  <a:schemeClr val="tx1"/>
                </a:solidFill>
                <a:effectLst/>
                <a:latin typeface="+mn-lt"/>
                <a:ea typeface="+mn-ea"/>
                <a:cs typeface="+mn-cs"/>
              </a:rPr>
              <a:t>• Legătura între axon-ul unui neuron şi dendritele altui neuron</a:t>
            </a:r>
            <a:r>
              <a:rPr lang="vi-VN" sz="2400" smtClean="0"/>
              <a:t/>
            </a:r>
            <a:br>
              <a:rPr lang="vi-VN" sz="2400" smtClean="0"/>
            </a:br>
            <a:r>
              <a:rPr lang="vi-VN" sz="1200" kern="1200" smtClean="0">
                <a:solidFill>
                  <a:schemeClr val="tx1"/>
                </a:solidFill>
                <a:effectLst/>
                <a:latin typeface="+mn-lt"/>
                <a:ea typeface="+mn-ea"/>
                <a:cs typeface="+mn-cs"/>
              </a:rPr>
              <a:t>• Are rol în schimbul de informaţie dintre neuroni</a:t>
            </a:r>
            <a:r>
              <a:rPr lang="vi-VN" sz="2400" smtClean="0"/>
              <a:t/>
            </a:r>
            <a:br>
              <a:rPr lang="vi-VN" sz="2400" smtClean="0"/>
            </a:br>
            <a:r>
              <a:rPr lang="vi-VN" sz="1200" kern="1200" smtClean="0">
                <a:solidFill>
                  <a:schemeClr val="tx1"/>
                </a:solidFill>
                <a:effectLst/>
                <a:latin typeface="+mn-lt"/>
                <a:ea typeface="+mn-ea"/>
                <a:cs typeface="+mn-cs"/>
              </a:rPr>
              <a:t> 5.000 de conexiuni / neuron (în medie)</a:t>
            </a:r>
            <a:endParaRPr lang="en-US" sz="2200" spc="-1" dirty="0">
              <a:latin typeface="Arial"/>
            </a:endParaRPr>
          </a:p>
        </p:txBody>
      </p:sp>
      <p:sp>
        <p:nvSpPr>
          <p:cNvPr id="54" name="PlaceHolder 3"/>
          <p:cNvSpPr>
            <a:spLocks noGrp="1"/>
          </p:cNvSpPr>
          <p:nvPr>
            <p:ph type="sldNum" idx="7"/>
          </p:nvPr>
        </p:nvSpPr>
        <p:spPr>
          <a:xfrm>
            <a:off x="4023244" y="9721270"/>
            <a:ext cx="3076994" cy="510925"/>
          </a:xfrm>
          <a:prstGeom prst="rect">
            <a:avLst/>
          </a:prstGeom>
          <a:noFill/>
          <a:ln w="0">
            <a:noFill/>
          </a:ln>
        </p:spPr>
        <p:txBody>
          <a:bodyPr lIns="0" tIns="0" rIns="0" bIns="0" anchor="b">
            <a:noAutofit/>
          </a:bodyPr>
          <a:lstStyle>
            <a:lvl1pPr algn="r">
              <a:lnSpc>
                <a:spcPct val="100000"/>
              </a:lnSpc>
              <a:buNone/>
              <a:defRPr lang="en-US" sz="1300" b="0" strike="noStrike" spc="-1">
                <a:solidFill>
                  <a:srgbClr val="000000"/>
                </a:solidFill>
                <a:latin typeface="+mn-lt"/>
                <a:ea typeface="+mn-ea"/>
              </a:defRPr>
            </a:lvl1pPr>
          </a:lstStyle>
          <a:p>
            <a:pPr algn="r">
              <a:lnSpc>
                <a:spcPct val="100000"/>
              </a:lnSpc>
              <a:buNone/>
            </a:pPr>
            <a:fld id="{62EB042E-FD68-4712-B49A-8983A3395557}" type="slidenum">
              <a:rPr lang="en-US"/>
              <a:t>25</a:t>
            </a:fld>
            <a:endParaRPr lang="en-US">
              <a:latin typeface="Times New Roman"/>
            </a:endParaRPr>
          </a:p>
        </p:txBody>
      </p:sp>
    </p:spTree>
    <p:extLst>
      <p:ext uri="{BB962C8B-B14F-4D97-AF65-F5344CB8AC3E}">
        <p14:creationId xmlns:p14="http://schemas.microsoft.com/office/powerpoint/2010/main" val="26832145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PlaceHolder 1"/>
          <p:cNvSpPr>
            <a:spLocks noGrp="1" noRot="1" noChangeAspect="1"/>
          </p:cNvSpPr>
          <p:nvPr>
            <p:ph type="sldImg"/>
          </p:nvPr>
        </p:nvSpPr>
        <p:spPr>
          <a:xfrm>
            <a:off x="993775" y="768350"/>
            <a:ext cx="5114925" cy="3836988"/>
          </a:xfrm>
          <a:prstGeom prst="rect">
            <a:avLst/>
          </a:prstGeom>
          <a:ln w="0">
            <a:noFill/>
          </a:ln>
        </p:spPr>
      </p:sp>
      <p:sp>
        <p:nvSpPr>
          <p:cNvPr id="53" name="PlaceHolder 2"/>
          <p:cNvSpPr>
            <a:spLocks noGrp="1"/>
          </p:cNvSpPr>
          <p:nvPr>
            <p:ph type="body"/>
          </p:nvPr>
        </p:nvSpPr>
        <p:spPr>
          <a:xfrm>
            <a:off x="710248" y="4861441"/>
            <a:ext cx="5681234" cy="4604770"/>
          </a:xfrm>
          <a:prstGeom prst="rect">
            <a:avLst/>
          </a:prstGeom>
          <a:noFill/>
          <a:ln w="0">
            <a:noFill/>
          </a:ln>
        </p:spPr>
        <p:txBody>
          <a:bodyPr lIns="0" tIns="0" rIns="0" bIns="0" anchor="t">
            <a:noAutofit/>
          </a:bodyPr>
          <a:lstStyle/>
          <a:p>
            <a:pPr defTabSz="990661">
              <a:defRPr/>
            </a:pPr>
            <a:r>
              <a:rPr lang="en-US" sz="2200" spc="-1" dirty="0" err="1"/>
              <a:t>Categorisire</a:t>
            </a:r>
            <a:r>
              <a:rPr lang="en-US" sz="2200" spc="-1" dirty="0"/>
              <a:t>: part of AI and pattern matching (Process 2020) and </a:t>
            </a:r>
            <a:r>
              <a:rPr lang="en-US" sz="2200" spc="-1" dirty="0" err="1"/>
              <a:t>paralel</a:t>
            </a:r>
            <a:r>
              <a:rPr lang="en-US" sz="2200" spc="-1" dirty="0"/>
              <a:t> and distributed Systems </a:t>
            </a:r>
          </a:p>
          <a:p>
            <a:pPr defTabSz="990661">
              <a:defRPr/>
            </a:pPr>
            <a:r>
              <a:rPr lang="en-US" sz="2200" spc="-1" dirty="0" err="1"/>
              <a:t>Multistrat</a:t>
            </a:r>
            <a:r>
              <a:rPr lang="en-US" sz="2200" spc="-1" dirty="0"/>
              <a:t>/Single perceptron </a:t>
            </a:r>
          </a:p>
          <a:p>
            <a:pPr defTabSz="990661">
              <a:defRPr/>
            </a:pPr>
            <a:r>
              <a:rPr lang="en-US" sz="2200" spc="-1" dirty="0"/>
              <a:t>Feedback/Feedforward</a:t>
            </a:r>
          </a:p>
          <a:p>
            <a:pPr defTabSz="990661">
              <a:defRPr/>
            </a:pPr>
            <a:r>
              <a:rPr lang="en-US" sz="2200" spc="-1" dirty="0" err="1"/>
              <a:t>Constrângeri</a:t>
            </a:r>
            <a:r>
              <a:rPr lang="en-US" sz="2200" spc="-1" dirty="0"/>
              <a:t> (</a:t>
            </a:r>
            <a:r>
              <a:rPr lang="en-US" sz="2200" spc="-1" dirty="0" err="1"/>
              <a:t>neuronii</a:t>
            </a:r>
            <a:r>
              <a:rPr lang="en-US" sz="2200" spc="-1" dirty="0"/>
              <a:t> de </a:t>
            </a:r>
            <a:r>
              <a:rPr lang="en-US" sz="2200" spc="-1" dirty="0" err="1"/>
              <a:t>pe</a:t>
            </a:r>
            <a:r>
              <a:rPr lang="en-US" sz="2200" spc="-1" dirty="0"/>
              <a:t> </a:t>
            </a:r>
            <a:r>
              <a:rPr lang="en-US" sz="2200" spc="-1" dirty="0" err="1"/>
              <a:t>același</a:t>
            </a:r>
            <a:r>
              <a:rPr lang="en-US" sz="2200" spc="-1" dirty="0"/>
              <a:t> </a:t>
            </a:r>
            <a:r>
              <a:rPr lang="en-US" sz="2200" spc="-1" dirty="0" err="1"/>
              <a:t>strat</a:t>
            </a:r>
            <a:r>
              <a:rPr lang="en-US" sz="2200" spc="-1" dirty="0"/>
              <a:t> nu </a:t>
            </a:r>
            <a:r>
              <a:rPr lang="en-US" sz="2200" spc="-1" dirty="0" err="1"/>
              <a:t>sunt</a:t>
            </a:r>
            <a:r>
              <a:rPr lang="en-US" sz="2200" spc="-1" dirty="0"/>
              <a:t> </a:t>
            </a:r>
            <a:r>
              <a:rPr lang="en-US" sz="2200" spc="-1" dirty="0" err="1"/>
              <a:t>conectati</a:t>
            </a:r>
            <a:r>
              <a:rPr lang="en-US" sz="2200" spc="-1" dirty="0"/>
              <a:t>)</a:t>
            </a:r>
          </a:p>
          <a:p>
            <a:r>
              <a:rPr lang="en-US" sz="1300" dirty="0" err="1"/>
              <a:t>Exemplu</a:t>
            </a:r>
            <a:r>
              <a:rPr lang="en-US" sz="1300" dirty="0"/>
              <a:t> </a:t>
            </a:r>
            <a:r>
              <a:rPr lang="en-US" sz="1300" dirty="0" err="1"/>
              <a:t>Matlab</a:t>
            </a:r>
            <a:r>
              <a:rPr lang="en-US" sz="1300" dirty="0"/>
              <a:t> (cod </a:t>
            </a:r>
            <a:r>
              <a:rPr lang="en-US" sz="1300" dirty="0" err="1"/>
              <a:t>sursa</a:t>
            </a:r>
            <a:r>
              <a:rPr lang="en-US" sz="1300" dirty="0"/>
              <a:t>)</a:t>
            </a:r>
          </a:p>
          <a:p>
            <a:r>
              <a:rPr lang="en-US" sz="1300" dirty="0" err="1"/>
              <a:t>Crearea</a:t>
            </a:r>
            <a:r>
              <a:rPr lang="en-US" sz="1300" dirty="0"/>
              <a:t> </a:t>
            </a:r>
            <a:r>
              <a:rPr lang="en-US" sz="1300" dirty="0" err="1"/>
              <a:t>rețelei</a:t>
            </a:r>
            <a:r>
              <a:rPr lang="en-US" sz="1300" dirty="0"/>
              <a:t>, </a:t>
            </a:r>
            <a:r>
              <a:rPr lang="en-US" sz="1300" dirty="0" err="1"/>
              <a:t>alegerea</a:t>
            </a:r>
            <a:r>
              <a:rPr lang="en-US" sz="1300" dirty="0"/>
              <a:t> </a:t>
            </a:r>
            <a:r>
              <a:rPr lang="en-US" sz="1300" dirty="0" err="1"/>
              <a:t>funcției</a:t>
            </a:r>
            <a:r>
              <a:rPr lang="en-US" sz="1300" dirty="0"/>
              <a:t> de </a:t>
            </a:r>
            <a:r>
              <a:rPr lang="en-US" sz="1300" dirty="0" err="1"/>
              <a:t>activare</a:t>
            </a:r>
            <a:r>
              <a:rPr lang="en-US" sz="1300" dirty="0"/>
              <a:t> </a:t>
            </a:r>
          </a:p>
          <a:p>
            <a:r>
              <a:rPr lang="en-US" sz="1300" dirty="0" err="1"/>
              <a:t>Rezultate</a:t>
            </a:r>
            <a:endParaRPr lang="en-US" sz="2200" spc="-1" dirty="0"/>
          </a:p>
          <a:p>
            <a:pPr defTabSz="990661">
              <a:defRPr/>
            </a:pPr>
            <a:endParaRPr lang="en-US" sz="2200" spc="-1" dirty="0">
              <a:latin typeface="Arial"/>
            </a:endParaRPr>
          </a:p>
        </p:txBody>
      </p:sp>
      <p:sp>
        <p:nvSpPr>
          <p:cNvPr id="54" name="PlaceHolder 3"/>
          <p:cNvSpPr>
            <a:spLocks noGrp="1"/>
          </p:cNvSpPr>
          <p:nvPr>
            <p:ph type="sldNum" idx="7"/>
          </p:nvPr>
        </p:nvSpPr>
        <p:spPr>
          <a:xfrm>
            <a:off x="4023244" y="9721270"/>
            <a:ext cx="3076994" cy="510925"/>
          </a:xfrm>
          <a:prstGeom prst="rect">
            <a:avLst/>
          </a:prstGeom>
          <a:noFill/>
          <a:ln w="0">
            <a:noFill/>
          </a:ln>
        </p:spPr>
        <p:txBody>
          <a:bodyPr lIns="0" tIns="0" rIns="0" bIns="0" anchor="b">
            <a:noAutofit/>
          </a:bodyPr>
          <a:lstStyle>
            <a:lvl1pPr algn="r">
              <a:lnSpc>
                <a:spcPct val="100000"/>
              </a:lnSpc>
              <a:buNone/>
              <a:defRPr lang="en-US" sz="1300" b="0" strike="noStrike" spc="-1">
                <a:solidFill>
                  <a:srgbClr val="000000"/>
                </a:solidFill>
                <a:latin typeface="+mn-lt"/>
                <a:ea typeface="+mn-ea"/>
              </a:defRPr>
            </a:lvl1pPr>
          </a:lstStyle>
          <a:p>
            <a:pPr algn="r">
              <a:lnSpc>
                <a:spcPct val="100000"/>
              </a:lnSpc>
              <a:buNone/>
            </a:pPr>
            <a:fld id="{62EB042E-FD68-4712-B49A-8983A3395557}" type="slidenum">
              <a:rPr lang="en-US"/>
              <a:t>26</a:t>
            </a:fld>
            <a:endParaRPr lang="en-US">
              <a:latin typeface="Times New Roman"/>
            </a:endParaRPr>
          </a:p>
        </p:txBody>
      </p:sp>
    </p:spTree>
    <p:extLst>
      <p:ext uri="{BB962C8B-B14F-4D97-AF65-F5344CB8AC3E}">
        <p14:creationId xmlns:p14="http://schemas.microsoft.com/office/powerpoint/2010/main" val="276695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PlaceHolder 1"/>
          <p:cNvSpPr>
            <a:spLocks noGrp="1" noRot="1" noChangeAspect="1"/>
          </p:cNvSpPr>
          <p:nvPr>
            <p:ph type="sldImg"/>
          </p:nvPr>
        </p:nvSpPr>
        <p:spPr>
          <a:xfrm>
            <a:off x="993775" y="768350"/>
            <a:ext cx="5114925" cy="3836988"/>
          </a:xfrm>
          <a:prstGeom prst="rect">
            <a:avLst/>
          </a:prstGeom>
          <a:ln w="0">
            <a:noFill/>
          </a:ln>
        </p:spPr>
      </p:sp>
      <p:sp>
        <p:nvSpPr>
          <p:cNvPr id="53" name="PlaceHolder 2"/>
          <p:cNvSpPr>
            <a:spLocks noGrp="1"/>
          </p:cNvSpPr>
          <p:nvPr>
            <p:ph type="body"/>
          </p:nvPr>
        </p:nvSpPr>
        <p:spPr>
          <a:xfrm>
            <a:off x="710248" y="4861441"/>
            <a:ext cx="5681234" cy="4604770"/>
          </a:xfrm>
          <a:prstGeom prst="rect">
            <a:avLst/>
          </a:prstGeom>
          <a:noFill/>
          <a:ln w="0">
            <a:noFill/>
          </a:ln>
        </p:spPr>
        <p:txBody>
          <a:bodyPr lIns="0" tIns="0" rIns="0" bIns="0" anchor="t">
            <a:noAutofit/>
          </a:bodyPr>
          <a:lstStyle/>
          <a:p>
            <a:r>
              <a:rPr lang="en-GB" sz="1200" b="1" i="0" kern="1200" dirty="0" err="1" smtClean="0">
                <a:solidFill>
                  <a:schemeClr val="tx1"/>
                </a:solidFill>
                <a:effectLst/>
                <a:latin typeface="+mn-lt"/>
                <a:ea typeface="+mn-ea"/>
                <a:cs typeface="+mn-cs"/>
              </a:rPr>
              <a:t>Funcția</a:t>
            </a:r>
            <a:r>
              <a:rPr lang="en-GB" sz="1200" b="1" i="0" kern="1200" dirty="0" smtClean="0">
                <a:solidFill>
                  <a:schemeClr val="tx1"/>
                </a:solidFill>
                <a:effectLst/>
                <a:latin typeface="+mn-lt"/>
                <a:ea typeface="+mn-ea"/>
                <a:cs typeface="+mn-cs"/>
              </a:rPr>
              <a:t> de </a:t>
            </a:r>
            <a:r>
              <a:rPr lang="en-GB" sz="1200" b="1" i="0" kern="1200" dirty="0" err="1" smtClean="0">
                <a:solidFill>
                  <a:schemeClr val="tx1"/>
                </a:solidFill>
                <a:effectLst/>
                <a:latin typeface="+mn-lt"/>
                <a:ea typeface="+mn-ea"/>
                <a:cs typeface="+mn-cs"/>
              </a:rPr>
              <a:t>activare</a:t>
            </a:r>
            <a:r>
              <a:rPr lang="en-GB" sz="1200" b="1" i="0" kern="1200" dirty="0" smtClean="0">
                <a:solidFill>
                  <a:schemeClr val="tx1"/>
                </a:solidFill>
                <a:effectLst/>
                <a:latin typeface="+mn-lt"/>
                <a:ea typeface="+mn-ea"/>
                <a:cs typeface="+mn-cs"/>
              </a:rPr>
              <a:t> </a:t>
            </a:r>
            <a:r>
              <a:rPr lang="en-GB" sz="1200" b="1" i="0" kern="1200" dirty="0" err="1" smtClean="0">
                <a:solidFill>
                  <a:schemeClr val="tx1"/>
                </a:solidFill>
                <a:effectLst/>
                <a:latin typeface="+mn-lt"/>
                <a:ea typeface="+mn-ea"/>
                <a:cs typeface="+mn-cs"/>
              </a:rPr>
              <a:t>este</a:t>
            </a:r>
            <a:r>
              <a:rPr lang="en-GB" sz="1200" b="1" i="0" kern="1200" dirty="0" smtClean="0">
                <a:solidFill>
                  <a:schemeClr val="tx1"/>
                </a:solidFill>
                <a:effectLst/>
                <a:latin typeface="+mn-lt"/>
                <a:ea typeface="+mn-ea"/>
                <a:cs typeface="+mn-cs"/>
              </a:rPr>
              <a:t> la „</a:t>
            </a:r>
            <a:r>
              <a:rPr lang="en-GB" sz="1200" b="1" i="0" kern="1200" dirty="0" err="1" smtClean="0">
                <a:solidFill>
                  <a:schemeClr val="tx1"/>
                </a:solidFill>
                <a:effectLst/>
                <a:latin typeface="+mn-lt"/>
                <a:ea typeface="+mn-ea"/>
                <a:cs typeface="+mn-cs"/>
              </a:rPr>
              <a:t>capătul</a:t>
            </a:r>
            <a:r>
              <a:rPr lang="en-GB" sz="1200" b="1" i="0" kern="1200" dirty="0" smtClean="0">
                <a:solidFill>
                  <a:schemeClr val="tx1"/>
                </a:solidFill>
                <a:effectLst/>
                <a:latin typeface="+mn-lt"/>
                <a:ea typeface="+mn-ea"/>
                <a:cs typeface="+mn-cs"/>
              </a:rPr>
              <a:t>” </a:t>
            </a:r>
            <a:r>
              <a:rPr lang="en-GB" sz="1200" b="1" i="0" kern="1200" dirty="0" err="1" smtClean="0">
                <a:solidFill>
                  <a:schemeClr val="tx1"/>
                </a:solidFill>
                <a:effectLst/>
                <a:latin typeface="+mn-lt"/>
                <a:ea typeface="+mn-ea"/>
                <a:cs typeface="+mn-cs"/>
              </a:rPr>
              <a:t>structurii</a:t>
            </a:r>
            <a:r>
              <a:rPr lang="en-GB" sz="1200" b="1" i="0" kern="1200" dirty="0" smtClean="0">
                <a:solidFill>
                  <a:schemeClr val="tx1"/>
                </a:solidFill>
                <a:effectLst/>
                <a:latin typeface="+mn-lt"/>
                <a:ea typeface="+mn-ea"/>
                <a:cs typeface="+mn-cs"/>
              </a:rPr>
              <a:t> </a:t>
            </a:r>
            <a:r>
              <a:rPr lang="en-GB" sz="1200" b="1" i="0" kern="1200" dirty="0" err="1" smtClean="0">
                <a:solidFill>
                  <a:schemeClr val="tx1"/>
                </a:solidFill>
                <a:effectLst/>
                <a:latin typeface="+mn-lt"/>
                <a:ea typeface="+mn-ea"/>
                <a:cs typeface="+mn-cs"/>
              </a:rPr>
              <a:t>neuronale</a:t>
            </a:r>
            <a:r>
              <a:rPr lang="en-GB" sz="1200" b="1" i="0" kern="1200" dirty="0" smtClean="0">
                <a:solidFill>
                  <a:schemeClr val="tx1"/>
                </a:solidFill>
                <a:effectLst/>
                <a:latin typeface="+mn-lt"/>
                <a:ea typeface="+mn-ea"/>
                <a:cs typeface="+mn-cs"/>
              </a:rPr>
              <a:t> </a:t>
            </a:r>
            <a:r>
              <a:rPr lang="en-GB" sz="1200" b="1" i="0" kern="1200" dirty="0" err="1" smtClean="0">
                <a:solidFill>
                  <a:schemeClr val="tx1"/>
                </a:solidFill>
                <a:effectLst/>
                <a:latin typeface="+mn-lt"/>
                <a:ea typeface="+mn-ea"/>
                <a:cs typeface="+mn-cs"/>
              </a:rPr>
              <a:t>și</a:t>
            </a:r>
            <a:r>
              <a:rPr lang="en-GB" sz="1200" b="1" i="0" kern="1200" dirty="0" smtClean="0">
                <a:solidFill>
                  <a:schemeClr val="tx1"/>
                </a:solidFill>
                <a:effectLst/>
                <a:latin typeface="+mn-lt"/>
                <a:ea typeface="+mn-ea"/>
                <a:cs typeface="+mn-cs"/>
              </a:rPr>
              <a:t> </a:t>
            </a:r>
            <a:r>
              <a:rPr lang="en-GB" sz="1200" b="1" i="0" kern="1200" dirty="0" err="1" smtClean="0">
                <a:solidFill>
                  <a:schemeClr val="tx1"/>
                </a:solidFill>
                <a:effectLst/>
                <a:latin typeface="+mn-lt"/>
                <a:ea typeface="+mn-ea"/>
                <a:cs typeface="+mn-cs"/>
              </a:rPr>
              <a:t>corespunde</a:t>
            </a:r>
            <a:r>
              <a:rPr lang="en-GB" sz="1200" b="1" i="0" kern="1200" dirty="0" smtClean="0">
                <a:solidFill>
                  <a:schemeClr val="tx1"/>
                </a:solidFill>
                <a:effectLst/>
                <a:latin typeface="+mn-lt"/>
                <a:ea typeface="+mn-ea"/>
                <a:cs typeface="+mn-cs"/>
              </a:rPr>
              <a:t> </a:t>
            </a:r>
            <a:r>
              <a:rPr lang="en-GB" sz="1200" b="1" i="0" kern="1200" dirty="0" err="1" smtClean="0">
                <a:solidFill>
                  <a:schemeClr val="tx1"/>
                </a:solidFill>
                <a:effectLst/>
                <a:latin typeface="+mn-lt"/>
                <a:ea typeface="+mn-ea"/>
                <a:cs typeface="+mn-cs"/>
              </a:rPr>
              <a:t>aproximativ</a:t>
            </a:r>
            <a:r>
              <a:rPr lang="en-GB" sz="1200" b="1" i="0" kern="1200" dirty="0" smtClean="0">
                <a:solidFill>
                  <a:schemeClr val="tx1"/>
                </a:solidFill>
                <a:effectLst/>
                <a:latin typeface="+mn-lt"/>
                <a:ea typeface="+mn-ea"/>
                <a:cs typeface="+mn-cs"/>
              </a:rPr>
              <a:t> </a:t>
            </a:r>
            <a:r>
              <a:rPr lang="en-GB" sz="1200" b="1" i="0" kern="1200" dirty="0" err="1" smtClean="0">
                <a:solidFill>
                  <a:schemeClr val="tx1"/>
                </a:solidFill>
                <a:effectLst/>
                <a:latin typeface="+mn-lt"/>
                <a:ea typeface="+mn-ea"/>
                <a:cs typeface="+mn-cs"/>
              </a:rPr>
              <a:t>axonului</a:t>
            </a:r>
            <a:r>
              <a:rPr lang="en-GB" sz="1200" b="1" i="0" kern="1200" dirty="0" smtClean="0">
                <a:solidFill>
                  <a:schemeClr val="tx1"/>
                </a:solidFill>
                <a:effectLst/>
                <a:latin typeface="+mn-lt"/>
                <a:ea typeface="+mn-ea"/>
                <a:cs typeface="+mn-cs"/>
              </a:rPr>
              <a:t> </a:t>
            </a:r>
            <a:r>
              <a:rPr lang="en-GB" sz="1200" b="1" i="0" kern="1200" dirty="0" err="1" smtClean="0">
                <a:solidFill>
                  <a:schemeClr val="tx1"/>
                </a:solidFill>
                <a:effectLst/>
                <a:latin typeface="+mn-lt"/>
                <a:ea typeface="+mn-ea"/>
                <a:cs typeface="+mn-cs"/>
              </a:rPr>
              <a:t>unui</a:t>
            </a:r>
            <a:r>
              <a:rPr lang="en-GB" sz="1200" b="1" i="0" kern="1200" dirty="0" smtClean="0">
                <a:solidFill>
                  <a:schemeClr val="tx1"/>
                </a:solidFill>
                <a:effectLst/>
                <a:latin typeface="+mn-lt"/>
                <a:ea typeface="+mn-ea"/>
                <a:cs typeface="+mn-cs"/>
              </a:rPr>
              <a:t> neuron biologic.</a:t>
            </a:r>
          </a:p>
          <a:p>
            <a:r>
              <a:rPr lang="en-GB" sz="2400" dirty="0" smtClean="0"/>
              <a:t/>
            </a:r>
            <a:br>
              <a:rPr lang="en-GB" sz="2400" dirty="0" smtClean="0"/>
            </a:br>
            <a:r>
              <a:rPr lang="en-US" sz="2200" spc="-1" dirty="0" err="1" smtClean="0">
                <a:latin typeface="Arial"/>
              </a:rPr>
              <a:t>Rolul</a:t>
            </a:r>
            <a:r>
              <a:rPr lang="en-US" sz="2200" spc="-1" dirty="0" smtClean="0">
                <a:latin typeface="Arial"/>
              </a:rPr>
              <a:t> </a:t>
            </a:r>
            <a:r>
              <a:rPr lang="en-US" sz="2200" spc="-1" dirty="0" err="1" smtClean="0">
                <a:latin typeface="Arial"/>
              </a:rPr>
              <a:t>functiilor</a:t>
            </a:r>
            <a:r>
              <a:rPr lang="en-US" sz="2200" spc="-1" dirty="0" smtClean="0">
                <a:latin typeface="Arial"/>
              </a:rPr>
              <a:t> de </a:t>
            </a:r>
            <a:r>
              <a:rPr lang="en-US" sz="2200" spc="-1" dirty="0" err="1" smtClean="0">
                <a:latin typeface="Arial"/>
              </a:rPr>
              <a:t>activare</a:t>
            </a:r>
            <a:r>
              <a:rPr lang="en-US" sz="2200" spc="-1" baseline="0" dirty="0" smtClean="0">
                <a:latin typeface="Arial"/>
              </a:rPr>
              <a:t> - </a:t>
            </a:r>
            <a:r>
              <a:rPr lang="en-GB" sz="1200" b="0" i="0" kern="1200" dirty="0" smtClean="0">
                <a:solidFill>
                  <a:schemeClr val="tx1"/>
                </a:solidFill>
                <a:effectLst/>
                <a:latin typeface="+mn-lt"/>
                <a:ea typeface="+mn-ea"/>
                <a:cs typeface="+mn-cs"/>
              </a:rPr>
              <a:t>to </a:t>
            </a:r>
            <a:r>
              <a:rPr lang="en-GB" sz="1200" b="1" i="0" kern="1200" dirty="0" smtClean="0">
                <a:solidFill>
                  <a:schemeClr val="tx1"/>
                </a:solidFill>
                <a:effectLst/>
                <a:latin typeface="+mn-lt"/>
                <a:ea typeface="+mn-ea"/>
                <a:cs typeface="+mn-cs"/>
              </a:rPr>
              <a:t>help the network learn complex patterns in the data</a:t>
            </a:r>
            <a:r>
              <a:rPr lang="en-GB" sz="1200" b="0" i="0" kern="1200" dirty="0" smtClean="0">
                <a:solidFill>
                  <a:schemeClr val="tx1"/>
                </a:solidFill>
                <a:effectLst/>
                <a:latin typeface="+mn-lt"/>
                <a:ea typeface="+mn-ea"/>
                <a:cs typeface="+mn-cs"/>
              </a:rPr>
              <a:t>.</a:t>
            </a:r>
          </a:p>
          <a:p>
            <a:pPr defTabSz="990661">
              <a:defRPr/>
            </a:pPr>
            <a:r>
              <a:rPr lang="en-GB" sz="1200" b="1" i="0" kern="1200" dirty="0" smtClean="0">
                <a:solidFill>
                  <a:schemeClr val="tx1"/>
                </a:solidFill>
                <a:effectLst/>
                <a:latin typeface="+mn-lt"/>
                <a:ea typeface="+mn-ea"/>
                <a:cs typeface="+mn-cs"/>
              </a:rPr>
              <a:t>Activation function decides, whether a neuron should be activated or not </a:t>
            </a:r>
            <a:r>
              <a:rPr lang="en-GB" sz="1200" b="0" i="0" kern="1200" dirty="0" smtClean="0">
                <a:solidFill>
                  <a:schemeClr val="tx1"/>
                </a:solidFill>
                <a:effectLst/>
                <a:latin typeface="+mn-lt"/>
                <a:ea typeface="+mn-ea"/>
                <a:cs typeface="+mn-cs"/>
              </a:rPr>
              <a:t>by calculating weighted sum and further adding bias with it. The purpose of the activation function is to </a:t>
            </a:r>
            <a:r>
              <a:rPr lang="en-GB" sz="1200" b="1" i="0" kern="1200" dirty="0" smtClean="0">
                <a:solidFill>
                  <a:schemeClr val="tx1"/>
                </a:solidFill>
                <a:effectLst/>
                <a:latin typeface="+mn-lt"/>
                <a:ea typeface="+mn-ea"/>
                <a:cs typeface="+mn-cs"/>
              </a:rPr>
              <a:t>introduce non-linearity</a:t>
            </a:r>
            <a:r>
              <a:rPr lang="en-GB" sz="1200" b="0" i="0" kern="1200" dirty="0" smtClean="0">
                <a:solidFill>
                  <a:schemeClr val="tx1"/>
                </a:solidFill>
                <a:effectLst/>
                <a:latin typeface="+mn-lt"/>
                <a:ea typeface="+mn-ea"/>
                <a:cs typeface="+mn-cs"/>
              </a:rPr>
              <a:t> into the output of a neuron.</a:t>
            </a:r>
          </a:p>
          <a:p>
            <a:pPr defTabSz="990661">
              <a:defRPr/>
            </a:pPr>
            <a:r>
              <a:rPr lang="en-US" sz="2200" spc="-1" dirty="0" smtClean="0">
                <a:latin typeface="Arial"/>
              </a:rPr>
              <a:t>Actually try to model the</a:t>
            </a:r>
            <a:r>
              <a:rPr lang="en-US" sz="2200" spc="-1" baseline="0" dirty="0" smtClean="0">
                <a:latin typeface="Arial"/>
              </a:rPr>
              <a:t> classification (Not Taken or 0 and Taken or 1).</a:t>
            </a:r>
            <a:endParaRPr lang="en-US" sz="2200" spc="-1" dirty="0">
              <a:latin typeface="Arial"/>
            </a:endParaRPr>
          </a:p>
        </p:txBody>
      </p:sp>
      <p:sp>
        <p:nvSpPr>
          <p:cNvPr id="54" name="PlaceHolder 3"/>
          <p:cNvSpPr>
            <a:spLocks noGrp="1"/>
          </p:cNvSpPr>
          <p:nvPr>
            <p:ph type="sldNum" idx="7"/>
          </p:nvPr>
        </p:nvSpPr>
        <p:spPr>
          <a:xfrm>
            <a:off x="4023244" y="9721270"/>
            <a:ext cx="3076994" cy="510925"/>
          </a:xfrm>
          <a:prstGeom prst="rect">
            <a:avLst/>
          </a:prstGeom>
          <a:noFill/>
          <a:ln w="0">
            <a:noFill/>
          </a:ln>
        </p:spPr>
        <p:txBody>
          <a:bodyPr lIns="0" tIns="0" rIns="0" bIns="0" anchor="b">
            <a:noAutofit/>
          </a:bodyPr>
          <a:lstStyle>
            <a:lvl1pPr algn="r">
              <a:lnSpc>
                <a:spcPct val="100000"/>
              </a:lnSpc>
              <a:buNone/>
              <a:defRPr lang="en-US" sz="1300" b="0" strike="noStrike" spc="-1">
                <a:solidFill>
                  <a:srgbClr val="000000"/>
                </a:solidFill>
                <a:latin typeface="+mn-lt"/>
                <a:ea typeface="+mn-ea"/>
              </a:defRPr>
            </a:lvl1pPr>
          </a:lstStyle>
          <a:p>
            <a:pPr algn="r">
              <a:lnSpc>
                <a:spcPct val="100000"/>
              </a:lnSpc>
              <a:buNone/>
            </a:pPr>
            <a:fld id="{62EB042E-FD68-4712-B49A-8983A3395557}" type="slidenum">
              <a:rPr lang="en-US"/>
              <a:t>27</a:t>
            </a:fld>
            <a:endParaRPr lang="en-US">
              <a:latin typeface="Times New Roman"/>
            </a:endParaRPr>
          </a:p>
        </p:txBody>
      </p:sp>
    </p:spTree>
    <p:extLst>
      <p:ext uri="{BB962C8B-B14F-4D97-AF65-F5344CB8AC3E}">
        <p14:creationId xmlns:p14="http://schemas.microsoft.com/office/powerpoint/2010/main" val="10924680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PlaceHolder 1"/>
          <p:cNvSpPr>
            <a:spLocks noGrp="1" noRot="1" noChangeAspect="1"/>
          </p:cNvSpPr>
          <p:nvPr>
            <p:ph type="sldImg"/>
          </p:nvPr>
        </p:nvSpPr>
        <p:spPr>
          <a:xfrm>
            <a:off x="993775" y="768350"/>
            <a:ext cx="5114925" cy="3836988"/>
          </a:xfrm>
          <a:prstGeom prst="rect">
            <a:avLst/>
          </a:prstGeom>
          <a:ln w="0">
            <a:noFill/>
          </a:ln>
        </p:spPr>
      </p:sp>
      <p:sp>
        <p:nvSpPr>
          <p:cNvPr id="53" name="PlaceHolder 2"/>
          <p:cNvSpPr>
            <a:spLocks noGrp="1"/>
          </p:cNvSpPr>
          <p:nvPr>
            <p:ph type="body"/>
          </p:nvPr>
        </p:nvSpPr>
        <p:spPr>
          <a:xfrm>
            <a:off x="710248" y="4861441"/>
            <a:ext cx="5681234" cy="4604770"/>
          </a:xfrm>
          <a:prstGeom prst="rect">
            <a:avLst/>
          </a:prstGeom>
          <a:noFill/>
          <a:ln w="0">
            <a:noFill/>
          </a:ln>
        </p:spPr>
        <p:txBody>
          <a:bodyPr lIns="0" tIns="0" rIns="0" bIns="0" anchor="t">
            <a:noAutofit/>
          </a:bodyPr>
          <a:lstStyle/>
          <a:p>
            <a:pPr defTabSz="990661">
              <a:defRPr/>
            </a:pPr>
            <a:r>
              <a:rPr lang="en-US" sz="2200" spc="-1" dirty="0" err="1"/>
              <a:t>Categorisire</a:t>
            </a:r>
            <a:r>
              <a:rPr lang="en-US" sz="2200" spc="-1" dirty="0"/>
              <a:t>: part of AI and pattern matching (Process 2020) and </a:t>
            </a:r>
            <a:r>
              <a:rPr lang="en-US" sz="2200" spc="-1" dirty="0" err="1"/>
              <a:t>paralel</a:t>
            </a:r>
            <a:r>
              <a:rPr lang="en-US" sz="2200" spc="-1" dirty="0"/>
              <a:t> and distributed Systems </a:t>
            </a:r>
          </a:p>
          <a:p>
            <a:pPr defTabSz="990661">
              <a:defRPr/>
            </a:pPr>
            <a:r>
              <a:rPr lang="en-US" sz="2200" spc="-1" dirty="0" err="1"/>
              <a:t>Multistrat</a:t>
            </a:r>
            <a:r>
              <a:rPr lang="en-US" sz="2200" spc="-1" dirty="0"/>
              <a:t>/Single perceptron </a:t>
            </a:r>
          </a:p>
          <a:p>
            <a:pPr defTabSz="990661">
              <a:defRPr/>
            </a:pPr>
            <a:r>
              <a:rPr lang="en-US" sz="2200" spc="-1" dirty="0"/>
              <a:t>Feedback/Feedforward</a:t>
            </a:r>
          </a:p>
          <a:p>
            <a:pPr defTabSz="990661">
              <a:defRPr/>
            </a:pPr>
            <a:r>
              <a:rPr lang="en-US" sz="2200" spc="-1" dirty="0" err="1"/>
              <a:t>Constrângeri</a:t>
            </a:r>
            <a:r>
              <a:rPr lang="en-US" sz="2200" spc="-1" dirty="0"/>
              <a:t> (</a:t>
            </a:r>
            <a:r>
              <a:rPr lang="en-US" sz="2200" spc="-1" dirty="0" err="1"/>
              <a:t>neuronii</a:t>
            </a:r>
            <a:r>
              <a:rPr lang="en-US" sz="2200" spc="-1" dirty="0"/>
              <a:t> de </a:t>
            </a:r>
            <a:r>
              <a:rPr lang="en-US" sz="2200" spc="-1" dirty="0" err="1"/>
              <a:t>pe</a:t>
            </a:r>
            <a:r>
              <a:rPr lang="en-US" sz="2200" spc="-1" dirty="0"/>
              <a:t> </a:t>
            </a:r>
            <a:r>
              <a:rPr lang="en-US" sz="2200" spc="-1" dirty="0" err="1"/>
              <a:t>același</a:t>
            </a:r>
            <a:r>
              <a:rPr lang="en-US" sz="2200" spc="-1" dirty="0"/>
              <a:t> </a:t>
            </a:r>
            <a:r>
              <a:rPr lang="en-US" sz="2200" spc="-1" dirty="0" err="1"/>
              <a:t>strat</a:t>
            </a:r>
            <a:r>
              <a:rPr lang="en-US" sz="2200" spc="-1" dirty="0"/>
              <a:t> nu </a:t>
            </a:r>
            <a:r>
              <a:rPr lang="en-US" sz="2200" spc="-1" dirty="0" err="1"/>
              <a:t>sunt</a:t>
            </a:r>
            <a:r>
              <a:rPr lang="en-US" sz="2200" spc="-1" dirty="0"/>
              <a:t> </a:t>
            </a:r>
            <a:r>
              <a:rPr lang="en-US" sz="2200" spc="-1" dirty="0" err="1"/>
              <a:t>conectati</a:t>
            </a:r>
            <a:r>
              <a:rPr lang="en-US" sz="2200" spc="-1"/>
              <a:t>)</a:t>
            </a:r>
          </a:p>
          <a:p>
            <a:r>
              <a:rPr lang="en-US" sz="1300" dirty="0" err="1"/>
              <a:t>Exemplu</a:t>
            </a:r>
            <a:r>
              <a:rPr lang="en-US" sz="1300" dirty="0"/>
              <a:t> </a:t>
            </a:r>
            <a:r>
              <a:rPr lang="en-US" sz="1300" dirty="0" err="1"/>
              <a:t>Matlab</a:t>
            </a:r>
            <a:r>
              <a:rPr lang="en-US" sz="1300" dirty="0"/>
              <a:t> (cod </a:t>
            </a:r>
            <a:r>
              <a:rPr lang="en-US" sz="1300" dirty="0" err="1"/>
              <a:t>sursa</a:t>
            </a:r>
            <a:r>
              <a:rPr lang="en-US" sz="1300" dirty="0"/>
              <a:t>)</a:t>
            </a:r>
          </a:p>
          <a:p>
            <a:r>
              <a:rPr lang="en-US" sz="1300" dirty="0" err="1"/>
              <a:t>Crearea</a:t>
            </a:r>
            <a:r>
              <a:rPr lang="en-US" sz="1300" dirty="0"/>
              <a:t> </a:t>
            </a:r>
            <a:r>
              <a:rPr lang="en-US" sz="1300" dirty="0" err="1"/>
              <a:t>rețelei</a:t>
            </a:r>
            <a:r>
              <a:rPr lang="en-US" sz="1300" dirty="0"/>
              <a:t>, </a:t>
            </a:r>
            <a:r>
              <a:rPr lang="en-US" sz="1300" dirty="0" err="1"/>
              <a:t>alegerea</a:t>
            </a:r>
            <a:r>
              <a:rPr lang="en-US" sz="1300" dirty="0"/>
              <a:t> </a:t>
            </a:r>
            <a:r>
              <a:rPr lang="en-US" sz="1300" dirty="0" err="1"/>
              <a:t>funcției</a:t>
            </a:r>
            <a:r>
              <a:rPr lang="en-US" sz="1300" dirty="0"/>
              <a:t> de </a:t>
            </a:r>
            <a:r>
              <a:rPr lang="en-US" sz="1300" dirty="0" err="1"/>
              <a:t>activare</a:t>
            </a:r>
            <a:r>
              <a:rPr lang="en-US" sz="1300" dirty="0"/>
              <a:t> </a:t>
            </a:r>
          </a:p>
          <a:p>
            <a:r>
              <a:rPr lang="en-US" sz="1300" dirty="0" err="1"/>
              <a:t>Rezultate</a:t>
            </a:r>
            <a:endParaRPr lang="en-US" sz="2200" spc="-1" dirty="0"/>
          </a:p>
          <a:p>
            <a:pPr defTabSz="990661">
              <a:defRPr/>
            </a:pPr>
            <a:endParaRPr lang="en-US" sz="2200" spc="-1" dirty="0">
              <a:latin typeface="Arial"/>
            </a:endParaRPr>
          </a:p>
        </p:txBody>
      </p:sp>
      <p:sp>
        <p:nvSpPr>
          <p:cNvPr id="54" name="PlaceHolder 3"/>
          <p:cNvSpPr>
            <a:spLocks noGrp="1"/>
          </p:cNvSpPr>
          <p:nvPr>
            <p:ph type="sldNum" idx="7"/>
          </p:nvPr>
        </p:nvSpPr>
        <p:spPr>
          <a:xfrm>
            <a:off x="4023244" y="9721270"/>
            <a:ext cx="3076994" cy="510925"/>
          </a:xfrm>
          <a:prstGeom prst="rect">
            <a:avLst/>
          </a:prstGeom>
          <a:noFill/>
          <a:ln w="0">
            <a:noFill/>
          </a:ln>
        </p:spPr>
        <p:txBody>
          <a:bodyPr lIns="0" tIns="0" rIns="0" bIns="0" anchor="b">
            <a:noAutofit/>
          </a:bodyPr>
          <a:lstStyle>
            <a:lvl1pPr algn="r">
              <a:lnSpc>
                <a:spcPct val="100000"/>
              </a:lnSpc>
              <a:buNone/>
              <a:defRPr lang="en-US" sz="1300" b="0" strike="noStrike" spc="-1">
                <a:solidFill>
                  <a:srgbClr val="000000"/>
                </a:solidFill>
                <a:latin typeface="+mn-lt"/>
                <a:ea typeface="+mn-ea"/>
              </a:defRPr>
            </a:lvl1pPr>
          </a:lstStyle>
          <a:p>
            <a:pPr algn="r">
              <a:lnSpc>
                <a:spcPct val="100000"/>
              </a:lnSpc>
              <a:buNone/>
            </a:pPr>
            <a:fld id="{62EB042E-FD68-4712-B49A-8983A3395557}" type="slidenum">
              <a:rPr lang="en-US"/>
              <a:t>28</a:t>
            </a:fld>
            <a:endParaRPr lang="en-US">
              <a:latin typeface="Times New Roman"/>
            </a:endParaRPr>
          </a:p>
        </p:txBody>
      </p:sp>
    </p:spTree>
    <p:extLst>
      <p:ext uri="{BB962C8B-B14F-4D97-AF65-F5344CB8AC3E}">
        <p14:creationId xmlns:p14="http://schemas.microsoft.com/office/powerpoint/2010/main" val="276695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PlaceHolder 1"/>
          <p:cNvSpPr>
            <a:spLocks noGrp="1" noRot="1" noChangeAspect="1"/>
          </p:cNvSpPr>
          <p:nvPr>
            <p:ph type="sldImg"/>
          </p:nvPr>
        </p:nvSpPr>
        <p:spPr>
          <a:xfrm>
            <a:off x="993775" y="768350"/>
            <a:ext cx="5114925" cy="3836988"/>
          </a:xfrm>
          <a:prstGeom prst="rect">
            <a:avLst/>
          </a:prstGeom>
          <a:ln w="0">
            <a:noFill/>
          </a:ln>
        </p:spPr>
      </p:sp>
      <p:sp>
        <p:nvSpPr>
          <p:cNvPr id="53" name="PlaceHolder 2"/>
          <p:cNvSpPr>
            <a:spLocks noGrp="1"/>
          </p:cNvSpPr>
          <p:nvPr>
            <p:ph type="body"/>
          </p:nvPr>
        </p:nvSpPr>
        <p:spPr>
          <a:xfrm>
            <a:off x="710248" y="4861441"/>
            <a:ext cx="5681234" cy="4604770"/>
          </a:xfrm>
          <a:prstGeom prst="rect">
            <a:avLst/>
          </a:prstGeom>
          <a:noFill/>
          <a:ln w="0">
            <a:noFill/>
          </a:ln>
        </p:spPr>
        <p:txBody>
          <a:bodyPr lIns="0" tIns="0" rIns="0" bIns="0" anchor="t">
            <a:noAutofit/>
          </a:bodyPr>
          <a:lstStyle/>
          <a:p>
            <a:pPr defTabSz="990661">
              <a:defRPr/>
            </a:pPr>
            <a:r>
              <a:rPr lang="en-US" sz="2200" spc="-1" dirty="0" err="1"/>
              <a:t>Categorisire</a:t>
            </a:r>
            <a:r>
              <a:rPr lang="en-US" sz="2200" spc="-1" dirty="0"/>
              <a:t>: part of AI and pattern matching (Process 2020) and </a:t>
            </a:r>
            <a:r>
              <a:rPr lang="en-US" sz="2200" spc="-1" dirty="0" err="1"/>
              <a:t>paralel</a:t>
            </a:r>
            <a:r>
              <a:rPr lang="en-US" sz="2200" spc="-1" dirty="0"/>
              <a:t> and distributed Systems </a:t>
            </a:r>
          </a:p>
          <a:p>
            <a:pPr defTabSz="990661">
              <a:defRPr/>
            </a:pPr>
            <a:r>
              <a:rPr lang="en-US" sz="2200" spc="-1" dirty="0" err="1"/>
              <a:t>Multistrat</a:t>
            </a:r>
            <a:r>
              <a:rPr lang="en-US" sz="2200" spc="-1" dirty="0"/>
              <a:t>/Single perceptron </a:t>
            </a:r>
          </a:p>
          <a:p>
            <a:pPr defTabSz="990661">
              <a:defRPr/>
            </a:pPr>
            <a:r>
              <a:rPr lang="en-US" sz="2200" spc="-1" dirty="0"/>
              <a:t>Feedback/Feedforward</a:t>
            </a:r>
          </a:p>
          <a:p>
            <a:pPr defTabSz="990661">
              <a:defRPr/>
            </a:pPr>
            <a:r>
              <a:rPr lang="en-US" sz="2200" spc="-1" dirty="0" err="1"/>
              <a:t>Constrângeri</a:t>
            </a:r>
            <a:r>
              <a:rPr lang="en-US" sz="2200" spc="-1" dirty="0"/>
              <a:t> (</a:t>
            </a:r>
            <a:r>
              <a:rPr lang="en-US" sz="2200" spc="-1" dirty="0" err="1"/>
              <a:t>neuronii</a:t>
            </a:r>
            <a:r>
              <a:rPr lang="en-US" sz="2200" spc="-1" dirty="0"/>
              <a:t> de </a:t>
            </a:r>
            <a:r>
              <a:rPr lang="en-US" sz="2200" spc="-1" dirty="0" err="1"/>
              <a:t>pe</a:t>
            </a:r>
            <a:r>
              <a:rPr lang="en-US" sz="2200" spc="-1" dirty="0"/>
              <a:t> </a:t>
            </a:r>
            <a:r>
              <a:rPr lang="en-US" sz="2200" spc="-1" dirty="0" err="1"/>
              <a:t>același</a:t>
            </a:r>
            <a:r>
              <a:rPr lang="en-US" sz="2200" spc="-1" dirty="0"/>
              <a:t> </a:t>
            </a:r>
            <a:r>
              <a:rPr lang="en-US" sz="2200" spc="-1" dirty="0" err="1"/>
              <a:t>strat</a:t>
            </a:r>
            <a:r>
              <a:rPr lang="en-US" sz="2200" spc="-1" dirty="0"/>
              <a:t> nu </a:t>
            </a:r>
            <a:r>
              <a:rPr lang="en-US" sz="2200" spc="-1" dirty="0" err="1"/>
              <a:t>sunt</a:t>
            </a:r>
            <a:r>
              <a:rPr lang="en-US" sz="2200" spc="-1" dirty="0"/>
              <a:t> </a:t>
            </a:r>
            <a:r>
              <a:rPr lang="en-US" sz="2200" spc="-1" dirty="0" err="1"/>
              <a:t>conectati</a:t>
            </a:r>
            <a:r>
              <a:rPr lang="en-US" sz="2200" spc="-1"/>
              <a:t>)</a:t>
            </a:r>
          </a:p>
          <a:p>
            <a:r>
              <a:rPr lang="en-US" sz="1300" dirty="0" err="1"/>
              <a:t>Exemplu</a:t>
            </a:r>
            <a:r>
              <a:rPr lang="en-US" sz="1300" dirty="0"/>
              <a:t> </a:t>
            </a:r>
            <a:r>
              <a:rPr lang="en-US" sz="1300" dirty="0" err="1"/>
              <a:t>Matlab</a:t>
            </a:r>
            <a:r>
              <a:rPr lang="en-US" sz="1300" dirty="0"/>
              <a:t> (cod </a:t>
            </a:r>
            <a:r>
              <a:rPr lang="en-US" sz="1300" dirty="0" err="1"/>
              <a:t>sursa</a:t>
            </a:r>
            <a:r>
              <a:rPr lang="en-US" sz="1300" dirty="0"/>
              <a:t>)</a:t>
            </a:r>
          </a:p>
          <a:p>
            <a:r>
              <a:rPr lang="en-US" sz="1300" dirty="0" err="1"/>
              <a:t>Crearea</a:t>
            </a:r>
            <a:r>
              <a:rPr lang="en-US" sz="1300" dirty="0"/>
              <a:t> </a:t>
            </a:r>
            <a:r>
              <a:rPr lang="en-US" sz="1300" dirty="0" err="1"/>
              <a:t>rețelei</a:t>
            </a:r>
            <a:r>
              <a:rPr lang="en-US" sz="1300" dirty="0"/>
              <a:t>, </a:t>
            </a:r>
            <a:r>
              <a:rPr lang="en-US" sz="1300" dirty="0" err="1"/>
              <a:t>alegerea</a:t>
            </a:r>
            <a:r>
              <a:rPr lang="en-US" sz="1300" dirty="0"/>
              <a:t> </a:t>
            </a:r>
            <a:r>
              <a:rPr lang="en-US" sz="1300" dirty="0" err="1"/>
              <a:t>funcției</a:t>
            </a:r>
            <a:r>
              <a:rPr lang="en-US" sz="1300" dirty="0"/>
              <a:t> de </a:t>
            </a:r>
            <a:r>
              <a:rPr lang="en-US" sz="1300" dirty="0" err="1"/>
              <a:t>activare</a:t>
            </a:r>
            <a:r>
              <a:rPr lang="en-US" sz="1300" dirty="0"/>
              <a:t> </a:t>
            </a:r>
          </a:p>
          <a:p>
            <a:r>
              <a:rPr lang="en-US" sz="1300" dirty="0" err="1"/>
              <a:t>Rezultate</a:t>
            </a:r>
            <a:endParaRPr lang="en-US" sz="2200" spc="-1" dirty="0"/>
          </a:p>
          <a:p>
            <a:pPr defTabSz="990661">
              <a:defRPr/>
            </a:pPr>
            <a:endParaRPr lang="en-US" sz="2200" spc="-1" dirty="0">
              <a:latin typeface="Arial"/>
            </a:endParaRPr>
          </a:p>
        </p:txBody>
      </p:sp>
      <p:sp>
        <p:nvSpPr>
          <p:cNvPr id="54" name="PlaceHolder 3"/>
          <p:cNvSpPr>
            <a:spLocks noGrp="1"/>
          </p:cNvSpPr>
          <p:nvPr>
            <p:ph type="sldNum" idx="7"/>
          </p:nvPr>
        </p:nvSpPr>
        <p:spPr>
          <a:xfrm>
            <a:off x="4023244" y="9721270"/>
            <a:ext cx="3076994" cy="510925"/>
          </a:xfrm>
          <a:prstGeom prst="rect">
            <a:avLst/>
          </a:prstGeom>
          <a:noFill/>
          <a:ln w="0">
            <a:noFill/>
          </a:ln>
        </p:spPr>
        <p:txBody>
          <a:bodyPr lIns="0" tIns="0" rIns="0" bIns="0" anchor="b">
            <a:noAutofit/>
          </a:bodyPr>
          <a:lstStyle>
            <a:lvl1pPr algn="r">
              <a:lnSpc>
                <a:spcPct val="100000"/>
              </a:lnSpc>
              <a:buNone/>
              <a:defRPr lang="en-US" sz="1300" b="0" strike="noStrike" spc="-1">
                <a:solidFill>
                  <a:srgbClr val="000000"/>
                </a:solidFill>
                <a:latin typeface="+mn-lt"/>
                <a:ea typeface="+mn-ea"/>
              </a:defRPr>
            </a:lvl1pPr>
          </a:lstStyle>
          <a:p>
            <a:pPr algn="r">
              <a:lnSpc>
                <a:spcPct val="100000"/>
              </a:lnSpc>
              <a:buNone/>
            </a:pPr>
            <a:fld id="{62EB042E-FD68-4712-B49A-8983A3395557}" type="slidenum">
              <a:rPr lang="en-US"/>
              <a:t>29</a:t>
            </a:fld>
            <a:endParaRPr lang="en-US">
              <a:latin typeface="Times New Roman"/>
            </a:endParaRPr>
          </a:p>
        </p:txBody>
      </p:sp>
    </p:spTree>
    <p:extLst>
      <p:ext uri="{BB962C8B-B14F-4D97-AF65-F5344CB8AC3E}">
        <p14:creationId xmlns:p14="http://schemas.microsoft.com/office/powerpoint/2010/main" val="276695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PlaceHolder 1"/>
          <p:cNvSpPr>
            <a:spLocks noGrp="1" noRot="1" noChangeAspect="1"/>
          </p:cNvSpPr>
          <p:nvPr>
            <p:ph type="sldImg"/>
          </p:nvPr>
        </p:nvSpPr>
        <p:spPr>
          <a:xfrm>
            <a:off x="993775" y="768350"/>
            <a:ext cx="5114925" cy="3836988"/>
          </a:xfrm>
          <a:prstGeom prst="rect">
            <a:avLst/>
          </a:prstGeom>
          <a:ln w="0">
            <a:noFill/>
          </a:ln>
        </p:spPr>
      </p:sp>
      <p:sp>
        <p:nvSpPr>
          <p:cNvPr id="53" name="PlaceHolder 2"/>
          <p:cNvSpPr>
            <a:spLocks noGrp="1"/>
          </p:cNvSpPr>
          <p:nvPr>
            <p:ph type="body"/>
          </p:nvPr>
        </p:nvSpPr>
        <p:spPr>
          <a:xfrm>
            <a:off x="710248" y="4861441"/>
            <a:ext cx="5681234" cy="4604770"/>
          </a:xfrm>
          <a:prstGeom prst="rect">
            <a:avLst/>
          </a:prstGeom>
          <a:noFill/>
          <a:ln w="0">
            <a:noFill/>
          </a:ln>
        </p:spPr>
        <p:txBody>
          <a:bodyPr lIns="0" tIns="0" rIns="0" bIns="0" anchor="t">
            <a:noAutofit/>
          </a:bodyPr>
          <a:lstStyle/>
          <a:p>
            <a:pPr defTabSz="990661">
              <a:defRPr/>
            </a:pPr>
            <a:r>
              <a:rPr lang="en-US" sz="2200" spc="-1" dirty="0" err="1"/>
              <a:t>Categorisire</a:t>
            </a:r>
            <a:r>
              <a:rPr lang="en-US" sz="2200" spc="-1" dirty="0"/>
              <a:t>: part of AI and pattern matching (Process 2020) and </a:t>
            </a:r>
            <a:r>
              <a:rPr lang="en-US" sz="2200" spc="-1" dirty="0" err="1"/>
              <a:t>paralel</a:t>
            </a:r>
            <a:r>
              <a:rPr lang="en-US" sz="2200" spc="-1" dirty="0"/>
              <a:t> and distributed Systems </a:t>
            </a:r>
          </a:p>
          <a:p>
            <a:pPr defTabSz="990661">
              <a:defRPr/>
            </a:pPr>
            <a:r>
              <a:rPr lang="en-US" sz="2200" spc="-1" dirty="0" err="1"/>
              <a:t>Multistrat</a:t>
            </a:r>
            <a:r>
              <a:rPr lang="en-US" sz="2200" spc="-1" dirty="0"/>
              <a:t>/Single perceptron </a:t>
            </a:r>
          </a:p>
          <a:p>
            <a:pPr defTabSz="990661">
              <a:defRPr/>
            </a:pPr>
            <a:r>
              <a:rPr lang="en-US" sz="2200" spc="-1" dirty="0"/>
              <a:t>Feedback/Feedforward</a:t>
            </a:r>
          </a:p>
          <a:p>
            <a:pPr defTabSz="990661">
              <a:defRPr/>
            </a:pPr>
            <a:r>
              <a:rPr lang="en-US" sz="2200" spc="-1" dirty="0" err="1"/>
              <a:t>Constrângeri</a:t>
            </a:r>
            <a:r>
              <a:rPr lang="en-US" sz="2200" spc="-1" dirty="0"/>
              <a:t> (</a:t>
            </a:r>
            <a:r>
              <a:rPr lang="en-US" sz="2200" spc="-1" dirty="0" err="1"/>
              <a:t>neuronii</a:t>
            </a:r>
            <a:r>
              <a:rPr lang="en-US" sz="2200" spc="-1" dirty="0"/>
              <a:t> de </a:t>
            </a:r>
            <a:r>
              <a:rPr lang="en-US" sz="2200" spc="-1" dirty="0" err="1"/>
              <a:t>pe</a:t>
            </a:r>
            <a:r>
              <a:rPr lang="en-US" sz="2200" spc="-1" dirty="0"/>
              <a:t> </a:t>
            </a:r>
            <a:r>
              <a:rPr lang="en-US" sz="2200" spc="-1" dirty="0" err="1"/>
              <a:t>același</a:t>
            </a:r>
            <a:r>
              <a:rPr lang="en-US" sz="2200" spc="-1" dirty="0"/>
              <a:t> </a:t>
            </a:r>
            <a:r>
              <a:rPr lang="en-US" sz="2200" spc="-1" dirty="0" err="1"/>
              <a:t>strat</a:t>
            </a:r>
            <a:r>
              <a:rPr lang="en-US" sz="2200" spc="-1" dirty="0"/>
              <a:t> nu </a:t>
            </a:r>
            <a:r>
              <a:rPr lang="en-US" sz="2200" spc="-1" dirty="0" err="1"/>
              <a:t>sunt</a:t>
            </a:r>
            <a:r>
              <a:rPr lang="en-US" sz="2200" spc="-1" dirty="0"/>
              <a:t> </a:t>
            </a:r>
            <a:r>
              <a:rPr lang="en-US" sz="2200" spc="-1" dirty="0" err="1"/>
              <a:t>conectati</a:t>
            </a:r>
            <a:r>
              <a:rPr lang="en-US" sz="2200" spc="-1" dirty="0"/>
              <a:t>)</a:t>
            </a:r>
          </a:p>
          <a:p>
            <a:r>
              <a:rPr lang="en-US" sz="1300" dirty="0" err="1"/>
              <a:t>Exemplu</a:t>
            </a:r>
            <a:r>
              <a:rPr lang="en-US" sz="1300" dirty="0"/>
              <a:t> </a:t>
            </a:r>
            <a:r>
              <a:rPr lang="en-US" sz="1300" dirty="0" err="1"/>
              <a:t>Matlab</a:t>
            </a:r>
            <a:r>
              <a:rPr lang="en-US" sz="1300" dirty="0"/>
              <a:t> (cod </a:t>
            </a:r>
            <a:r>
              <a:rPr lang="en-US" sz="1300" dirty="0" err="1"/>
              <a:t>sursa</a:t>
            </a:r>
            <a:r>
              <a:rPr lang="en-US" sz="1300" dirty="0"/>
              <a:t>)</a:t>
            </a:r>
          </a:p>
          <a:p>
            <a:r>
              <a:rPr lang="en-US" sz="1300" dirty="0" err="1"/>
              <a:t>Crearea</a:t>
            </a:r>
            <a:r>
              <a:rPr lang="en-US" sz="1300" dirty="0"/>
              <a:t> </a:t>
            </a:r>
            <a:r>
              <a:rPr lang="en-US" sz="1300" dirty="0" err="1"/>
              <a:t>rețelei</a:t>
            </a:r>
            <a:r>
              <a:rPr lang="en-US" sz="1300" dirty="0"/>
              <a:t>, </a:t>
            </a:r>
            <a:r>
              <a:rPr lang="en-US" sz="1300" dirty="0" err="1"/>
              <a:t>alegerea</a:t>
            </a:r>
            <a:r>
              <a:rPr lang="en-US" sz="1300" dirty="0"/>
              <a:t> </a:t>
            </a:r>
            <a:r>
              <a:rPr lang="en-US" sz="1300" dirty="0" err="1"/>
              <a:t>funcției</a:t>
            </a:r>
            <a:r>
              <a:rPr lang="en-US" sz="1300" dirty="0"/>
              <a:t> de </a:t>
            </a:r>
            <a:r>
              <a:rPr lang="en-US" sz="1300" dirty="0" err="1"/>
              <a:t>activare</a:t>
            </a:r>
            <a:r>
              <a:rPr lang="en-US" sz="1300" dirty="0"/>
              <a:t> </a:t>
            </a:r>
          </a:p>
          <a:p>
            <a:r>
              <a:rPr lang="en-US" sz="1300" dirty="0" err="1"/>
              <a:t>Rezultate</a:t>
            </a:r>
            <a:endParaRPr lang="en-US" sz="2200" spc="-1" dirty="0"/>
          </a:p>
          <a:p>
            <a:pPr defTabSz="990661">
              <a:defRPr/>
            </a:pPr>
            <a:endParaRPr lang="en-US" sz="2200" spc="-1" dirty="0">
              <a:latin typeface="Arial"/>
            </a:endParaRPr>
          </a:p>
        </p:txBody>
      </p:sp>
      <p:sp>
        <p:nvSpPr>
          <p:cNvPr id="54" name="PlaceHolder 3"/>
          <p:cNvSpPr>
            <a:spLocks noGrp="1"/>
          </p:cNvSpPr>
          <p:nvPr>
            <p:ph type="sldNum" idx="7"/>
          </p:nvPr>
        </p:nvSpPr>
        <p:spPr>
          <a:xfrm>
            <a:off x="4023244" y="9721270"/>
            <a:ext cx="3076994" cy="510925"/>
          </a:xfrm>
          <a:prstGeom prst="rect">
            <a:avLst/>
          </a:prstGeom>
          <a:noFill/>
          <a:ln w="0">
            <a:noFill/>
          </a:ln>
        </p:spPr>
        <p:txBody>
          <a:bodyPr lIns="0" tIns="0" rIns="0" bIns="0" anchor="b">
            <a:noAutofit/>
          </a:bodyPr>
          <a:lstStyle>
            <a:lvl1pPr algn="r">
              <a:lnSpc>
                <a:spcPct val="100000"/>
              </a:lnSpc>
              <a:buNone/>
              <a:defRPr lang="en-US" sz="1300" b="0" strike="noStrike" spc="-1">
                <a:solidFill>
                  <a:srgbClr val="000000"/>
                </a:solidFill>
                <a:latin typeface="+mn-lt"/>
                <a:ea typeface="+mn-ea"/>
              </a:defRPr>
            </a:lvl1pPr>
          </a:lstStyle>
          <a:p>
            <a:pPr algn="r">
              <a:lnSpc>
                <a:spcPct val="100000"/>
              </a:lnSpc>
              <a:buNone/>
            </a:pPr>
            <a:fld id="{62EB042E-FD68-4712-B49A-8983A3395557}" type="slidenum">
              <a:rPr lang="en-US"/>
              <a:t>30</a:t>
            </a:fld>
            <a:endParaRPr lang="en-US">
              <a:latin typeface="Times New Roman"/>
            </a:endParaRPr>
          </a:p>
        </p:txBody>
      </p:sp>
    </p:spTree>
    <p:extLst>
      <p:ext uri="{BB962C8B-B14F-4D97-AF65-F5344CB8AC3E}">
        <p14:creationId xmlns:p14="http://schemas.microsoft.com/office/powerpoint/2010/main" val="25508970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PlaceHolder 1"/>
          <p:cNvSpPr>
            <a:spLocks noGrp="1" noRot="1" noChangeAspect="1"/>
          </p:cNvSpPr>
          <p:nvPr>
            <p:ph type="sldImg"/>
          </p:nvPr>
        </p:nvSpPr>
        <p:spPr>
          <a:xfrm>
            <a:off x="993775" y="768350"/>
            <a:ext cx="5114925" cy="3836988"/>
          </a:xfrm>
          <a:prstGeom prst="rect">
            <a:avLst/>
          </a:prstGeom>
          <a:ln w="0">
            <a:noFill/>
          </a:ln>
        </p:spPr>
      </p:sp>
      <p:sp>
        <p:nvSpPr>
          <p:cNvPr id="53" name="PlaceHolder 2"/>
          <p:cNvSpPr>
            <a:spLocks noGrp="1"/>
          </p:cNvSpPr>
          <p:nvPr>
            <p:ph type="body"/>
          </p:nvPr>
        </p:nvSpPr>
        <p:spPr>
          <a:xfrm>
            <a:off x="710248" y="4861441"/>
            <a:ext cx="5681234" cy="4604770"/>
          </a:xfrm>
          <a:prstGeom prst="rect">
            <a:avLst/>
          </a:prstGeom>
          <a:noFill/>
          <a:ln w="0">
            <a:noFill/>
          </a:ln>
        </p:spPr>
        <p:txBody>
          <a:bodyPr lIns="0" tIns="0" rIns="0" bIns="0" anchor="t">
            <a:noAutofit/>
          </a:bodyPr>
          <a:lstStyle/>
          <a:p>
            <a:pPr defTabSz="990661">
              <a:defRPr/>
            </a:pPr>
            <a:r>
              <a:rPr lang="en-US" sz="2200" spc="-1" dirty="0" err="1"/>
              <a:t>Categorisire</a:t>
            </a:r>
            <a:r>
              <a:rPr lang="en-US" sz="2200" spc="-1" dirty="0"/>
              <a:t>: part of AI and pattern matching (Process 2020) and </a:t>
            </a:r>
            <a:r>
              <a:rPr lang="en-US" sz="2200" spc="-1" dirty="0" err="1"/>
              <a:t>paralel</a:t>
            </a:r>
            <a:r>
              <a:rPr lang="en-US" sz="2200" spc="-1" dirty="0"/>
              <a:t> and distributed Systems </a:t>
            </a:r>
          </a:p>
          <a:p>
            <a:pPr defTabSz="990661">
              <a:defRPr/>
            </a:pPr>
            <a:r>
              <a:rPr lang="en-US" sz="2200" spc="-1" dirty="0" err="1"/>
              <a:t>Multistrat</a:t>
            </a:r>
            <a:r>
              <a:rPr lang="en-US" sz="2200" spc="-1" dirty="0"/>
              <a:t>/Single perceptron </a:t>
            </a:r>
          </a:p>
          <a:p>
            <a:pPr defTabSz="990661">
              <a:defRPr/>
            </a:pPr>
            <a:r>
              <a:rPr lang="en-US" sz="2200" spc="-1" dirty="0"/>
              <a:t>Feedback/Feedforward</a:t>
            </a:r>
          </a:p>
          <a:p>
            <a:pPr defTabSz="990661">
              <a:defRPr/>
            </a:pPr>
            <a:r>
              <a:rPr lang="en-US" sz="2200" spc="-1" dirty="0" err="1"/>
              <a:t>Constrângeri</a:t>
            </a:r>
            <a:r>
              <a:rPr lang="en-US" sz="2200" spc="-1" dirty="0"/>
              <a:t> (</a:t>
            </a:r>
            <a:r>
              <a:rPr lang="en-US" sz="2200" spc="-1" dirty="0" err="1"/>
              <a:t>neuronii</a:t>
            </a:r>
            <a:r>
              <a:rPr lang="en-US" sz="2200" spc="-1" dirty="0"/>
              <a:t> de </a:t>
            </a:r>
            <a:r>
              <a:rPr lang="en-US" sz="2200" spc="-1" dirty="0" err="1"/>
              <a:t>pe</a:t>
            </a:r>
            <a:r>
              <a:rPr lang="en-US" sz="2200" spc="-1" dirty="0"/>
              <a:t> </a:t>
            </a:r>
            <a:r>
              <a:rPr lang="en-US" sz="2200" spc="-1" dirty="0" err="1"/>
              <a:t>același</a:t>
            </a:r>
            <a:r>
              <a:rPr lang="en-US" sz="2200" spc="-1" dirty="0"/>
              <a:t> </a:t>
            </a:r>
            <a:r>
              <a:rPr lang="en-US" sz="2200" spc="-1" dirty="0" err="1"/>
              <a:t>strat</a:t>
            </a:r>
            <a:r>
              <a:rPr lang="en-US" sz="2200" spc="-1" dirty="0"/>
              <a:t> nu </a:t>
            </a:r>
            <a:r>
              <a:rPr lang="en-US" sz="2200" spc="-1" dirty="0" err="1"/>
              <a:t>sunt</a:t>
            </a:r>
            <a:r>
              <a:rPr lang="en-US" sz="2200" spc="-1" dirty="0"/>
              <a:t> </a:t>
            </a:r>
            <a:r>
              <a:rPr lang="en-US" sz="2200" spc="-1" dirty="0" err="1"/>
              <a:t>conectati</a:t>
            </a:r>
            <a:r>
              <a:rPr lang="en-US" sz="2200" spc="-1" dirty="0"/>
              <a:t>)</a:t>
            </a:r>
          </a:p>
          <a:p>
            <a:r>
              <a:rPr lang="en-US" sz="1300" dirty="0" err="1"/>
              <a:t>Exemplu</a:t>
            </a:r>
            <a:r>
              <a:rPr lang="en-US" sz="1300" dirty="0"/>
              <a:t> </a:t>
            </a:r>
            <a:r>
              <a:rPr lang="en-US" sz="1300" dirty="0" err="1"/>
              <a:t>Matlab</a:t>
            </a:r>
            <a:r>
              <a:rPr lang="en-US" sz="1300" dirty="0"/>
              <a:t> (cod </a:t>
            </a:r>
            <a:r>
              <a:rPr lang="en-US" sz="1300" dirty="0" err="1"/>
              <a:t>sursa</a:t>
            </a:r>
            <a:r>
              <a:rPr lang="en-US" sz="1300" dirty="0"/>
              <a:t>)</a:t>
            </a:r>
          </a:p>
          <a:p>
            <a:r>
              <a:rPr lang="en-US" sz="1300" dirty="0" err="1"/>
              <a:t>Crearea</a:t>
            </a:r>
            <a:r>
              <a:rPr lang="en-US" sz="1300" dirty="0"/>
              <a:t> </a:t>
            </a:r>
            <a:r>
              <a:rPr lang="en-US" sz="1300" dirty="0" err="1"/>
              <a:t>rețelei</a:t>
            </a:r>
            <a:r>
              <a:rPr lang="en-US" sz="1300" dirty="0"/>
              <a:t>, </a:t>
            </a:r>
            <a:r>
              <a:rPr lang="en-US" sz="1300" dirty="0" err="1"/>
              <a:t>alegerea</a:t>
            </a:r>
            <a:r>
              <a:rPr lang="en-US" sz="1300" dirty="0"/>
              <a:t> </a:t>
            </a:r>
            <a:r>
              <a:rPr lang="en-US" sz="1300" dirty="0" err="1"/>
              <a:t>funcției</a:t>
            </a:r>
            <a:r>
              <a:rPr lang="en-US" sz="1300" dirty="0"/>
              <a:t> de </a:t>
            </a:r>
            <a:r>
              <a:rPr lang="en-US" sz="1300" dirty="0" err="1"/>
              <a:t>activare</a:t>
            </a:r>
            <a:r>
              <a:rPr lang="en-US" sz="1300" dirty="0"/>
              <a:t> </a:t>
            </a:r>
          </a:p>
          <a:p>
            <a:r>
              <a:rPr lang="en-US" sz="1300" dirty="0" err="1"/>
              <a:t>Rezultate</a:t>
            </a:r>
            <a:endParaRPr lang="en-US" sz="2200" spc="-1" dirty="0"/>
          </a:p>
          <a:p>
            <a:pPr defTabSz="990661">
              <a:defRPr/>
            </a:pPr>
            <a:endParaRPr lang="en-US" sz="2200" spc="-1" dirty="0">
              <a:latin typeface="Arial"/>
            </a:endParaRPr>
          </a:p>
        </p:txBody>
      </p:sp>
      <p:sp>
        <p:nvSpPr>
          <p:cNvPr id="54" name="PlaceHolder 3"/>
          <p:cNvSpPr>
            <a:spLocks noGrp="1"/>
          </p:cNvSpPr>
          <p:nvPr>
            <p:ph type="sldNum" idx="7"/>
          </p:nvPr>
        </p:nvSpPr>
        <p:spPr>
          <a:xfrm>
            <a:off x="4023244" y="9721270"/>
            <a:ext cx="3076994" cy="510925"/>
          </a:xfrm>
          <a:prstGeom prst="rect">
            <a:avLst/>
          </a:prstGeom>
          <a:noFill/>
          <a:ln w="0">
            <a:noFill/>
          </a:ln>
        </p:spPr>
        <p:txBody>
          <a:bodyPr lIns="0" tIns="0" rIns="0" bIns="0" anchor="b">
            <a:noAutofit/>
          </a:bodyPr>
          <a:lstStyle>
            <a:lvl1pPr algn="r">
              <a:lnSpc>
                <a:spcPct val="100000"/>
              </a:lnSpc>
              <a:buNone/>
              <a:defRPr lang="en-US" sz="1300" b="0" strike="noStrike" spc="-1">
                <a:solidFill>
                  <a:srgbClr val="000000"/>
                </a:solidFill>
                <a:latin typeface="+mn-lt"/>
                <a:ea typeface="+mn-ea"/>
              </a:defRPr>
            </a:lvl1pPr>
          </a:lstStyle>
          <a:p>
            <a:pPr algn="r">
              <a:lnSpc>
                <a:spcPct val="100000"/>
              </a:lnSpc>
              <a:buNone/>
            </a:pPr>
            <a:fld id="{62EB042E-FD68-4712-B49A-8983A3395557}" type="slidenum">
              <a:rPr lang="en-US"/>
              <a:t>32</a:t>
            </a:fld>
            <a:endParaRPr lang="en-US">
              <a:latin typeface="Times New Roman"/>
            </a:endParaRPr>
          </a:p>
        </p:txBody>
      </p:sp>
    </p:spTree>
    <p:extLst>
      <p:ext uri="{BB962C8B-B14F-4D97-AF65-F5344CB8AC3E}">
        <p14:creationId xmlns:p14="http://schemas.microsoft.com/office/powerpoint/2010/main" val="25508970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PlaceHolder 1"/>
          <p:cNvSpPr>
            <a:spLocks noGrp="1" noRot="1" noChangeAspect="1"/>
          </p:cNvSpPr>
          <p:nvPr>
            <p:ph type="sldImg"/>
          </p:nvPr>
        </p:nvSpPr>
        <p:spPr>
          <a:xfrm>
            <a:off x="993775" y="768350"/>
            <a:ext cx="5114925" cy="3836988"/>
          </a:xfrm>
          <a:prstGeom prst="rect">
            <a:avLst/>
          </a:prstGeom>
          <a:ln w="0">
            <a:noFill/>
          </a:ln>
        </p:spPr>
      </p:sp>
      <p:sp>
        <p:nvSpPr>
          <p:cNvPr id="53" name="PlaceHolder 2"/>
          <p:cNvSpPr>
            <a:spLocks noGrp="1"/>
          </p:cNvSpPr>
          <p:nvPr>
            <p:ph type="body"/>
          </p:nvPr>
        </p:nvSpPr>
        <p:spPr>
          <a:xfrm>
            <a:off x="710248" y="4861441"/>
            <a:ext cx="5681234" cy="4604770"/>
          </a:xfrm>
          <a:prstGeom prst="rect">
            <a:avLst/>
          </a:prstGeom>
          <a:noFill/>
          <a:ln w="0">
            <a:noFill/>
          </a:ln>
        </p:spPr>
        <p:txBody>
          <a:bodyPr lIns="0" tIns="0" rIns="0" bIns="0" anchor="t">
            <a:noAutofit/>
          </a:bodyPr>
          <a:lstStyle/>
          <a:p>
            <a:pPr defTabSz="990661">
              <a:defRPr/>
            </a:pPr>
            <a:r>
              <a:rPr lang="en-US" sz="2200" spc="-1" dirty="0" err="1"/>
              <a:t>Categorisire</a:t>
            </a:r>
            <a:r>
              <a:rPr lang="en-US" sz="2200" spc="-1" dirty="0"/>
              <a:t>: part of AI and pattern matching (Process 2020) and </a:t>
            </a:r>
            <a:r>
              <a:rPr lang="en-US" sz="2200" spc="-1" dirty="0" err="1"/>
              <a:t>paralel</a:t>
            </a:r>
            <a:r>
              <a:rPr lang="en-US" sz="2200" spc="-1" dirty="0"/>
              <a:t> and distributed Systems </a:t>
            </a:r>
          </a:p>
          <a:p>
            <a:pPr defTabSz="990661">
              <a:defRPr/>
            </a:pPr>
            <a:r>
              <a:rPr lang="en-US" sz="2200" spc="-1" dirty="0" err="1"/>
              <a:t>Multistrat</a:t>
            </a:r>
            <a:r>
              <a:rPr lang="en-US" sz="2200" spc="-1" dirty="0"/>
              <a:t>/Single perceptron </a:t>
            </a:r>
          </a:p>
          <a:p>
            <a:pPr defTabSz="990661">
              <a:defRPr/>
            </a:pPr>
            <a:r>
              <a:rPr lang="en-US" sz="2200" spc="-1" dirty="0"/>
              <a:t>Feedback/Feedforward</a:t>
            </a:r>
          </a:p>
          <a:p>
            <a:pPr defTabSz="990661">
              <a:defRPr/>
            </a:pPr>
            <a:r>
              <a:rPr lang="en-US" sz="2200" spc="-1" dirty="0" err="1"/>
              <a:t>Constrângeri</a:t>
            </a:r>
            <a:r>
              <a:rPr lang="en-US" sz="2200" spc="-1" dirty="0"/>
              <a:t> (</a:t>
            </a:r>
            <a:r>
              <a:rPr lang="en-US" sz="2200" spc="-1" dirty="0" err="1"/>
              <a:t>neuronii</a:t>
            </a:r>
            <a:r>
              <a:rPr lang="en-US" sz="2200" spc="-1" dirty="0"/>
              <a:t> de </a:t>
            </a:r>
            <a:r>
              <a:rPr lang="en-US" sz="2200" spc="-1" dirty="0" err="1"/>
              <a:t>pe</a:t>
            </a:r>
            <a:r>
              <a:rPr lang="en-US" sz="2200" spc="-1" dirty="0"/>
              <a:t> </a:t>
            </a:r>
            <a:r>
              <a:rPr lang="en-US" sz="2200" spc="-1" dirty="0" err="1"/>
              <a:t>același</a:t>
            </a:r>
            <a:r>
              <a:rPr lang="en-US" sz="2200" spc="-1" dirty="0"/>
              <a:t> </a:t>
            </a:r>
            <a:r>
              <a:rPr lang="en-US" sz="2200" spc="-1" dirty="0" err="1"/>
              <a:t>strat</a:t>
            </a:r>
            <a:r>
              <a:rPr lang="en-US" sz="2200" spc="-1" dirty="0"/>
              <a:t> nu </a:t>
            </a:r>
            <a:r>
              <a:rPr lang="en-US" sz="2200" spc="-1" dirty="0" err="1"/>
              <a:t>sunt</a:t>
            </a:r>
            <a:r>
              <a:rPr lang="en-US" sz="2200" spc="-1" dirty="0"/>
              <a:t> </a:t>
            </a:r>
            <a:r>
              <a:rPr lang="en-US" sz="2200" spc="-1" dirty="0" err="1"/>
              <a:t>conectati</a:t>
            </a:r>
            <a:r>
              <a:rPr lang="en-US" sz="2200" spc="-1" dirty="0"/>
              <a:t>)</a:t>
            </a:r>
          </a:p>
          <a:p>
            <a:r>
              <a:rPr lang="en-US" sz="1300" dirty="0" err="1"/>
              <a:t>Exemplu</a:t>
            </a:r>
            <a:r>
              <a:rPr lang="en-US" sz="1300" dirty="0"/>
              <a:t> </a:t>
            </a:r>
            <a:r>
              <a:rPr lang="en-US" sz="1300" dirty="0" err="1"/>
              <a:t>Matlab</a:t>
            </a:r>
            <a:r>
              <a:rPr lang="en-US" sz="1300" dirty="0"/>
              <a:t> (cod </a:t>
            </a:r>
            <a:r>
              <a:rPr lang="en-US" sz="1300" dirty="0" err="1"/>
              <a:t>sursa</a:t>
            </a:r>
            <a:r>
              <a:rPr lang="en-US" sz="1300" dirty="0"/>
              <a:t>)</a:t>
            </a:r>
          </a:p>
          <a:p>
            <a:r>
              <a:rPr lang="en-US" sz="1300" dirty="0" err="1"/>
              <a:t>Crearea</a:t>
            </a:r>
            <a:r>
              <a:rPr lang="en-US" sz="1300" dirty="0"/>
              <a:t> </a:t>
            </a:r>
            <a:r>
              <a:rPr lang="en-US" sz="1300" dirty="0" err="1"/>
              <a:t>rețelei</a:t>
            </a:r>
            <a:r>
              <a:rPr lang="en-US" sz="1300" dirty="0"/>
              <a:t>, </a:t>
            </a:r>
            <a:r>
              <a:rPr lang="en-US" sz="1300" dirty="0" err="1"/>
              <a:t>alegerea</a:t>
            </a:r>
            <a:r>
              <a:rPr lang="en-US" sz="1300" dirty="0"/>
              <a:t> </a:t>
            </a:r>
            <a:r>
              <a:rPr lang="en-US" sz="1300" dirty="0" err="1"/>
              <a:t>funcției</a:t>
            </a:r>
            <a:r>
              <a:rPr lang="en-US" sz="1300" dirty="0"/>
              <a:t> de </a:t>
            </a:r>
            <a:r>
              <a:rPr lang="en-US" sz="1300" dirty="0" err="1"/>
              <a:t>activare</a:t>
            </a:r>
            <a:r>
              <a:rPr lang="en-US" sz="1300" dirty="0"/>
              <a:t> </a:t>
            </a:r>
          </a:p>
          <a:p>
            <a:r>
              <a:rPr lang="en-US" sz="1300" dirty="0" err="1"/>
              <a:t>Rezultate</a:t>
            </a:r>
            <a:endParaRPr lang="en-US" sz="2200" spc="-1" dirty="0"/>
          </a:p>
          <a:p>
            <a:pPr defTabSz="990661">
              <a:defRPr/>
            </a:pPr>
            <a:endParaRPr lang="en-US" sz="2200" spc="-1" dirty="0">
              <a:latin typeface="Arial"/>
            </a:endParaRPr>
          </a:p>
        </p:txBody>
      </p:sp>
      <p:sp>
        <p:nvSpPr>
          <p:cNvPr id="54" name="PlaceHolder 3"/>
          <p:cNvSpPr>
            <a:spLocks noGrp="1"/>
          </p:cNvSpPr>
          <p:nvPr>
            <p:ph type="sldNum" idx="7"/>
          </p:nvPr>
        </p:nvSpPr>
        <p:spPr>
          <a:xfrm>
            <a:off x="4023244" y="9721270"/>
            <a:ext cx="3076994" cy="510925"/>
          </a:xfrm>
          <a:prstGeom prst="rect">
            <a:avLst/>
          </a:prstGeom>
          <a:noFill/>
          <a:ln w="0">
            <a:noFill/>
          </a:ln>
        </p:spPr>
        <p:txBody>
          <a:bodyPr lIns="0" tIns="0" rIns="0" bIns="0" anchor="b">
            <a:noAutofit/>
          </a:bodyPr>
          <a:lstStyle>
            <a:lvl1pPr algn="r">
              <a:lnSpc>
                <a:spcPct val="100000"/>
              </a:lnSpc>
              <a:buNone/>
              <a:defRPr lang="en-US" sz="1300" b="0" strike="noStrike" spc="-1">
                <a:solidFill>
                  <a:srgbClr val="000000"/>
                </a:solidFill>
                <a:latin typeface="+mn-lt"/>
                <a:ea typeface="+mn-ea"/>
              </a:defRPr>
            </a:lvl1pPr>
          </a:lstStyle>
          <a:p>
            <a:pPr algn="r">
              <a:lnSpc>
                <a:spcPct val="100000"/>
              </a:lnSpc>
              <a:buNone/>
            </a:pPr>
            <a:fld id="{62EB042E-FD68-4712-B49A-8983A3395557}" type="slidenum">
              <a:rPr lang="en-US"/>
              <a:t>33</a:t>
            </a:fld>
            <a:endParaRPr lang="en-US">
              <a:latin typeface="Times New Roman"/>
            </a:endParaRPr>
          </a:p>
        </p:txBody>
      </p:sp>
    </p:spTree>
    <p:extLst>
      <p:ext uri="{BB962C8B-B14F-4D97-AF65-F5344CB8AC3E}">
        <p14:creationId xmlns:p14="http://schemas.microsoft.com/office/powerpoint/2010/main" val="25508970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PlaceHolder 1"/>
          <p:cNvSpPr>
            <a:spLocks noGrp="1" noRot="1" noChangeAspect="1"/>
          </p:cNvSpPr>
          <p:nvPr>
            <p:ph type="sldImg"/>
          </p:nvPr>
        </p:nvSpPr>
        <p:spPr>
          <a:xfrm>
            <a:off x="993775" y="768350"/>
            <a:ext cx="5114925" cy="3836988"/>
          </a:xfrm>
          <a:prstGeom prst="rect">
            <a:avLst/>
          </a:prstGeom>
          <a:ln w="0">
            <a:noFill/>
          </a:ln>
        </p:spPr>
      </p:sp>
      <p:sp>
        <p:nvSpPr>
          <p:cNvPr id="53" name="PlaceHolder 2"/>
          <p:cNvSpPr>
            <a:spLocks noGrp="1"/>
          </p:cNvSpPr>
          <p:nvPr>
            <p:ph type="body"/>
          </p:nvPr>
        </p:nvSpPr>
        <p:spPr>
          <a:xfrm>
            <a:off x="710248" y="4861441"/>
            <a:ext cx="5681234" cy="4604770"/>
          </a:xfrm>
          <a:prstGeom prst="rect">
            <a:avLst/>
          </a:prstGeom>
          <a:noFill/>
          <a:ln w="0">
            <a:noFill/>
          </a:ln>
        </p:spPr>
        <p:txBody>
          <a:bodyPr lIns="0" tIns="0" rIns="0" bIns="0" anchor="t">
            <a:noAutofit/>
          </a:bodyPr>
          <a:lstStyle/>
          <a:p>
            <a:pPr defTabSz="990661">
              <a:defRPr/>
            </a:pPr>
            <a:r>
              <a:rPr lang="en-US" sz="2200" spc="-1" dirty="0" err="1"/>
              <a:t>Categorisire</a:t>
            </a:r>
            <a:r>
              <a:rPr lang="en-US" sz="2200" spc="-1" dirty="0"/>
              <a:t>: part of AI and pattern matching (Process 2020) and </a:t>
            </a:r>
            <a:r>
              <a:rPr lang="en-US" sz="2200" spc="-1" dirty="0" err="1"/>
              <a:t>paralel</a:t>
            </a:r>
            <a:r>
              <a:rPr lang="en-US" sz="2200" spc="-1" dirty="0"/>
              <a:t> and distributed Systems </a:t>
            </a:r>
          </a:p>
          <a:p>
            <a:pPr defTabSz="990661">
              <a:defRPr/>
            </a:pPr>
            <a:r>
              <a:rPr lang="en-US" sz="2200" spc="-1" dirty="0" err="1"/>
              <a:t>Multistrat</a:t>
            </a:r>
            <a:r>
              <a:rPr lang="en-US" sz="2200" spc="-1" dirty="0"/>
              <a:t>/Single perceptron </a:t>
            </a:r>
          </a:p>
          <a:p>
            <a:pPr defTabSz="990661">
              <a:defRPr/>
            </a:pPr>
            <a:r>
              <a:rPr lang="en-US" sz="2200" spc="-1" dirty="0"/>
              <a:t>Feedback/Feedforward</a:t>
            </a:r>
          </a:p>
          <a:p>
            <a:pPr defTabSz="990661">
              <a:defRPr/>
            </a:pPr>
            <a:r>
              <a:rPr lang="en-US" sz="2200" spc="-1" dirty="0" err="1"/>
              <a:t>Constrângeri</a:t>
            </a:r>
            <a:r>
              <a:rPr lang="en-US" sz="2200" spc="-1" dirty="0"/>
              <a:t> (</a:t>
            </a:r>
            <a:r>
              <a:rPr lang="en-US" sz="2200" spc="-1" dirty="0" err="1"/>
              <a:t>neuronii</a:t>
            </a:r>
            <a:r>
              <a:rPr lang="en-US" sz="2200" spc="-1" dirty="0"/>
              <a:t> de </a:t>
            </a:r>
            <a:r>
              <a:rPr lang="en-US" sz="2200" spc="-1" dirty="0" err="1"/>
              <a:t>pe</a:t>
            </a:r>
            <a:r>
              <a:rPr lang="en-US" sz="2200" spc="-1" dirty="0"/>
              <a:t> </a:t>
            </a:r>
            <a:r>
              <a:rPr lang="en-US" sz="2200" spc="-1" dirty="0" err="1"/>
              <a:t>același</a:t>
            </a:r>
            <a:r>
              <a:rPr lang="en-US" sz="2200" spc="-1" dirty="0"/>
              <a:t> </a:t>
            </a:r>
            <a:r>
              <a:rPr lang="en-US" sz="2200" spc="-1" dirty="0" err="1"/>
              <a:t>strat</a:t>
            </a:r>
            <a:r>
              <a:rPr lang="en-US" sz="2200" spc="-1" dirty="0"/>
              <a:t> nu </a:t>
            </a:r>
            <a:r>
              <a:rPr lang="en-US" sz="2200" spc="-1" dirty="0" err="1"/>
              <a:t>sunt</a:t>
            </a:r>
            <a:r>
              <a:rPr lang="en-US" sz="2200" spc="-1" dirty="0"/>
              <a:t> </a:t>
            </a:r>
            <a:r>
              <a:rPr lang="en-US" sz="2200" spc="-1" dirty="0" err="1"/>
              <a:t>conectati</a:t>
            </a:r>
            <a:r>
              <a:rPr lang="en-US" sz="2200" spc="-1" dirty="0"/>
              <a:t>)</a:t>
            </a:r>
          </a:p>
          <a:p>
            <a:r>
              <a:rPr lang="en-US" sz="1300" dirty="0" err="1"/>
              <a:t>Exemplu</a:t>
            </a:r>
            <a:r>
              <a:rPr lang="en-US" sz="1300" dirty="0"/>
              <a:t> </a:t>
            </a:r>
            <a:r>
              <a:rPr lang="en-US" sz="1300" dirty="0" err="1"/>
              <a:t>Matlab</a:t>
            </a:r>
            <a:r>
              <a:rPr lang="en-US" sz="1300" dirty="0"/>
              <a:t> (cod </a:t>
            </a:r>
            <a:r>
              <a:rPr lang="en-US" sz="1300" dirty="0" err="1"/>
              <a:t>sursa</a:t>
            </a:r>
            <a:r>
              <a:rPr lang="en-US" sz="1300" dirty="0"/>
              <a:t>)</a:t>
            </a:r>
          </a:p>
          <a:p>
            <a:r>
              <a:rPr lang="en-US" sz="1300" dirty="0" err="1"/>
              <a:t>Crearea</a:t>
            </a:r>
            <a:r>
              <a:rPr lang="en-US" sz="1300" dirty="0"/>
              <a:t> </a:t>
            </a:r>
            <a:r>
              <a:rPr lang="en-US" sz="1300" dirty="0" err="1"/>
              <a:t>rețelei</a:t>
            </a:r>
            <a:r>
              <a:rPr lang="en-US" sz="1300" dirty="0"/>
              <a:t>, </a:t>
            </a:r>
            <a:r>
              <a:rPr lang="en-US" sz="1300" dirty="0" err="1"/>
              <a:t>alegerea</a:t>
            </a:r>
            <a:r>
              <a:rPr lang="en-US" sz="1300" dirty="0"/>
              <a:t> </a:t>
            </a:r>
            <a:r>
              <a:rPr lang="en-US" sz="1300" dirty="0" err="1"/>
              <a:t>funcției</a:t>
            </a:r>
            <a:r>
              <a:rPr lang="en-US" sz="1300" dirty="0"/>
              <a:t> de </a:t>
            </a:r>
            <a:r>
              <a:rPr lang="en-US" sz="1300" dirty="0" err="1"/>
              <a:t>activare</a:t>
            </a:r>
            <a:r>
              <a:rPr lang="en-US" sz="1300" dirty="0"/>
              <a:t> </a:t>
            </a:r>
          </a:p>
          <a:p>
            <a:r>
              <a:rPr lang="en-US" sz="1300" dirty="0" err="1"/>
              <a:t>Rezultate</a:t>
            </a:r>
            <a:endParaRPr lang="en-US" sz="2200" spc="-1" dirty="0"/>
          </a:p>
          <a:p>
            <a:pPr defTabSz="990661">
              <a:defRPr/>
            </a:pPr>
            <a:endParaRPr lang="en-US" sz="2200" spc="-1" dirty="0">
              <a:latin typeface="Arial"/>
            </a:endParaRPr>
          </a:p>
        </p:txBody>
      </p:sp>
      <p:sp>
        <p:nvSpPr>
          <p:cNvPr id="54" name="PlaceHolder 3"/>
          <p:cNvSpPr>
            <a:spLocks noGrp="1"/>
          </p:cNvSpPr>
          <p:nvPr>
            <p:ph type="sldNum" idx="7"/>
          </p:nvPr>
        </p:nvSpPr>
        <p:spPr>
          <a:xfrm>
            <a:off x="4023244" y="9721270"/>
            <a:ext cx="3076994" cy="510925"/>
          </a:xfrm>
          <a:prstGeom prst="rect">
            <a:avLst/>
          </a:prstGeom>
          <a:noFill/>
          <a:ln w="0">
            <a:noFill/>
          </a:ln>
        </p:spPr>
        <p:txBody>
          <a:bodyPr lIns="0" tIns="0" rIns="0" bIns="0" anchor="b">
            <a:noAutofit/>
          </a:bodyPr>
          <a:lstStyle>
            <a:lvl1pPr algn="r">
              <a:lnSpc>
                <a:spcPct val="100000"/>
              </a:lnSpc>
              <a:buNone/>
              <a:defRPr lang="en-US" sz="1300" b="0" strike="noStrike" spc="-1">
                <a:solidFill>
                  <a:srgbClr val="000000"/>
                </a:solidFill>
                <a:latin typeface="+mn-lt"/>
                <a:ea typeface="+mn-ea"/>
              </a:defRPr>
            </a:lvl1pPr>
          </a:lstStyle>
          <a:p>
            <a:pPr algn="r">
              <a:lnSpc>
                <a:spcPct val="100000"/>
              </a:lnSpc>
              <a:buNone/>
            </a:pPr>
            <a:fld id="{62EB042E-FD68-4712-B49A-8983A3395557}" type="slidenum">
              <a:rPr lang="en-US"/>
              <a:t>34</a:t>
            </a:fld>
            <a:endParaRPr lang="en-US">
              <a:latin typeface="Times New Roman"/>
            </a:endParaRPr>
          </a:p>
        </p:txBody>
      </p:sp>
    </p:spTree>
    <p:extLst>
      <p:ext uri="{BB962C8B-B14F-4D97-AF65-F5344CB8AC3E}">
        <p14:creationId xmlns:p14="http://schemas.microsoft.com/office/powerpoint/2010/main" val="25508970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PlaceHolder 1"/>
          <p:cNvSpPr>
            <a:spLocks noGrp="1" noRot="1" noChangeAspect="1"/>
          </p:cNvSpPr>
          <p:nvPr>
            <p:ph type="sldImg"/>
          </p:nvPr>
        </p:nvSpPr>
        <p:spPr>
          <a:xfrm>
            <a:off x="993775" y="768350"/>
            <a:ext cx="5114925" cy="3836988"/>
          </a:xfrm>
          <a:prstGeom prst="rect">
            <a:avLst/>
          </a:prstGeom>
          <a:ln w="0">
            <a:noFill/>
          </a:ln>
        </p:spPr>
      </p:sp>
      <p:sp>
        <p:nvSpPr>
          <p:cNvPr id="53" name="PlaceHolder 2"/>
          <p:cNvSpPr>
            <a:spLocks noGrp="1"/>
          </p:cNvSpPr>
          <p:nvPr>
            <p:ph type="body"/>
          </p:nvPr>
        </p:nvSpPr>
        <p:spPr>
          <a:xfrm>
            <a:off x="710248" y="4861441"/>
            <a:ext cx="5681234" cy="4604770"/>
          </a:xfrm>
          <a:prstGeom prst="rect">
            <a:avLst/>
          </a:prstGeom>
          <a:noFill/>
          <a:ln w="0">
            <a:noFill/>
          </a:ln>
        </p:spPr>
        <p:txBody>
          <a:bodyPr lIns="0" tIns="0" rIns="0" bIns="0" anchor="t">
            <a:noAutofit/>
          </a:bodyPr>
          <a:lstStyle/>
          <a:p>
            <a:pPr defTabSz="990661">
              <a:defRPr/>
            </a:pPr>
            <a:r>
              <a:rPr lang="en-US" sz="2200" spc="-1" dirty="0" err="1"/>
              <a:t>Categorisire</a:t>
            </a:r>
            <a:r>
              <a:rPr lang="en-US" sz="2200" spc="-1" dirty="0"/>
              <a:t>: part of AI and pattern matching (Process 2020) and </a:t>
            </a:r>
            <a:r>
              <a:rPr lang="en-US" sz="2200" spc="-1" dirty="0" err="1"/>
              <a:t>paralel</a:t>
            </a:r>
            <a:r>
              <a:rPr lang="en-US" sz="2200" spc="-1" dirty="0"/>
              <a:t> and distributed Systems </a:t>
            </a:r>
          </a:p>
          <a:p>
            <a:pPr defTabSz="990661">
              <a:defRPr/>
            </a:pPr>
            <a:r>
              <a:rPr lang="en-US" sz="2200" spc="-1" dirty="0" err="1"/>
              <a:t>Multistrat</a:t>
            </a:r>
            <a:r>
              <a:rPr lang="en-US" sz="2200" spc="-1" dirty="0"/>
              <a:t>/Single perceptron </a:t>
            </a:r>
          </a:p>
          <a:p>
            <a:pPr defTabSz="990661">
              <a:defRPr/>
            </a:pPr>
            <a:r>
              <a:rPr lang="en-US" sz="2200" spc="-1" dirty="0"/>
              <a:t>Feedback/Feedforward</a:t>
            </a:r>
          </a:p>
          <a:p>
            <a:pPr defTabSz="990661">
              <a:defRPr/>
            </a:pPr>
            <a:r>
              <a:rPr lang="en-US" sz="2200" spc="-1" dirty="0" err="1"/>
              <a:t>Constrângeri</a:t>
            </a:r>
            <a:r>
              <a:rPr lang="en-US" sz="2200" spc="-1" dirty="0"/>
              <a:t> (</a:t>
            </a:r>
            <a:r>
              <a:rPr lang="en-US" sz="2200" spc="-1" dirty="0" err="1"/>
              <a:t>neuronii</a:t>
            </a:r>
            <a:r>
              <a:rPr lang="en-US" sz="2200" spc="-1" dirty="0"/>
              <a:t> de </a:t>
            </a:r>
            <a:r>
              <a:rPr lang="en-US" sz="2200" spc="-1" dirty="0" err="1"/>
              <a:t>pe</a:t>
            </a:r>
            <a:r>
              <a:rPr lang="en-US" sz="2200" spc="-1" dirty="0"/>
              <a:t> </a:t>
            </a:r>
            <a:r>
              <a:rPr lang="en-US" sz="2200" spc="-1" dirty="0" err="1"/>
              <a:t>același</a:t>
            </a:r>
            <a:r>
              <a:rPr lang="en-US" sz="2200" spc="-1" dirty="0"/>
              <a:t> </a:t>
            </a:r>
            <a:r>
              <a:rPr lang="en-US" sz="2200" spc="-1" dirty="0" err="1"/>
              <a:t>strat</a:t>
            </a:r>
            <a:r>
              <a:rPr lang="en-US" sz="2200" spc="-1" dirty="0"/>
              <a:t> nu </a:t>
            </a:r>
            <a:r>
              <a:rPr lang="en-US" sz="2200" spc="-1" dirty="0" err="1"/>
              <a:t>sunt</a:t>
            </a:r>
            <a:r>
              <a:rPr lang="en-US" sz="2200" spc="-1" dirty="0"/>
              <a:t> </a:t>
            </a:r>
            <a:r>
              <a:rPr lang="en-US" sz="2200" spc="-1" dirty="0" err="1"/>
              <a:t>conectati</a:t>
            </a:r>
            <a:r>
              <a:rPr lang="en-US" sz="2200" spc="-1" dirty="0"/>
              <a:t>)</a:t>
            </a:r>
          </a:p>
          <a:p>
            <a:r>
              <a:rPr lang="en-US" sz="1300" dirty="0" err="1"/>
              <a:t>Exemplu</a:t>
            </a:r>
            <a:r>
              <a:rPr lang="en-US" sz="1300" dirty="0"/>
              <a:t> </a:t>
            </a:r>
            <a:r>
              <a:rPr lang="en-US" sz="1300" dirty="0" err="1"/>
              <a:t>Matlab</a:t>
            </a:r>
            <a:r>
              <a:rPr lang="en-US" sz="1300" dirty="0"/>
              <a:t> (cod </a:t>
            </a:r>
            <a:r>
              <a:rPr lang="en-US" sz="1300" dirty="0" err="1"/>
              <a:t>sursa</a:t>
            </a:r>
            <a:r>
              <a:rPr lang="en-US" sz="1300" dirty="0"/>
              <a:t>)</a:t>
            </a:r>
          </a:p>
          <a:p>
            <a:r>
              <a:rPr lang="en-US" sz="1300" dirty="0" err="1"/>
              <a:t>Crearea</a:t>
            </a:r>
            <a:r>
              <a:rPr lang="en-US" sz="1300" dirty="0"/>
              <a:t> </a:t>
            </a:r>
            <a:r>
              <a:rPr lang="en-US" sz="1300" dirty="0" err="1"/>
              <a:t>rețelei</a:t>
            </a:r>
            <a:r>
              <a:rPr lang="en-US" sz="1300" dirty="0"/>
              <a:t>, </a:t>
            </a:r>
            <a:r>
              <a:rPr lang="en-US" sz="1300" dirty="0" err="1"/>
              <a:t>alegerea</a:t>
            </a:r>
            <a:r>
              <a:rPr lang="en-US" sz="1300" dirty="0"/>
              <a:t> </a:t>
            </a:r>
            <a:r>
              <a:rPr lang="en-US" sz="1300" dirty="0" err="1"/>
              <a:t>funcției</a:t>
            </a:r>
            <a:r>
              <a:rPr lang="en-US" sz="1300" dirty="0"/>
              <a:t> de </a:t>
            </a:r>
            <a:r>
              <a:rPr lang="en-US" sz="1300" dirty="0" err="1"/>
              <a:t>activare</a:t>
            </a:r>
            <a:r>
              <a:rPr lang="en-US" sz="1300" dirty="0"/>
              <a:t> </a:t>
            </a:r>
          </a:p>
          <a:p>
            <a:r>
              <a:rPr lang="en-US" sz="1300" dirty="0" err="1"/>
              <a:t>Rezultate</a:t>
            </a:r>
            <a:endParaRPr lang="en-US" sz="2200" spc="-1" dirty="0"/>
          </a:p>
          <a:p>
            <a:pPr defTabSz="990661">
              <a:defRPr/>
            </a:pPr>
            <a:endParaRPr lang="en-US" sz="2200" spc="-1" dirty="0">
              <a:latin typeface="Arial"/>
            </a:endParaRPr>
          </a:p>
        </p:txBody>
      </p:sp>
      <p:sp>
        <p:nvSpPr>
          <p:cNvPr id="54" name="PlaceHolder 3"/>
          <p:cNvSpPr>
            <a:spLocks noGrp="1"/>
          </p:cNvSpPr>
          <p:nvPr>
            <p:ph type="sldNum" idx="7"/>
          </p:nvPr>
        </p:nvSpPr>
        <p:spPr>
          <a:xfrm>
            <a:off x="4023244" y="9721270"/>
            <a:ext cx="3076994" cy="510925"/>
          </a:xfrm>
          <a:prstGeom prst="rect">
            <a:avLst/>
          </a:prstGeom>
          <a:noFill/>
          <a:ln w="0">
            <a:noFill/>
          </a:ln>
        </p:spPr>
        <p:txBody>
          <a:bodyPr lIns="0" tIns="0" rIns="0" bIns="0" anchor="b">
            <a:noAutofit/>
          </a:bodyPr>
          <a:lstStyle>
            <a:lvl1pPr algn="r">
              <a:lnSpc>
                <a:spcPct val="100000"/>
              </a:lnSpc>
              <a:buNone/>
              <a:defRPr lang="en-US" sz="1300" b="0" strike="noStrike" spc="-1">
                <a:solidFill>
                  <a:srgbClr val="000000"/>
                </a:solidFill>
                <a:latin typeface="+mn-lt"/>
                <a:ea typeface="+mn-ea"/>
              </a:defRPr>
            </a:lvl1pPr>
          </a:lstStyle>
          <a:p>
            <a:pPr algn="r">
              <a:lnSpc>
                <a:spcPct val="100000"/>
              </a:lnSpc>
              <a:buNone/>
            </a:pPr>
            <a:fld id="{62EB042E-FD68-4712-B49A-8983A3395557}" type="slidenum">
              <a:rPr lang="en-US"/>
              <a:t>35</a:t>
            </a:fld>
            <a:endParaRPr lang="en-US">
              <a:latin typeface="Times New Roman"/>
            </a:endParaRPr>
          </a:p>
        </p:txBody>
      </p:sp>
    </p:spTree>
    <p:extLst>
      <p:ext uri="{BB962C8B-B14F-4D97-AF65-F5344CB8AC3E}">
        <p14:creationId xmlns:p14="http://schemas.microsoft.com/office/powerpoint/2010/main" val="2550897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PlaceHolder 1"/>
          <p:cNvSpPr>
            <a:spLocks noGrp="1" noRot="1" noChangeAspect="1"/>
          </p:cNvSpPr>
          <p:nvPr>
            <p:ph type="sldImg"/>
          </p:nvPr>
        </p:nvSpPr>
        <p:spPr>
          <a:xfrm>
            <a:off x="993775" y="768350"/>
            <a:ext cx="5114925" cy="3836988"/>
          </a:xfrm>
          <a:prstGeom prst="rect">
            <a:avLst/>
          </a:prstGeom>
          <a:ln w="0">
            <a:noFill/>
          </a:ln>
        </p:spPr>
      </p:sp>
      <p:sp>
        <p:nvSpPr>
          <p:cNvPr id="53" name="PlaceHolder 2"/>
          <p:cNvSpPr>
            <a:spLocks noGrp="1"/>
          </p:cNvSpPr>
          <p:nvPr>
            <p:ph type="body"/>
          </p:nvPr>
        </p:nvSpPr>
        <p:spPr>
          <a:xfrm>
            <a:off x="710248" y="4861441"/>
            <a:ext cx="5681234" cy="4604770"/>
          </a:xfrm>
          <a:prstGeom prst="rect">
            <a:avLst/>
          </a:prstGeom>
          <a:noFill/>
          <a:ln w="0">
            <a:noFill/>
          </a:ln>
        </p:spPr>
        <p:txBody>
          <a:bodyPr lIns="0" tIns="0" rIns="0" bIns="0" anchor="t">
            <a:noAutofit/>
          </a:bodyPr>
          <a:lstStyle/>
          <a:p>
            <a:endParaRPr lang="en-US" sz="2200" spc="-1">
              <a:latin typeface="Arial"/>
            </a:endParaRPr>
          </a:p>
        </p:txBody>
      </p:sp>
      <p:sp>
        <p:nvSpPr>
          <p:cNvPr id="54" name="PlaceHolder 3"/>
          <p:cNvSpPr>
            <a:spLocks noGrp="1"/>
          </p:cNvSpPr>
          <p:nvPr>
            <p:ph type="sldNum" idx="7"/>
          </p:nvPr>
        </p:nvSpPr>
        <p:spPr>
          <a:xfrm>
            <a:off x="4023244" y="9721270"/>
            <a:ext cx="3076994" cy="510925"/>
          </a:xfrm>
          <a:prstGeom prst="rect">
            <a:avLst/>
          </a:prstGeom>
          <a:noFill/>
          <a:ln w="0">
            <a:noFill/>
          </a:ln>
        </p:spPr>
        <p:txBody>
          <a:bodyPr lIns="0" tIns="0" rIns="0" bIns="0" anchor="b">
            <a:noAutofit/>
          </a:bodyPr>
          <a:lstStyle>
            <a:lvl1pPr algn="r">
              <a:lnSpc>
                <a:spcPct val="100000"/>
              </a:lnSpc>
              <a:buNone/>
              <a:defRPr lang="en-US" sz="1300" b="0" strike="noStrike" spc="-1">
                <a:solidFill>
                  <a:srgbClr val="000000"/>
                </a:solidFill>
                <a:latin typeface="+mn-lt"/>
                <a:ea typeface="+mn-ea"/>
              </a:defRPr>
            </a:lvl1pPr>
          </a:lstStyle>
          <a:p>
            <a:pPr algn="r">
              <a:lnSpc>
                <a:spcPct val="100000"/>
              </a:lnSpc>
              <a:buNone/>
            </a:pPr>
            <a:fld id="{62EB042E-FD68-4712-B49A-8983A3395557}" type="slidenum">
              <a:rPr lang="en-US"/>
              <a:t>3</a:t>
            </a:fld>
            <a:endParaRPr lang="en-US">
              <a:latin typeface="Times New Roman"/>
            </a:endParaRPr>
          </a:p>
        </p:txBody>
      </p:sp>
    </p:spTree>
    <p:extLst>
      <p:ext uri="{BB962C8B-B14F-4D97-AF65-F5344CB8AC3E}">
        <p14:creationId xmlns:p14="http://schemas.microsoft.com/office/powerpoint/2010/main" val="900431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PlaceHolder 1"/>
          <p:cNvSpPr>
            <a:spLocks noGrp="1" noRot="1" noChangeAspect="1"/>
          </p:cNvSpPr>
          <p:nvPr>
            <p:ph type="sldImg"/>
          </p:nvPr>
        </p:nvSpPr>
        <p:spPr>
          <a:xfrm>
            <a:off x="993775" y="768350"/>
            <a:ext cx="5114925" cy="3836988"/>
          </a:xfrm>
          <a:prstGeom prst="rect">
            <a:avLst/>
          </a:prstGeom>
          <a:ln w="0">
            <a:noFill/>
          </a:ln>
        </p:spPr>
      </p:sp>
      <p:sp>
        <p:nvSpPr>
          <p:cNvPr id="53" name="PlaceHolder 2"/>
          <p:cNvSpPr>
            <a:spLocks noGrp="1"/>
          </p:cNvSpPr>
          <p:nvPr>
            <p:ph type="body"/>
          </p:nvPr>
        </p:nvSpPr>
        <p:spPr>
          <a:xfrm>
            <a:off x="710248" y="4861441"/>
            <a:ext cx="5681234" cy="4604770"/>
          </a:xfrm>
          <a:prstGeom prst="rect">
            <a:avLst/>
          </a:prstGeom>
          <a:noFill/>
          <a:ln w="0">
            <a:noFill/>
          </a:ln>
        </p:spPr>
        <p:txBody>
          <a:bodyPr lIns="0" tIns="0" rIns="0" bIns="0" anchor="t">
            <a:noAutofit/>
          </a:bodyPr>
          <a:lstStyle/>
          <a:p>
            <a:pPr defTabSz="990661">
              <a:defRPr/>
            </a:pPr>
            <a:r>
              <a:rPr lang="en-US" sz="2200" spc="-1" dirty="0" err="1"/>
              <a:t>Categorisire</a:t>
            </a:r>
            <a:r>
              <a:rPr lang="en-US" sz="2200" spc="-1" dirty="0"/>
              <a:t>: part of AI and pattern matching (Process 2020) and </a:t>
            </a:r>
            <a:r>
              <a:rPr lang="en-US" sz="2200" spc="-1" dirty="0" err="1"/>
              <a:t>paralel</a:t>
            </a:r>
            <a:r>
              <a:rPr lang="en-US" sz="2200" spc="-1" dirty="0"/>
              <a:t> and distributed Systems </a:t>
            </a:r>
          </a:p>
          <a:p>
            <a:pPr defTabSz="990661">
              <a:defRPr/>
            </a:pPr>
            <a:r>
              <a:rPr lang="en-US" sz="2200" spc="-1" dirty="0" err="1"/>
              <a:t>Multistrat</a:t>
            </a:r>
            <a:r>
              <a:rPr lang="en-US" sz="2200" spc="-1" dirty="0"/>
              <a:t>/Single perceptron </a:t>
            </a:r>
          </a:p>
          <a:p>
            <a:pPr defTabSz="990661">
              <a:defRPr/>
            </a:pPr>
            <a:r>
              <a:rPr lang="en-US" sz="2200" spc="-1" dirty="0"/>
              <a:t>Feedback/Feedforward</a:t>
            </a:r>
          </a:p>
          <a:p>
            <a:pPr defTabSz="990661">
              <a:defRPr/>
            </a:pPr>
            <a:r>
              <a:rPr lang="en-US" sz="2200" spc="-1" dirty="0" err="1"/>
              <a:t>Constrângeri</a:t>
            </a:r>
            <a:r>
              <a:rPr lang="en-US" sz="2200" spc="-1" dirty="0"/>
              <a:t> (</a:t>
            </a:r>
            <a:r>
              <a:rPr lang="en-US" sz="2200" spc="-1" dirty="0" err="1"/>
              <a:t>neuronii</a:t>
            </a:r>
            <a:r>
              <a:rPr lang="en-US" sz="2200" spc="-1" dirty="0"/>
              <a:t> de </a:t>
            </a:r>
            <a:r>
              <a:rPr lang="en-US" sz="2200" spc="-1" dirty="0" err="1"/>
              <a:t>pe</a:t>
            </a:r>
            <a:r>
              <a:rPr lang="en-US" sz="2200" spc="-1" dirty="0"/>
              <a:t> </a:t>
            </a:r>
            <a:r>
              <a:rPr lang="en-US" sz="2200" spc="-1" dirty="0" err="1"/>
              <a:t>același</a:t>
            </a:r>
            <a:r>
              <a:rPr lang="en-US" sz="2200" spc="-1" dirty="0"/>
              <a:t> </a:t>
            </a:r>
            <a:r>
              <a:rPr lang="en-US" sz="2200" spc="-1" dirty="0" err="1"/>
              <a:t>strat</a:t>
            </a:r>
            <a:r>
              <a:rPr lang="en-US" sz="2200" spc="-1" dirty="0"/>
              <a:t> nu </a:t>
            </a:r>
            <a:r>
              <a:rPr lang="en-US" sz="2200" spc="-1" dirty="0" err="1"/>
              <a:t>sunt</a:t>
            </a:r>
            <a:r>
              <a:rPr lang="en-US" sz="2200" spc="-1" dirty="0"/>
              <a:t> </a:t>
            </a:r>
            <a:r>
              <a:rPr lang="en-US" sz="2200" spc="-1" dirty="0" err="1"/>
              <a:t>conectati</a:t>
            </a:r>
            <a:r>
              <a:rPr lang="en-US" sz="2200" spc="-1" dirty="0"/>
              <a:t>)</a:t>
            </a:r>
          </a:p>
          <a:p>
            <a:r>
              <a:rPr lang="en-US" sz="1300" dirty="0" err="1"/>
              <a:t>Exemplu</a:t>
            </a:r>
            <a:r>
              <a:rPr lang="en-US" sz="1300" dirty="0"/>
              <a:t> </a:t>
            </a:r>
            <a:r>
              <a:rPr lang="en-US" sz="1300" dirty="0" err="1"/>
              <a:t>Matlab</a:t>
            </a:r>
            <a:r>
              <a:rPr lang="en-US" sz="1300" dirty="0"/>
              <a:t> (cod </a:t>
            </a:r>
            <a:r>
              <a:rPr lang="en-US" sz="1300" dirty="0" err="1"/>
              <a:t>sursa</a:t>
            </a:r>
            <a:r>
              <a:rPr lang="en-US" sz="1300" dirty="0"/>
              <a:t>)</a:t>
            </a:r>
          </a:p>
          <a:p>
            <a:r>
              <a:rPr lang="en-US" sz="1300" dirty="0" err="1"/>
              <a:t>Crearea</a:t>
            </a:r>
            <a:r>
              <a:rPr lang="en-US" sz="1300" dirty="0"/>
              <a:t> </a:t>
            </a:r>
            <a:r>
              <a:rPr lang="en-US" sz="1300" dirty="0" err="1"/>
              <a:t>rețelei</a:t>
            </a:r>
            <a:r>
              <a:rPr lang="en-US" sz="1300" dirty="0"/>
              <a:t>, </a:t>
            </a:r>
            <a:r>
              <a:rPr lang="en-US" sz="1300" dirty="0" err="1"/>
              <a:t>alegerea</a:t>
            </a:r>
            <a:r>
              <a:rPr lang="en-US" sz="1300" dirty="0"/>
              <a:t> </a:t>
            </a:r>
            <a:r>
              <a:rPr lang="en-US" sz="1300" dirty="0" err="1"/>
              <a:t>funcției</a:t>
            </a:r>
            <a:r>
              <a:rPr lang="en-US" sz="1300" dirty="0"/>
              <a:t> de </a:t>
            </a:r>
            <a:r>
              <a:rPr lang="en-US" sz="1300" dirty="0" err="1"/>
              <a:t>activare</a:t>
            </a:r>
            <a:r>
              <a:rPr lang="en-US" sz="1300" dirty="0"/>
              <a:t> </a:t>
            </a:r>
          </a:p>
          <a:p>
            <a:r>
              <a:rPr lang="en-US" sz="1300" dirty="0" err="1"/>
              <a:t>Rezultate</a:t>
            </a:r>
            <a:endParaRPr lang="en-US" sz="2200" spc="-1" dirty="0"/>
          </a:p>
          <a:p>
            <a:pPr defTabSz="990661">
              <a:defRPr/>
            </a:pPr>
            <a:endParaRPr lang="en-US" sz="2200" spc="-1" dirty="0">
              <a:latin typeface="Arial"/>
            </a:endParaRPr>
          </a:p>
        </p:txBody>
      </p:sp>
      <p:sp>
        <p:nvSpPr>
          <p:cNvPr id="54" name="PlaceHolder 3"/>
          <p:cNvSpPr>
            <a:spLocks noGrp="1"/>
          </p:cNvSpPr>
          <p:nvPr>
            <p:ph type="sldNum" idx="7"/>
          </p:nvPr>
        </p:nvSpPr>
        <p:spPr>
          <a:xfrm>
            <a:off x="4023244" y="9721270"/>
            <a:ext cx="3076994" cy="510925"/>
          </a:xfrm>
          <a:prstGeom prst="rect">
            <a:avLst/>
          </a:prstGeom>
          <a:noFill/>
          <a:ln w="0">
            <a:noFill/>
          </a:ln>
        </p:spPr>
        <p:txBody>
          <a:bodyPr lIns="0" tIns="0" rIns="0" bIns="0" anchor="b">
            <a:noAutofit/>
          </a:bodyPr>
          <a:lstStyle>
            <a:lvl1pPr algn="r">
              <a:lnSpc>
                <a:spcPct val="100000"/>
              </a:lnSpc>
              <a:buNone/>
              <a:defRPr lang="en-US" sz="1300" b="0" strike="noStrike" spc="-1">
                <a:solidFill>
                  <a:srgbClr val="000000"/>
                </a:solidFill>
                <a:latin typeface="+mn-lt"/>
                <a:ea typeface="+mn-ea"/>
              </a:defRPr>
            </a:lvl1pPr>
          </a:lstStyle>
          <a:p>
            <a:pPr algn="r">
              <a:lnSpc>
                <a:spcPct val="100000"/>
              </a:lnSpc>
              <a:buNone/>
            </a:pPr>
            <a:fld id="{62EB042E-FD68-4712-B49A-8983A3395557}" type="slidenum">
              <a:rPr lang="en-US"/>
              <a:t>36</a:t>
            </a:fld>
            <a:endParaRPr lang="en-US">
              <a:latin typeface="Times New Roman"/>
            </a:endParaRPr>
          </a:p>
        </p:txBody>
      </p:sp>
    </p:spTree>
    <p:extLst>
      <p:ext uri="{BB962C8B-B14F-4D97-AF65-F5344CB8AC3E}">
        <p14:creationId xmlns:p14="http://schemas.microsoft.com/office/powerpoint/2010/main" val="25508970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PlaceHolder 1"/>
          <p:cNvSpPr>
            <a:spLocks noGrp="1" noRot="1" noChangeAspect="1"/>
          </p:cNvSpPr>
          <p:nvPr>
            <p:ph type="sldImg"/>
          </p:nvPr>
        </p:nvSpPr>
        <p:spPr>
          <a:xfrm>
            <a:off x="993775" y="768350"/>
            <a:ext cx="5114925" cy="3836988"/>
          </a:xfrm>
          <a:prstGeom prst="rect">
            <a:avLst/>
          </a:prstGeom>
          <a:ln w="0">
            <a:noFill/>
          </a:ln>
        </p:spPr>
      </p:sp>
      <p:sp>
        <p:nvSpPr>
          <p:cNvPr id="53" name="PlaceHolder 2"/>
          <p:cNvSpPr>
            <a:spLocks noGrp="1"/>
          </p:cNvSpPr>
          <p:nvPr>
            <p:ph type="body"/>
          </p:nvPr>
        </p:nvSpPr>
        <p:spPr>
          <a:xfrm>
            <a:off x="710248" y="4861441"/>
            <a:ext cx="5681234" cy="4604770"/>
          </a:xfrm>
          <a:prstGeom prst="rect">
            <a:avLst/>
          </a:prstGeom>
          <a:noFill/>
          <a:ln w="0">
            <a:noFill/>
          </a:ln>
        </p:spPr>
        <p:txBody>
          <a:bodyPr lIns="0" tIns="0" rIns="0" bIns="0" anchor="t">
            <a:noAutofit/>
          </a:bodyPr>
          <a:lstStyle/>
          <a:p>
            <a:pPr defTabSz="990661">
              <a:defRPr/>
            </a:pPr>
            <a:r>
              <a:rPr lang="en-US" sz="2200" spc="-1" dirty="0" err="1"/>
              <a:t>Categorisire</a:t>
            </a:r>
            <a:r>
              <a:rPr lang="en-US" sz="2200" spc="-1" dirty="0"/>
              <a:t>: part of AI and pattern matching (Process 2020) and </a:t>
            </a:r>
            <a:r>
              <a:rPr lang="en-US" sz="2200" spc="-1" dirty="0" err="1"/>
              <a:t>paralel</a:t>
            </a:r>
            <a:r>
              <a:rPr lang="en-US" sz="2200" spc="-1" dirty="0"/>
              <a:t> and distributed Systems </a:t>
            </a:r>
          </a:p>
          <a:p>
            <a:pPr defTabSz="990661">
              <a:defRPr/>
            </a:pPr>
            <a:r>
              <a:rPr lang="en-US" sz="2200" spc="-1" dirty="0" err="1"/>
              <a:t>Multistrat</a:t>
            </a:r>
            <a:r>
              <a:rPr lang="en-US" sz="2200" spc="-1" dirty="0"/>
              <a:t>/Single perceptron </a:t>
            </a:r>
          </a:p>
          <a:p>
            <a:pPr defTabSz="990661">
              <a:defRPr/>
            </a:pPr>
            <a:r>
              <a:rPr lang="en-US" sz="2200" spc="-1" dirty="0"/>
              <a:t>Feedback/Feedforward</a:t>
            </a:r>
          </a:p>
          <a:p>
            <a:pPr defTabSz="990661">
              <a:defRPr/>
            </a:pPr>
            <a:r>
              <a:rPr lang="en-US" sz="2200" spc="-1" dirty="0" err="1"/>
              <a:t>Constrângeri</a:t>
            </a:r>
            <a:r>
              <a:rPr lang="en-US" sz="2200" spc="-1" dirty="0"/>
              <a:t> (</a:t>
            </a:r>
            <a:r>
              <a:rPr lang="en-US" sz="2200" spc="-1" dirty="0" err="1"/>
              <a:t>neuronii</a:t>
            </a:r>
            <a:r>
              <a:rPr lang="en-US" sz="2200" spc="-1" dirty="0"/>
              <a:t> de </a:t>
            </a:r>
            <a:r>
              <a:rPr lang="en-US" sz="2200" spc="-1" dirty="0" err="1"/>
              <a:t>pe</a:t>
            </a:r>
            <a:r>
              <a:rPr lang="en-US" sz="2200" spc="-1" dirty="0"/>
              <a:t> </a:t>
            </a:r>
            <a:r>
              <a:rPr lang="en-US" sz="2200" spc="-1" dirty="0" err="1"/>
              <a:t>același</a:t>
            </a:r>
            <a:r>
              <a:rPr lang="en-US" sz="2200" spc="-1" dirty="0"/>
              <a:t> </a:t>
            </a:r>
            <a:r>
              <a:rPr lang="en-US" sz="2200" spc="-1" dirty="0" err="1"/>
              <a:t>strat</a:t>
            </a:r>
            <a:r>
              <a:rPr lang="en-US" sz="2200" spc="-1" dirty="0"/>
              <a:t> nu </a:t>
            </a:r>
            <a:r>
              <a:rPr lang="en-US" sz="2200" spc="-1" dirty="0" err="1"/>
              <a:t>sunt</a:t>
            </a:r>
            <a:r>
              <a:rPr lang="en-US" sz="2200" spc="-1" dirty="0"/>
              <a:t> </a:t>
            </a:r>
            <a:r>
              <a:rPr lang="en-US" sz="2200" spc="-1" dirty="0" err="1"/>
              <a:t>conectati</a:t>
            </a:r>
            <a:r>
              <a:rPr lang="en-US" sz="2200" spc="-1" dirty="0"/>
              <a:t>)</a:t>
            </a:r>
          </a:p>
          <a:p>
            <a:r>
              <a:rPr lang="en-US" sz="1300" dirty="0" err="1"/>
              <a:t>Exemplu</a:t>
            </a:r>
            <a:r>
              <a:rPr lang="en-US" sz="1300" dirty="0"/>
              <a:t> </a:t>
            </a:r>
            <a:r>
              <a:rPr lang="en-US" sz="1300" dirty="0" err="1"/>
              <a:t>Matlab</a:t>
            </a:r>
            <a:r>
              <a:rPr lang="en-US" sz="1300" dirty="0"/>
              <a:t> (cod </a:t>
            </a:r>
            <a:r>
              <a:rPr lang="en-US" sz="1300" dirty="0" err="1"/>
              <a:t>sursa</a:t>
            </a:r>
            <a:r>
              <a:rPr lang="en-US" sz="1300" dirty="0"/>
              <a:t>)</a:t>
            </a:r>
          </a:p>
          <a:p>
            <a:r>
              <a:rPr lang="en-US" sz="1300" dirty="0" err="1"/>
              <a:t>Crearea</a:t>
            </a:r>
            <a:r>
              <a:rPr lang="en-US" sz="1300" dirty="0"/>
              <a:t> </a:t>
            </a:r>
            <a:r>
              <a:rPr lang="en-US" sz="1300" dirty="0" err="1"/>
              <a:t>rețelei</a:t>
            </a:r>
            <a:r>
              <a:rPr lang="en-US" sz="1300" dirty="0"/>
              <a:t>, </a:t>
            </a:r>
            <a:r>
              <a:rPr lang="en-US" sz="1300" dirty="0" err="1"/>
              <a:t>alegerea</a:t>
            </a:r>
            <a:r>
              <a:rPr lang="en-US" sz="1300" dirty="0"/>
              <a:t> </a:t>
            </a:r>
            <a:r>
              <a:rPr lang="en-US" sz="1300" dirty="0" err="1"/>
              <a:t>funcției</a:t>
            </a:r>
            <a:r>
              <a:rPr lang="en-US" sz="1300" dirty="0"/>
              <a:t> de </a:t>
            </a:r>
            <a:r>
              <a:rPr lang="en-US" sz="1300" dirty="0" err="1"/>
              <a:t>activare</a:t>
            </a:r>
            <a:r>
              <a:rPr lang="en-US" sz="1300" dirty="0"/>
              <a:t> </a:t>
            </a:r>
          </a:p>
          <a:p>
            <a:r>
              <a:rPr lang="en-US" sz="1300" dirty="0" err="1"/>
              <a:t>Rezultate</a:t>
            </a:r>
            <a:endParaRPr lang="en-US" sz="2200" spc="-1" dirty="0"/>
          </a:p>
          <a:p>
            <a:pPr defTabSz="990661">
              <a:defRPr/>
            </a:pPr>
            <a:endParaRPr lang="en-US" sz="2200" spc="-1" dirty="0">
              <a:latin typeface="Arial"/>
            </a:endParaRPr>
          </a:p>
        </p:txBody>
      </p:sp>
      <p:sp>
        <p:nvSpPr>
          <p:cNvPr id="54" name="PlaceHolder 3"/>
          <p:cNvSpPr>
            <a:spLocks noGrp="1"/>
          </p:cNvSpPr>
          <p:nvPr>
            <p:ph type="sldNum" idx="7"/>
          </p:nvPr>
        </p:nvSpPr>
        <p:spPr>
          <a:xfrm>
            <a:off x="4023244" y="9721270"/>
            <a:ext cx="3076994" cy="510925"/>
          </a:xfrm>
          <a:prstGeom prst="rect">
            <a:avLst/>
          </a:prstGeom>
          <a:noFill/>
          <a:ln w="0">
            <a:noFill/>
          </a:ln>
        </p:spPr>
        <p:txBody>
          <a:bodyPr lIns="0" tIns="0" rIns="0" bIns="0" anchor="b">
            <a:noAutofit/>
          </a:bodyPr>
          <a:lstStyle>
            <a:lvl1pPr algn="r">
              <a:lnSpc>
                <a:spcPct val="100000"/>
              </a:lnSpc>
              <a:buNone/>
              <a:defRPr lang="en-US" sz="1300" b="0" strike="noStrike" spc="-1">
                <a:solidFill>
                  <a:srgbClr val="000000"/>
                </a:solidFill>
                <a:latin typeface="+mn-lt"/>
                <a:ea typeface="+mn-ea"/>
              </a:defRPr>
            </a:lvl1pPr>
          </a:lstStyle>
          <a:p>
            <a:pPr algn="r">
              <a:lnSpc>
                <a:spcPct val="100000"/>
              </a:lnSpc>
              <a:buNone/>
            </a:pPr>
            <a:fld id="{62EB042E-FD68-4712-B49A-8983A3395557}" type="slidenum">
              <a:rPr lang="en-US"/>
              <a:t>37</a:t>
            </a:fld>
            <a:endParaRPr lang="en-US">
              <a:latin typeface="Times New Roman"/>
            </a:endParaRPr>
          </a:p>
        </p:txBody>
      </p:sp>
    </p:spTree>
    <p:extLst>
      <p:ext uri="{BB962C8B-B14F-4D97-AF65-F5344CB8AC3E}">
        <p14:creationId xmlns:p14="http://schemas.microsoft.com/office/powerpoint/2010/main" val="25508970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PlaceHolder 1"/>
          <p:cNvSpPr>
            <a:spLocks noGrp="1" noRot="1" noChangeAspect="1"/>
          </p:cNvSpPr>
          <p:nvPr>
            <p:ph type="sldImg"/>
          </p:nvPr>
        </p:nvSpPr>
        <p:spPr>
          <a:xfrm>
            <a:off x="993775" y="768350"/>
            <a:ext cx="5114925" cy="3836988"/>
          </a:xfrm>
          <a:prstGeom prst="rect">
            <a:avLst/>
          </a:prstGeom>
          <a:ln w="0">
            <a:noFill/>
          </a:ln>
        </p:spPr>
      </p:sp>
      <p:sp>
        <p:nvSpPr>
          <p:cNvPr id="53" name="PlaceHolder 2"/>
          <p:cNvSpPr>
            <a:spLocks noGrp="1"/>
          </p:cNvSpPr>
          <p:nvPr>
            <p:ph type="body"/>
          </p:nvPr>
        </p:nvSpPr>
        <p:spPr>
          <a:xfrm>
            <a:off x="710248" y="4861441"/>
            <a:ext cx="5681234" cy="4604770"/>
          </a:xfrm>
          <a:prstGeom prst="rect">
            <a:avLst/>
          </a:prstGeom>
          <a:noFill/>
          <a:ln w="0">
            <a:noFill/>
          </a:ln>
        </p:spPr>
        <p:txBody>
          <a:bodyPr lIns="0" tIns="0" rIns="0" bIns="0" anchor="t">
            <a:noAutofit/>
          </a:bodyPr>
          <a:lstStyle/>
          <a:p>
            <a:pPr defTabSz="990661">
              <a:defRPr/>
            </a:pPr>
            <a:r>
              <a:rPr lang="vi-VN" sz="1200" kern="1200" smtClean="0">
                <a:solidFill>
                  <a:schemeClr val="tx1"/>
                </a:solidFill>
                <a:effectLst/>
                <a:latin typeface="+mn-lt"/>
                <a:ea typeface="+mn-ea"/>
                <a:cs typeface="+mn-cs"/>
              </a:rPr>
              <a:t>Algoritmul scădere după gradient</a:t>
            </a:r>
            <a:r>
              <a:rPr lang="vi-VN" sz="2400" smtClean="0"/>
              <a:t/>
            </a:r>
            <a:br>
              <a:rPr lang="vi-VN" sz="2400" smtClean="0"/>
            </a:br>
            <a:r>
              <a:rPr lang="vi-VN" sz="1200" kern="1200" smtClean="0">
                <a:solidFill>
                  <a:schemeClr val="tx1"/>
                </a:solidFill>
                <a:effectLst/>
                <a:latin typeface="+mn-lt"/>
                <a:ea typeface="+mn-ea"/>
                <a:cs typeface="+mn-cs"/>
              </a:rPr>
              <a:t> Se bazează pe eroarea asociată întregului set de date de antrenament</a:t>
            </a:r>
            <a:r>
              <a:rPr lang="vi-VN" sz="2400" smtClean="0"/>
              <a:t/>
            </a:r>
            <a:br>
              <a:rPr lang="vi-VN" sz="2400" smtClean="0"/>
            </a:br>
            <a:r>
              <a:rPr lang="vi-VN" sz="1200" kern="1200" smtClean="0">
                <a:solidFill>
                  <a:schemeClr val="tx1"/>
                </a:solidFill>
                <a:effectLst/>
                <a:latin typeface="+mn-lt"/>
                <a:ea typeface="+mn-ea"/>
                <a:cs typeface="+mn-cs"/>
              </a:rPr>
              <a:t> Modificarea ponderilor în direcţia dată de cea mai abruptă pantă a reducerii erorii E(w)</a:t>
            </a:r>
            <a:r>
              <a:rPr lang="vi-VN" sz="2400" smtClean="0"/>
              <a:t/>
            </a:r>
            <a:br>
              <a:rPr lang="vi-VN" sz="2400" smtClean="0"/>
            </a:br>
            <a:r>
              <a:rPr lang="vi-VN" sz="1200" kern="1200" smtClean="0">
                <a:solidFill>
                  <a:schemeClr val="tx1"/>
                </a:solidFill>
                <a:effectLst/>
                <a:latin typeface="+mn-lt"/>
                <a:ea typeface="+mn-ea"/>
                <a:cs typeface="+mn-cs"/>
              </a:rPr>
              <a:t>pentru tot setul de antrenament</a:t>
            </a:r>
            <a:endParaRPr lang="en-US" sz="2200" spc="-1" dirty="0">
              <a:latin typeface="Arial"/>
            </a:endParaRPr>
          </a:p>
        </p:txBody>
      </p:sp>
      <p:sp>
        <p:nvSpPr>
          <p:cNvPr id="54" name="PlaceHolder 3"/>
          <p:cNvSpPr>
            <a:spLocks noGrp="1"/>
          </p:cNvSpPr>
          <p:nvPr>
            <p:ph type="sldNum" idx="7"/>
          </p:nvPr>
        </p:nvSpPr>
        <p:spPr>
          <a:xfrm>
            <a:off x="4023244" y="9721270"/>
            <a:ext cx="3076994" cy="510925"/>
          </a:xfrm>
          <a:prstGeom prst="rect">
            <a:avLst/>
          </a:prstGeom>
          <a:noFill/>
          <a:ln w="0">
            <a:noFill/>
          </a:ln>
        </p:spPr>
        <p:txBody>
          <a:bodyPr lIns="0" tIns="0" rIns="0" bIns="0" anchor="b">
            <a:noAutofit/>
          </a:bodyPr>
          <a:lstStyle>
            <a:lvl1pPr algn="r">
              <a:lnSpc>
                <a:spcPct val="100000"/>
              </a:lnSpc>
              <a:buNone/>
              <a:defRPr lang="en-US" sz="1300" b="0" strike="noStrike" spc="-1">
                <a:solidFill>
                  <a:srgbClr val="000000"/>
                </a:solidFill>
                <a:latin typeface="+mn-lt"/>
                <a:ea typeface="+mn-ea"/>
              </a:defRPr>
            </a:lvl1pPr>
          </a:lstStyle>
          <a:p>
            <a:pPr algn="r">
              <a:lnSpc>
                <a:spcPct val="100000"/>
              </a:lnSpc>
              <a:buNone/>
            </a:pPr>
            <a:fld id="{62EB042E-FD68-4712-B49A-8983A3395557}" type="slidenum">
              <a:rPr lang="en-US"/>
              <a:t>38</a:t>
            </a:fld>
            <a:endParaRPr lang="en-US">
              <a:latin typeface="Times New Roman"/>
            </a:endParaRPr>
          </a:p>
        </p:txBody>
      </p:sp>
    </p:spTree>
    <p:extLst>
      <p:ext uri="{BB962C8B-B14F-4D97-AF65-F5344CB8AC3E}">
        <p14:creationId xmlns:p14="http://schemas.microsoft.com/office/powerpoint/2010/main" val="42073602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PlaceHolder 1"/>
          <p:cNvSpPr>
            <a:spLocks noGrp="1" noRot="1" noChangeAspect="1"/>
          </p:cNvSpPr>
          <p:nvPr>
            <p:ph type="sldImg"/>
          </p:nvPr>
        </p:nvSpPr>
        <p:spPr>
          <a:xfrm>
            <a:off x="993775" y="768350"/>
            <a:ext cx="5114925" cy="3836988"/>
          </a:xfrm>
          <a:prstGeom prst="rect">
            <a:avLst/>
          </a:prstGeom>
          <a:ln w="0">
            <a:noFill/>
          </a:ln>
        </p:spPr>
      </p:sp>
      <p:sp>
        <p:nvSpPr>
          <p:cNvPr id="53" name="PlaceHolder 2"/>
          <p:cNvSpPr>
            <a:spLocks noGrp="1"/>
          </p:cNvSpPr>
          <p:nvPr>
            <p:ph type="body"/>
          </p:nvPr>
        </p:nvSpPr>
        <p:spPr>
          <a:xfrm>
            <a:off x="710248" y="4861441"/>
            <a:ext cx="5681234" cy="4604770"/>
          </a:xfrm>
          <a:prstGeom prst="rect">
            <a:avLst/>
          </a:prstGeom>
          <a:noFill/>
          <a:ln w="0">
            <a:noFill/>
          </a:ln>
        </p:spPr>
        <p:txBody>
          <a:bodyPr lIns="0" tIns="0" rIns="0" bIns="0" anchor="t">
            <a:noAutofit/>
          </a:bodyPr>
          <a:lstStyle/>
          <a:p>
            <a:pPr defTabSz="990661">
              <a:defRPr/>
            </a:pPr>
            <a:endParaRPr lang="en-US" sz="2200" spc="-1" dirty="0">
              <a:latin typeface="Arial"/>
            </a:endParaRPr>
          </a:p>
        </p:txBody>
      </p:sp>
      <p:sp>
        <p:nvSpPr>
          <p:cNvPr id="54" name="PlaceHolder 3"/>
          <p:cNvSpPr>
            <a:spLocks noGrp="1"/>
          </p:cNvSpPr>
          <p:nvPr>
            <p:ph type="sldNum" idx="7"/>
          </p:nvPr>
        </p:nvSpPr>
        <p:spPr>
          <a:xfrm>
            <a:off x="4023244" y="9721270"/>
            <a:ext cx="3076994" cy="510925"/>
          </a:xfrm>
          <a:prstGeom prst="rect">
            <a:avLst/>
          </a:prstGeom>
          <a:noFill/>
          <a:ln w="0">
            <a:noFill/>
          </a:ln>
        </p:spPr>
        <p:txBody>
          <a:bodyPr lIns="0" tIns="0" rIns="0" bIns="0" anchor="b">
            <a:noAutofit/>
          </a:bodyPr>
          <a:lstStyle>
            <a:lvl1pPr algn="r">
              <a:lnSpc>
                <a:spcPct val="100000"/>
              </a:lnSpc>
              <a:buNone/>
              <a:defRPr lang="en-US" sz="1300" b="0" strike="noStrike" spc="-1">
                <a:solidFill>
                  <a:srgbClr val="000000"/>
                </a:solidFill>
                <a:latin typeface="+mn-lt"/>
                <a:ea typeface="+mn-ea"/>
              </a:defRPr>
            </a:lvl1pPr>
          </a:lstStyle>
          <a:p>
            <a:pPr algn="r">
              <a:lnSpc>
                <a:spcPct val="100000"/>
              </a:lnSpc>
              <a:buNone/>
            </a:pPr>
            <a:fld id="{62EB042E-FD68-4712-B49A-8983A3395557}" type="slidenum">
              <a:rPr lang="en-US"/>
              <a:t>39</a:t>
            </a:fld>
            <a:endParaRPr lang="en-US">
              <a:latin typeface="Times New Roman"/>
            </a:endParaRPr>
          </a:p>
        </p:txBody>
      </p:sp>
    </p:spTree>
    <p:extLst>
      <p:ext uri="{BB962C8B-B14F-4D97-AF65-F5344CB8AC3E}">
        <p14:creationId xmlns:p14="http://schemas.microsoft.com/office/powerpoint/2010/main" val="42073602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PlaceHolder 1"/>
          <p:cNvSpPr>
            <a:spLocks noGrp="1" noRot="1" noChangeAspect="1"/>
          </p:cNvSpPr>
          <p:nvPr>
            <p:ph type="sldImg"/>
          </p:nvPr>
        </p:nvSpPr>
        <p:spPr>
          <a:xfrm>
            <a:off x="993775" y="768350"/>
            <a:ext cx="5114925" cy="3836988"/>
          </a:xfrm>
          <a:prstGeom prst="rect">
            <a:avLst/>
          </a:prstGeom>
          <a:ln w="0">
            <a:noFill/>
          </a:ln>
        </p:spPr>
      </p:sp>
      <p:sp>
        <p:nvSpPr>
          <p:cNvPr id="53" name="PlaceHolder 2"/>
          <p:cNvSpPr>
            <a:spLocks noGrp="1"/>
          </p:cNvSpPr>
          <p:nvPr>
            <p:ph type="body"/>
          </p:nvPr>
        </p:nvSpPr>
        <p:spPr>
          <a:xfrm>
            <a:off x="710248" y="4861441"/>
            <a:ext cx="5681234" cy="4604770"/>
          </a:xfrm>
          <a:prstGeom prst="rect">
            <a:avLst/>
          </a:prstGeom>
          <a:noFill/>
          <a:ln w="0">
            <a:noFill/>
          </a:ln>
        </p:spPr>
        <p:txBody>
          <a:bodyPr lIns="0" tIns="0" rIns="0" bIns="0" anchor="t">
            <a:noAutofit/>
          </a:bodyPr>
          <a:lstStyle/>
          <a:p>
            <a:pPr defTabSz="990661">
              <a:defRPr/>
            </a:pPr>
            <a:r>
              <a:rPr lang="it-IT" sz="1200" kern="1200" smtClean="0">
                <a:solidFill>
                  <a:schemeClr val="tx1"/>
                </a:solidFill>
                <a:effectLst/>
                <a:latin typeface="+mn-lt"/>
                <a:ea typeface="+mn-ea"/>
                <a:cs typeface="+mn-cs"/>
              </a:rPr>
              <a:t>The </a:t>
            </a:r>
            <a:r>
              <a:rPr lang="it-IT" sz="1200" b="1" kern="1200" smtClean="0">
                <a:solidFill>
                  <a:schemeClr val="tx1"/>
                </a:solidFill>
                <a:effectLst/>
                <a:latin typeface="+mn-lt"/>
                <a:ea typeface="+mn-ea"/>
                <a:cs typeface="+mn-cs"/>
              </a:rPr>
              <a:t>choice of  alpha (learning rate) greatly influences the backpropagation learning algorithm</a:t>
            </a:r>
            <a:r>
              <a:rPr lang="it-IT" sz="1200" kern="1200" smtClean="0">
                <a:solidFill>
                  <a:schemeClr val="tx1"/>
                </a:solidFill>
                <a:effectLst/>
                <a:latin typeface="+mn-lt"/>
                <a:ea typeface="+mn-ea"/>
                <a:cs typeface="+mn-cs"/>
              </a:rPr>
              <a:t> based on minimizing the mean square error. </a:t>
            </a:r>
            <a:r>
              <a:rPr lang="it-IT" sz="1200" b="1" kern="1200" smtClean="0">
                <a:solidFill>
                  <a:schemeClr val="tx1"/>
                </a:solidFill>
                <a:effectLst/>
                <a:latin typeface="+mn-lt"/>
                <a:ea typeface="+mn-ea"/>
                <a:cs typeface="+mn-cs"/>
              </a:rPr>
              <a:t>However, its choice depends on the specifics of the problem.</a:t>
            </a:r>
            <a:r>
              <a:rPr lang="it-IT" sz="1200" kern="1200" smtClean="0">
                <a:solidFill>
                  <a:schemeClr val="tx1"/>
                </a:solidFill>
                <a:effectLst/>
                <a:latin typeface="+mn-lt"/>
                <a:ea typeface="+mn-ea"/>
                <a:cs typeface="+mn-cs"/>
              </a:rPr>
              <a:t> </a:t>
            </a:r>
          </a:p>
          <a:p>
            <a:pPr defTabSz="990661">
              <a:defRPr/>
            </a:pPr>
            <a:r>
              <a:rPr lang="it-IT" sz="1200" kern="1200" smtClean="0">
                <a:solidFill>
                  <a:schemeClr val="tx1"/>
                </a:solidFill>
                <a:effectLst/>
                <a:latin typeface="+mn-lt"/>
                <a:ea typeface="+mn-ea"/>
                <a:cs typeface="+mn-cs"/>
              </a:rPr>
              <a:t>Although </a:t>
            </a:r>
            <a:r>
              <a:rPr lang="it-IT" sz="1200" b="1" kern="1200" smtClean="0">
                <a:solidFill>
                  <a:schemeClr val="tx1"/>
                </a:solidFill>
                <a:effectLst/>
                <a:latin typeface="+mn-lt"/>
                <a:ea typeface="+mn-ea"/>
                <a:cs typeface="+mn-cs"/>
              </a:rPr>
              <a:t>there is no universal method for choosing in a given problem</a:t>
            </a:r>
            <a:r>
              <a:rPr lang="it-IT" sz="1200" kern="1200" smtClean="0">
                <a:solidFill>
                  <a:schemeClr val="tx1"/>
                </a:solidFill>
                <a:effectLst/>
                <a:latin typeface="+mn-lt"/>
                <a:ea typeface="+mn-ea"/>
                <a:cs typeface="+mn-cs"/>
              </a:rPr>
              <a:t>, it is recommended that it be subunit or possibly decreasing with increasing iteration number. </a:t>
            </a:r>
          </a:p>
          <a:p>
            <a:pPr defTabSz="990661">
              <a:defRPr/>
            </a:pPr>
            <a:r>
              <a:rPr lang="it-IT" sz="1200" kern="1200" smtClean="0">
                <a:solidFill>
                  <a:schemeClr val="tx1"/>
                </a:solidFill>
                <a:effectLst/>
                <a:latin typeface="+mn-lt"/>
                <a:ea typeface="+mn-ea"/>
                <a:cs typeface="+mn-cs"/>
              </a:rPr>
              <a:t>Usually the most convenient value is chosen after laborious simulations.</a:t>
            </a:r>
            <a:endParaRPr lang="en-US" sz="2200" spc="-1" dirty="0">
              <a:latin typeface="Arial"/>
            </a:endParaRPr>
          </a:p>
        </p:txBody>
      </p:sp>
      <p:sp>
        <p:nvSpPr>
          <p:cNvPr id="54" name="PlaceHolder 3"/>
          <p:cNvSpPr>
            <a:spLocks noGrp="1"/>
          </p:cNvSpPr>
          <p:nvPr>
            <p:ph type="sldNum" idx="7"/>
          </p:nvPr>
        </p:nvSpPr>
        <p:spPr>
          <a:xfrm>
            <a:off x="4023244" y="9721270"/>
            <a:ext cx="3076994" cy="510925"/>
          </a:xfrm>
          <a:prstGeom prst="rect">
            <a:avLst/>
          </a:prstGeom>
          <a:noFill/>
          <a:ln w="0">
            <a:noFill/>
          </a:ln>
        </p:spPr>
        <p:txBody>
          <a:bodyPr lIns="0" tIns="0" rIns="0" bIns="0" anchor="b">
            <a:noAutofit/>
          </a:bodyPr>
          <a:lstStyle>
            <a:lvl1pPr algn="r">
              <a:lnSpc>
                <a:spcPct val="100000"/>
              </a:lnSpc>
              <a:buNone/>
              <a:defRPr lang="en-US" sz="1300" b="0" strike="noStrike" spc="-1">
                <a:solidFill>
                  <a:srgbClr val="000000"/>
                </a:solidFill>
                <a:latin typeface="+mn-lt"/>
                <a:ea typeface="+mn-ea"/>
              </a:defRPr>
            </a:lvl1pPr>
          </a:lstStyle>
          <a:p>
            <a:pPr algn="r">
              <a:lnSpc>
                <a:spcPct val="100000"/>
              </a:lnSpc>
              <a:buNone/>
            </a:pPr>
            <a:fld id="{62EB042E-FD68-4712-B49A-8983A3395557}" type="slidenum">
              <a:rPr lang="en-US"/>
              <a:t>40</a:t>
            </a:fld>
            <a:endParaRPr lang="en-US">
              <a:latin typeface="Times New Roman"/>
            </a:endParaRPr>
          </a:p>
        </p:txBody>
      </p:sp>
    </p:spTree>
    <p:extLst>
      <p:ext uri="{BB962C8B-B14F-4D97-AF65-F5344CB8AC3E}">
        <p14:creationId xmlns:p14="http://schemas.microsoft.com/office/powerpoint/2010/main" val="42073602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PlaceHolder 1"/>
          <p:cNvSpPr>
            <a:spLocks noGrp="1" noRot="1" noChangeAspect="1"/>
          </p:cNvSpPr>
          <p:nvPr>
            <p:ph type="sldImg"/>
          </p:nvPr>
        </p:nvSpPr>
        <p:spPr>
          <a:xfrm>
            <a:off x="993775" y="768350"/>
            <a:ext cx="5114925" cy="3836988"/>
          </a:xfrm>
          <a:prstGeom prst="rect">
            <a:avLst/>
          </a:prstGeom>
          <a:ln w="0">
            <a:noFill/>
          </a:ln>
        </p:spPr>
      </p:sp>
      <p:sp>
        <p:nvSpPr>
          <p:cNvPr id="53" name="PlaceHolder 2"/>
          <p:cNvSpPr>
            <a:spLocks noGrp="1"/>
          </p:cNvSpPr>
          <p:nvPr>
            <p:ph type="body"/>
          </p:nvPr>
        </p:nvSpPr>
        <p:spPr>
          <a:xfrm>
            <a:off x="710248" y="4861441"/>
            <a:ext cx="5681234" cy="4604770"/>
          </a:xfrm>
          <a:prstGeom prst="rect">
            <a:avLst/>
          </a:prstGeom>
          <a:noFill/>
          <a:ln w="0">
            <a:noFill/>
          </a:ln>
        </p:spPr>
        <p:txBody>
          <a:bodyPr lIns="0" tIns="0" rIns="0" bIns="0" anchor="t">
            <a:noAutofit/>
          </a:bodyPr>
          <a:lstStyle/>
          <a:p>
            <a:pPr defTabSz="990661">
              <a:defRPr/>
            </a:pPr>
            <a:r>
              <a:rPr lang="vi-VN" sz="1200" kern="1200" smtClean="0">
                <a:solidFill>
                  <a:schemeClr val="tx1"/>
                </a:solidFill>
                <a:effectLst/>
                <a:latin typeface="+mn-lt"/>
                <a:ea typeface="+mn-ea"/>
                <a:cs typeface="+mn-cs"/>
              </a:rPr>
              <a:t>Algoritmul scădere după gradient</a:t>
            </a:r>
            <a:r>
              <a:rPr lang="en-US" sz="1200" kern="1200" smtClean="0">
                <a:solidFill>
                  <a:schemeClr val="tx1"/>
                </a:solidFill>
                <a:effectLst/>
                <a:latin typeface="+mn-lt"/>
                <a:ea typeface="+mn-ea"/>
                <a:cs typeface="+mn-cs"/>
              </a:rPr>
              <a:t> </a:t>
            </a:r>
          </a:p>
          <a:p>
            <a:pPr defTabSz="990661">
              <a:defRPr/>
            </a:pPr>
            <a:r>
              <a:rPr lang="en-US" sz="2400" b="1" smtClean="0"/>
              <a:t>Traingdx</a:t>
            </a:r>
            <a:r>
              <a:rPr lang="en-US" sz="2400" smtClean="0"/>
              <a:t> Matlab - Gradient descent with momentum and adaptive learning rate backpropagation</a:t>
            </a:r>
            <a:r>
              <a:rPr lang="vi-VN" sz="2400" smtClean="0"/>
              <a:t/>
            </a:r>
            <a:br>
              <a:rPr lang="vi-VN" sz="2400" smtClean="0"/>
            </a:br>
            <a:r>
              <a:rPr lang="vi-VN" sz="1200" kern="1200" smtClean="0">
                <a:solidFill>
                  <a:schemeClr val="tx1"/>
                </a:solidFill>
                <a:effectLst/>
                <a:latin typeface="+mn-lt"/>
                <a:ea typeface="+mn-ea"/>
                <a:cs typeface="+mn-cs"/>
              </a:rPr>
              <a:t> Se bazează pe eroarea asociată întregului set de date de antrenament</a:t>
            </a:r>
            <a:r>
              <a:rPr lang="vi-VN" sz="2400" smtClean="0"/>
              <a:t/>
            </a:r>
            <a:br>
              <a:rPr lang="vi-VN" sz="2400" smtClean="0"/>
            </a:br>
            <a:r>
              <a:rPr lang="vi-VN" sz="1200" kern="1200" smtClean="0">
                <a:solidFill>
                  <a:schemeClr val="tx1"/>
                </a:solidFill>
                <a:effectLst/>
                <a:latin typeface="+mn-lt"/>
                <a:ea typeface="+mn-ea"/>
                <a:cs typeface="+mn-cs"/>
              </a:rPr>
              <a:t> Modificarea ponderilor în direcţia dată de cea mai abruptă pantă a reducerii erorii E(w)</a:t>
            </a:r>
            <a:r>
              <a:rPr lang="en-US" sz="1200" kern="1200" smtClean="0">
                <a:solidFill>
                  <a:schemeClr val="tx1"/>
                </a:solidFill>
                <a:effectLst/>
                <a:latin typeface="+mn-lt"/>
                <a:ea typeface="+mn-ea"/>
                <a:cs typeface="+mn-cs"/>
              </a:rPr>
              <a:t> </a:t>
            </a:r>
            <a:r>
              <a:rPr lang="vi-VN" sz="1200" kern="1200" smtClean="0">
                <a:solidFill>
                  <a:schemeClr val="tx1"/>
                </a:solidFill>
                <a:effectLst/>
                <a:latin typeface="+mn-lt"/>
                <a:ea typeface="+mn-ea"/>
                <a:cs typeface="+mn-cs"/>
              </a:rPr>
              <a:t>pentru tot setul de antrenament</a:t>
            </a:r>
            <a:endParaRPr lang="en-US" sz="2200" spc="-1" dirty="0">
              <a:latin typeface="Arial"/>
            </a:endParaRPr>
          </a:p>
        </p:txBody>
      </p:sp>
      <p:sp>
        <p:nvSpPr>
          <p:cNvPr id="54" name="PlaceHolder 3"/>
          <p:cNvSpPr>
            <a:spLocks noGrp="1"/>
          </p:cNvSpPr>
          <p:nvPr>
            <p:ph type="sldNum" idx="7"/>
          </p:nvPr>
        </p:nvSpPr>
        <p:spPr>
          <a:xfrm>
            <a:off x="4023244" y="9721270"/>
            <a:ext cx="3076994" cy="510925"/>
          </a:xfrm>
          <a:prstGeom prst="rect">
            <a:avLst/>
          </a:prstGeom>
          <a:noFill/>
          <a:ln w="0">
            <a:noFill/>
          </a:ln>
        </p:spPr>
        <p:txBody>
          <a:bodyPr lIns="0" tIns="0" rIns="0" bIns="0" anchor="b">
            <a:noAutofit/>
          </a:bodyPr>
          <a:lstStyle>
            <a:lvl1pPr algn="r">
              <a:lnSpc>
                <a:spcPct val="100000"/>
              </a:lnSpc>
              <a:buNone/>
              <a:defRPr lang="en-US" sz="1300" b="0" strike="noStrike" spc="-1">
                <a:solidFill>
                  <a:srgbClr val="000000"/>
                </a:solidFill>
                <a:latin typeface="+mn-lt"/>
                <a:ea typeface="+mn-ea"/>
              </a:defRPr>
            </a:lvl1pPr>
          </a:lstStyle>
          <a:p>
            <a:pPr algn="r">
              <a:lnSpc>
                <a:spcPct val="100000"/>
              </a:lnSpc>
              <a:buNone/>
            </a:pPr>
            <a:fld id="{62EB042E-FD68-4712-B49A-8983A3395557}" type="slidenum">
              <a:rPr lang="en-US"/>
              <a:t>41</a:t>
            </a:fld>
            <a:endParaRPr lang="en-US">
              <a:latin typeface="Times New Roman"/>
            </a:endParaRPr>
          </a:p>
        </p:txBody>
      </p:sp>
    </p:spTree>
    <p:extLst>
      <p:ext uri="{BB962C8B-B14F-4D97-AF65-F5344CB8AC3E}">
        <p14:creationId xmlns:p14="http://schemas.microsoft.com/office/powerpoint/2010/main" val="42073602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PlaceHolder 1"/>
          <p:cNvSpPr>
            <a:spLocks noGrp="1" noRot="1" noChangeAspect="1"/>
          </p:cNvSpPr>
          <p:nvPr>
            <p:ph type="sldImg"/>
          </p:nvPr>
        </p:nvSpPr>
        <p:spPr>
          <a:xfrm>
            <a:off x="993775" y="768350"/>
            <a:ext cx="5114925" cy="3836988"/>
          </a:xfrm>
          <a:prstGeom prst="rect">
            <a:avLst/>
          </a:prstGeom>
          <a:ln w="0">
            <a:noFill/>
          </a:ln>
        </p:spPr>
      </p:sp>
      <p:sp>
        <p:nvSpPr>
          <p:cNvPr id="53" name="PlaceHolder 2"/>
          <p:cNvSpPr>
            <a:spLocks noGrp="1"/>
          </p:cNvSpPr>
          <p:nvPr>
            <p:ph type="body"/>
          </p:nvPr>
        </p:nvSpPr>
        <p:spPr>
          <a:xfrm>
            <a:off x="710248" y="4861441"/>
            <a:ext cx="5681234" cy="4604770"/>
          </a:xfrm>
          <a:prstGeom prst="rect">
            <a:avLst/>
          </a:prstGeom>
          <a:noFill/>
          <a:ln w="0">
            <a:noFill/>
          </a:ln>
        </p:spPr>
        <p:txBody>
          <a:bodyPr lIns="0" tIns="0" rIns="0" bIns="0" anchor="t">
            <a:noAutofit/>
          </a:bodyPr>
          <a:lstStyle/>
          <a:p>
            <a:pPr defTabSz="990661">
              <a:defRPr/>
            </a:pPr>
            <a:r>
              <a:rPr lang="en-US" sz="2200" spc="-1" dirty="0" err="1"/>
              <a:t>Categorisire</a:t>
            </a:r>
            <a:r>
              <a:rPr lang="en-US" sz="2200" spc="-1" dirty="0"/>
              <a:t>: part of AI and pattern matching (Process 2020) and </a:t>
            </a:r>
            <a:r>
              <a:rPr lang="en-US" sz="2200" spc="-1" dirty="0" err="1"/>
              <a:t>paralel</a:t>
            </a:r>
            <a:r>
              <a:rPr lang="en-US" sz="2200" spc="-1" dirty="0"/>
              <a:t> and distributed Systems </a:t>
            </a:r>
          </a:p>
          <a:p>
            <a:pPr defTabSz="990661">
              <a:defRPr/>
            </a:pPr>
            <a:r>
              <a:rPr lang="en-US" sz="2200" spc="-1" dirty="0" err="1"/>
              <a:t>Multistrat</a:t>
            </a:r>
            <a:r>
              <a:rPr lang="en-US" sz="2200" spc="-1" dirty="0"/>
              <a:t>/Single perceptron </a:t>
            </a:r>
          </a:p>
          <a:p>
            <a:pPr defTabSz="990661">
              <a:defRPr/>
            </a:pPr>
            <a:r>
              <a:rPr lang="en-US" sz="2200" spc="-1" dirty="0"/>
              <a:t>Feedback/Feedforward</a:t>
            </a:r>
          </a:p>
          <a:p>
            <a:pPr defTabSz="990661">
              <a:defRPr/>
            </a:pPr>
            <a:r>
              <a:rPr lang="en-US" sz="2200" spc="-1" dirty="0" err="1"/>
              <a:t>Constrângeri</a:t>
            </a:r>
            <a:r>
              <a:rPr lang="en-US" sz="2200" spc="-1" dirty="0"/>
              <a:t> (</a:t>
            </a:r>
            <a:r>
              <a:rPr lang="en-US" sz="2200" spc="-1" dirty="0" err="1"/>
              <a:t>neuronii</a:t>
            </a:r>
            <a:r>
              <a:rPr lang="en-US" sz="2200" spc="-1" dirty="0"/>
              <a:t> de </a:t>
            </a:r>
            <a:r>
              <a:rPr lang="en-US" sz="2200" spc="-1" dirty="0" err="1"/>
              <a:t>pe</a:t>
            </a:r>
            <a:r>
              <a:rPr lang="en-US" sz="2200" spc="-1" dirty="0"/>
              <a:t> </a:t>
            </a:r>
            <a:r>
              <a:rPr lang="en-US" sz="2200" spc="-1" dirty="0" err="1"/>
              <a:t>același</a:t>
            </a:r>
            <a:r>
              <a:rPr lang="en-US" sz="2200" spc="-1" dirty="0"/>
              <a:t> </a:t>
            </a:r>
            <a:r>
              <a:rPr lang="en-US" sz="2200" spc="-1" dirty="0" err="1"/>
              <a:t>strat</a:t>
            </a:r>
            <a:r>
              <a:rPr lang="en-US" sz="2200" spc="-1" dirty="0"/>
              <a:t> nu </a:t>
            </a:r>
            <a:r>
              <a:rPr lang="en-US" sz="2200" spc="-1" dirty="0" err="1"/>
              <a:t>sunt</a:t>
            </a:r>
            <a:r>
              <a:rPr lang="en-US" sz="2200" spc="-1" dirty="0"/>
              <a:t> </a:t>
            </a:r>
            <a:r>
              <a:rPr lang="en-US" sz="2200" spc="-1" dirty="0" err="1"/>
              <a:t>conectati</a:t>
            </a:r>
            <a:r>
              <a:rPr lang="en-US" sz="2200" spc="-1" dirty="0"/>
              <a:t>)</a:t>
            </a:r>
          </a:p>
          <a:p>
            <a:r>
              <a:rPr lang="en-US" sz="1300" dirty="0" err="1"/>
              <a:t>Exemplu</a:t>
            </a:r>
            <a:r>
              <a:rPr lang="en-US" sz="1300" dirty="0"/>
              <a:t> </a:t>
            </a:r>
            <a:r>
              <a:rPr lang="en-US" sz="1300" dirty="0" err="1"/>
              <a:t>Matlab</a:t>
            </a:r>
            <a:r>
              <a:rPr lang="en-US" sz="1300" dirty="0"/>
              <a:t> (cod </a:t>
            </a:r>
            <a:r>
              <a:rPr lang="en-US" sz="1300" dirty="0" err="1"/>
              <a:t>sursa</a:t>
            </a:r>
            <a:r>
              <a:rPr lang="en-US" sz="1300" dirty="0"/>
              <a:t>)</a:t>
            </a:r>
          </a:p>
          <a:p>
            <a:r>
              <a:rPr lang="en-US" sz="1300" dirty="0" err="1"/>
              <a:t>Crearea</a:t>
            </a:r>
            <a:r>
              <a:rPr lang="en-US" sz="1300" dirty="0"/>
              <a:t> </a:t>
            </a:r>
            <a:r>
              <a:rPr lang="en-US" sz="1300" dirty="0" err="1"/>
              <a:t>rețelei</a:t>
            </a:r>
            <a:r>
              <a:rPr lang="en-US" sz="1300" dirty="0"/>
              <a:t>, </a:t>
            </a:r>
            <a:r>
              <a:rPr lang="en-US" sz="1300" dirty="0" err="1"/>
              <a:t>alegerea</a:t>
            </a:r>
            <a:r>
              <a:rPr lang="en-US" sz="1300" dirty="0"/>
              <a:t> </a:t>
            </a:r>
            <a:r>
              <a:rPr lang="en-US" sz="1300" dirty="0" err="1"/>
              <a:t>funcției</a:t>
            </a:r>
            <a:r>
              <a:rPr lang="en-US" sz="1300" dirty="0"/>
              <a:t> de </a:t>
            </a:r>
            <a:r>
              <a:rPr lang="en-US" sz="1300" dirty="0" err="1"/>
              <a:t>activare</a:t>
            </a:r>
            <a:r>
              <a:rPr lang="en-US" sz="1300" dirty="0"/>
              <a:t> </a:t>
            </a:r>
          </a:p>
          <a:p>
            <a:r>
              <a:rPr lang="en-US" sz="1300" dirty="0" err="1"/>
              <a:t>Rezultate</a:t>
            </a:r>
            <a:endParaRPr lang="en-US" sz="2200" spc="-1" dirty="0"/>
          </a:p>
          <a:p>
            <a:pPr defTabSz="990661">
              <a:defRPr/>
            </a:pPr>
            <a:endParaRPr lang="en-US" sz="2200" spc="-1" dirty="0">
              <a:latin typeface="Arial"/>
            </a:endParaRPr>
          </a:p>
        </p:txBody>
      </p:sp>
      <p:sp>
        <p:nvSpPr>
          <p:cNvPr id="54" name="PlaceHolder 3"/>
          <p:cNvSpPr>
            <a:spLocks noGrp="1"/>
          </p:cNvSpPr>
          <p:nvPr>
            <p:ph type="sldNum" idx="7"/>
          </p:nvPr>
        </p:nvSpPr>
        <p:spPr>
          <a:xfrm>
            <a:off x="4023244" y="9721270"/>
            <a:ext cx="3076994" cy="510925"/>
          </a:xfrm>
          <a:prstGeom prst="rect">
            <a:avLst/>
          </a:prstGeom>
          <a:noFill/>
          <a:ln w="0">
            <a:noFill/>
          </a:ln>
        </p:spPr>
        <p:txBody>
          <a:bodyPr lIns="0" tIns="0" rIns="0" bIns="0" anchor="b">
            <a:noAutofit/>
          </a:bodyPr>
          <a:lstStyle>
            <a:lvl1pPr algn="r">
              <a:lnSpc>
                <a:spcPct val="100000"/>
              </a:lnSpc>
              <a:buNone/>
              <a:defRPr lang="en-US" sz="1300" b="0" strike="noStrike" spc="-1">
                <a:solidFill>
                  <a:srgbClr val="000000"/>
                </a:solidFill>
                <a:latin typeface="+mn-lt"/>
                <a:ea typeface="+mn-ea"/>
              </a:defRPr>
            </a:lvl1pPr>
          </a:lstStyle>
          <a:p>
            <a:pPr algn="r">
              <a:lnSpc>
                <a:spcPct val="100000"/>
              </a:lnSpc>
              <a:buNone/>
            </a:pPr>
            <a:fld id="{62EB042E-FD68-4712-B49A-8983A3395557}" type="slidenum">
              <a:rPr lang="en-US"/>
              <a:t>42</a:t>
            </a:fld>
            <a:endParaRPr lang="en-US">
              <a:latin typeface="Times New Roman"/>
            </a:endParaRPr>
          </a:p>
        </p:txBody>
      </p:sp>
    </p:spTree>
    <p:extLst>
      <p:ext uri="{BB962C8B-B14F-4D97-AF65-F5344CB8AC3E}">
        <p14:creationId xmlns:p14="http://schemas.microsoft.com/office/powerpoint/2010/main" val="25508970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PlaceHolder 1"/>
          <p:cNvSpPr>
            <a:spLocks noGrp="1" noRot="1" noChangeAspect="1"/>
          </p:cNvSpPr>
          <p:nvPr>
            <p:ph type="sldImg"/>
          </p:nvPr>
        </p:nvSpPr>
        <p:spPr>
          <a:xfrm>
            <a:off x="993775" y="768350"/>
            <a:ext cx="5114925" cy="3836988"/>
          </a:xfrm>
          <a:prstGeom prst="rect">
            <a:avLst/>
          </a:prstGeom>
          <a:ln w="0">
            <a:noFill/>
          </a:ln>
        </p:spPr>
      </p:sp>
      <p:sp>
        <p:nvSpPr>
          <p:cNvPr id="53" name="PlaceHolder 2"/>
          <p:cNvSpPr>
            <a:spLocks noGrp="1"/>
          </p:cNvSpPr>
          <p:nvPr>
            <p:ph type="body"/>
          </p:nvPr>
        </p:nvSpPr>
        <p:spPr>
          <a:xfrm>
            <a:off x="710248" y="4861441"/>
            <a:ext cx="5681234" cy="4604770"/>
          </a:xfrm>
          <a:prstGeom prst="rect">
            <a:avLst/>
          </a:prstGeom>
          <a:noFill/>
          <a:ln w="0">
            <a:noFill/>
          </a:ln>
        </p:spPr>
        <p:txBody>
          <a:bodyPr lIns="0" tIns="0" rIns="0" bIns="0" anchor="t">
            <a:noAutofit/>
          </a:bodyPr>
          <a:lstStyle/>
          <a:p>
            <a:pPr defTabSz="990661">
              <a:defRPr/>
            </a:pPr>
            <a:r>
              <a:rPr lang="en-US" sz="2200" spc="-1" dirty="0" err="1"/>
              <a:t>Categorisire</a:t>
            </a:r>
            <a:r>
              <a:rPr lang="en-US" sz="2200" spc="-1" dirty="0"/>
              <a:t>: part of AI and pattern matching (Process 2020) and </a:t>
            </a:r>
            <a:r>
              <a:rPr lang="en-US" sz="2200" spc="-1" dirty="0" err="1"/>
              <a:t>paralel</a:t>
            </a:r>
            <a:r>
              <a:rPr lang="en-US" sz="2200" spc="-1" dirty="0"/>
              <a:t> and distributed Systems </a:t>
            </a:r>
          </a:p>
          <a:p>
            <a:pPr defTabSz="990661">
              <a:defRPr/>
            </a:pPr>
            <a:r>
              <a:rPr lang="en-US" sz="2200" spc="-1" dirty="0" err="1"/>
              <a:t>Multistrat</a:t>
            </a:r>
            <a:r>
              <a:rPr lang="en-US" sz="2200" spc="-1" dirty="0"/>
              <a:t>/Single perceptron </a:t>
            </a:r>
          </a:p>
          <a:p>
            <a:pPr defTabSz="990661">
              <a:defRPr/>
            </a:pPr>
            <a:r>
              <a:rPr lang="en-US" sz="2200" spc="-1" dirty="0"/>
              <a:t>Feedback/Feedforward</a:t>
            </a:r>
          </a:p>
          <a:p>
            <a:pPr defTabSz="990661">
              <a:defRPr/>
            </a:pPr>
            <a:r>
              <a:rPr lang="en-US" sz="2200" spc="-1" dirty="0" err="1"/>
              <a:t>Constrângeri</a:t>
            </a:r>
            <a:r>
              <a:rPr lang="en-US" sz="2200" spc="-1" dirty="0"/>
              <a:t> (</a:t>
            </a:r>
            <a:r>
              <a:rPr lang="en-US" sz="2200" spc="-1" dirty="0" err="1"/>
              <a:t>neuronii</a:t>
            </a:r>
            <a:r>
              <a:rPr lang="en-US" sz="2200" spc="-1" dirty="0"/>
              <a:t> de </a:t>
            </a:r>
            <a:r>
              <a:rPr lang="en-US" sz="2200" spc="-1" dirty="0" err="1"/>
              <a:t>pe</a:t>
            </a:r>
            <a:r>
              <a:rPr lang="en-US" sz="2200" spc="-1" dirty="0"/>
              <a:t> </a:t>
            </a:r>
            <a:r>
              <a:rPr lang="en-US" sz="2200" spc="-1" dirty="0" err="1"/>
              <a:t>același</a:t>
            </a:r>
            <a:r>
              <a:rPr lang="en-US" sz="2200" spc="-1" dirty="0"/>
              <a:t> </a:t>
            </a:r>
            <a:r>
              <a:rPr lang="en-US" sz="2200" spc="-1" dirty="0" err="1"/>
              <a:t>strat</a:t>
            </a:r>
            <a:r>
              <a:rPr lang="en-US" sz="2200" spc="-1" dirty="0"/>
              <a:t> nu </a:t>
            </a:r>
            <a:r>
              <a:rPr lang="en-US" sz="2200" spc="-1" dirty="0" err="1"/>
              <a:t>sunt</a:t>
            </a:r>
            <a:r>
              <a:rPr lang="en-US" sz="2200" spc="-1" dirty="0"/>
              <a:t> </a:t>
            </a:r>
            <a:r>
              <a:rPr lang="en-US" sz="2200" spc="-1" dirty="0" err="1"/>
              <a:t>conectati</a:t>
            </a:r>
            <a:r>
              <a:rPr lang="en-US" sz="2200" spc="-1" dirty="0"/>
              <a:t>)</a:t>
            </a:r>
          </a:p>
          <a:p>
            <a:r>
              <a:rPr lang="en-US" sz="1300" dirty="0" err="1"/>
              <a:t>Exemplu</a:t>
            </a:r>
            <a:r>
              <a:rPr lang="en-US" sz="1300" dirty="0"/>
              <a:t> </a:t>
            </a:r>
            <a:r>
              <a:rPr lang="en-US" sz="1300" dirty="0" err="1"/>
              <a:t>Matlab</a:t>
            </a:r>
            <a:r>
              <a:rPr lang="en-US" sz="1300" dirty="0"/>
              <a:t> (cod </a:t>
            </a:r>
            <a:r>
              <a:rPr lang="en-US" sz="1300" dirty="0" err="1"/>
              <a:t>sursa</a:t>
            </a:r>
            <a:r>
              <a:rPr lang="en-US" sz="1300" dirty="0"/>
              <a:t>)</a:t>
            </a:r>
          </a:p>
          <a:p>
            <a:r>
              <a:rPr lang="en-US" sz="1300" dirty="0" err="1"/>
              <a:t>Crearea</a:t>
            </a:r>
            <a:r>
              <a:rPr lang="en-US" sz="1300" dirty="0"/>
              <a:t> </a:t>
            </a:r>
            <a:r>
              <a:rPr lang="en-US" sz="1300" dirty="0" err="1"/>
              <a:t>rețelei</a:t>
            </a:r>
            <a:r>
              <a:rPr lang="en-US" sz="1300" dirty="0"/>
              <a:t>, </a:t>
            </a:r>
            <a:r>
              <a:rPr lang="en-US" sz="1300" dirty="0" err="1"/>
              <a:t>alegerea</a:t>
            </a:r>
            <a:r>
              <a:rPr lang="en-US" sz="1300" dirty="0"/>
              <a:t> </a:t>
            </a:r>
            <a:r>
              <a:rPr lang="en-US" sz="1300" dirty="0" err="1"/>
              <a:t>funcției</a:t>
            </a:r>
            <a:r>
              <a:rPr lang="en-US" sz="1300" dirty="0"/>
              <a:t> de </a:t>
            </a:r>
            <a:r>
              <a:rPr lang="en-US" sz="1300" dirty="0" err="1"/>
              <a:t>activare</a:t>
            </a:r>
            <a:r>
              <a:rPr lang="en-US" sz="1300" dirty="0"/>
              <a:t> </a:t>
            </a:r>
          </a:p>
          <a:p>
            <a:r>
              <a:rPr lang="en-US" sz="1300" dirty="0" err="1"/>
              <a:t>Rezultate</a:t>
            </a:r>
            <a:endParaRPr lang="en-US" sz="2200" spc="-1" dirty="0"/>
          </a:p>
          <a:p>
            <a:pPr defTabSz="990661">
              <a:defRPr/>
            </a:pPr>
            <a:endParaRPr lang="en-US" sz="2200" spc="-1" dirty="0">
              <a:latin typeface="Arial"/>
            </a:endParaRPr>
          </a:p>
        </p:txBody>
      </p:sp>
      <p:sp>
        <p:nvSpPr>
          <p:cNvPr id="54" name="PlaceHolder 3"/>
          <p:cNvSpPr>
            <a:spLocks noGrp="1"/>
          </p:cNvSpPr>
          <p:nvPr>
            <p:ph type="sldNum" idx="7"/>
          </p:nvPr>
        </p:nvSpPr>
        <p:spPr>
          <a:xfrm>
            <a:off x="4023244" y="9721270"/>
            <a:ext cx="3076994" cy="510925"/>
          </a:xfrm>
          <a:prstGeom prst="rect">
            <a:avLst/>
          </a:prstGeom>
          <a:noFill/>
          <a:ln w="0">
            <a:noFill/>
          </a:ln>
        </p:spPr>
        <p:txBody>
          <a:bodyPr lIns="0" tIns="0" rIns="0" bIns="0" anchor="b">
            <a:noAutofit/>
          </a:bodyPr>
          <a:lstStyle>
            <a:lvl1pPr algn="r">
              <a:lnSpc>
                <a:spcPct val="100000"/>
              </a:lnSpc>
              <a:buNone/>
              <a:defRPr lang="en-US" sz="1300" b="0" strike="noStrike" spc="-1">
                <a:solidFill>
                  <a:srgbClr val="000000"/>
                </a:solidFill>
                <a:latin typeface="+mn-lt"/>
                <a:ea typeface="+mn-ea"/>
              </a:defRPr>
            </a:lvl1pPr>
          </a:lstStyle>
          <a:p>
            <a:pPr algn="r">
              <a:lnSpc>
                <a:spcPct val="100000"/>
              </a:lnSpc>
              <a:buNone/>
            </a:pPr>
            <a:fld id="{62EB042E-FD68-4712-B49A-8983A3395557}" type="slidenum">
              <a:rPr lang="en-US"/>
              <a:t>43</a:t>
            </a:fld>
            <a:endParaRPr lang="en-US">
              <a:latin typeface="Times New Roman"/>
            </a:endParaRPr>
          </a:p>
        </p:txBody>
      </p:sp>
    </p:spTree>
    <p:extLst>
      <p:ext uri="{BB962C8B-B14F-4D97-AF65-F5344CB8AC3E}">
        <p14:creationId xmlns:p14="http://schemas.microsoft.com/office/powerpoint/2010/main" val="25508970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PlaceHolder 1"/>
          <p:cNvSpPr>
            <a:spLocks noGrp="1" noRot="1" noChangeAspect="1"/>
          </p:cNvSpPr>
          <p:nvPr>
            <p:ph type="sldImg"/>
          </p:nvPr>
        </p:nvSpPr>
        <p:spPr>
          <a:xfrm>
            <a:off x="993775" y="768350"/>
            <a:ext cx="5114925" cy="3836988"/>
          </a:xfrm>
          <a:prstGeom prst="rect">
            <a:avLst/>
          </a:prstGeom>
          <a:ln w="0">
            <a:noFill/>
          </a:ln>
        </p:spPr>
      </p:sp>
      <p:sp>
        <p:nvSpPr>
          <p:cNvPr id="53" name="PlaceHolder 2"/>
          <p:cNvSpPr>
            <a:spLocks noGrp="1"/>
          </p:cNvSpPr>
          <p:nvPr>
            <p:ph type="body"/>
          </p:nvPr>
        </p:nvSpPr>
        <p:spPr>
          <a:xfrm>
            <a:off x="710248" y="4861441"/>
            <a:ext cx="5681234" cy="4604770"/>
          </a:xfrm>
          <a:prstGeom prst="rect">
            <a:avLst/>
          </a:prstGeom>
          <a:noFill/>
          <a:ln w="0">
            <a:noFill/>
          </a:ln>
        </p:spPr>
        <p:txBody>
          <a:bodyPr lIns="0" tIns="0" rIns="0" bIns="0" anchor="t">
            <a:noAutofit/>
          </a:bodyPr>
          <a:lstStyle/>
          <a:p>
            <a:pPr defTabSz="990661">
              <a:defRPr/>
            </a:pPr>
            <a:r>
              <a:rPr lang="en-US" sz="2200" spc="-1"/>
              <a:t>Categorisire: part of AI and pattern matching (Process 2020) and paralel and distributed Systems </a:t>
            </a:r>
          </a:p>
          <a:p>
            <a:pPr defTabSz="990661">
              <a:defRPr/>
            </a:pPr>
            <a:r>
              <a:rPr lang="en-US" sz="2200" spc="-1"/>
              <a:t>Multistrat/Single perceptron </a:t>
            </a:r>
          </a:p>
          <a:p>
            <a:pPr defTabSz="990661">
              <a:defRPr/>
            </a:pPr>
            <a:r>
              <a:rPr lang="en-US" sz="2200" spc="-1"/>
              <a:t>Feedback/Feedforward</a:t>
            </a:r>
          </a:p>
          <a:p>
            <a:pPr defTabSz="990661">
              <a:defRPr/>
            </a:pPr>
            <a:r>
              <a:rPr lang="en-US" sz="2200" spc="-1"/>
              <a:t>Constrângeri (neuronii de pe același strat nu sunt conectati)</a:t>
            </a:r>
          </a:p>
          <a:p>
            <a:r>
              <a:rPr lang="en-US" sz="1300"/>
              <a:t>Exemplu Matlab (cod sursa)</a:t>
            </a:r>
          </a:p>
          <a:p>
            <a:r>
              <a:rPr lang="en-US" sz="1300"/>
              <a:t>Crearea rețelei, alegerea funcției de activare </a:t>
            </a:r>
          </a:p>
          <a:p>
            <a:r>
              <a:rPr lang="en-US" sz="1300"/>
              <a:t>Rezultate</a:t>
            </a:r>
            <a:endParaRPr lang="en-US" sz="2200" spc="-1"/>
          </a:p>
          <a:p>
            <a:pPr defTabSz="990661">
              <a:defRPr/>
            </a:pPr>
            <a:endParaRPr lang="en-US" sz="2200" spc="-1" dirty="0">
              <a:latin typeface="Arial"/>
            </a:endParaRPr>
          </a:p>
        </p:txBody>
      </p:sp>
      <p:sp>
        <p:nvSpPr>
          <p:cNvPr id="54" name="PlaceHolder 3"/>
          <p:cNvSpPr>
            <a:spLocks noGrp="1"/>
          </p:cNvSpPr>
          <p:nvPr>
            <p:ph type="sldNum" idx="7"/>
          </p:nvPr>
        </p:nvSpPr>
        <p:spPr>
          <a:xfrm>
            <a:off x="4023244" y="9721270"/>
            <a:ext cx="3076994" cy="510925"/>
          </a:xfrm>
          <a:prstGeom prst="rect">
            <a:avLst/>
          </a:prstGeom>
          <a:noFill/>
          <a:ln w="0">
            <a:noFill/>
          </a:ln>
        </p:spPr>
        <p:txBody>
          <a:bodyPr lIns="0" tIns="0" rIns="0" bIns="0" anchor="b">
            <a:noAutofit/>
          </a:bodyPr>
          <a:lstStyle>
            <a:lvl1pPr algn="r">
              <a:lnSpc>
                <a:spcPct val="100000"/>
              </a:lnSpc>
              <a:buNone/>
              <a:defRPr lang="en-US" sz="1300" b="0" strike="noStrike" spc="-1">
                <a:solidFill>
                  <a:srgbClr val="000000"/>
                </a:solidFill>
                <a:latin typeface="+mn-lt"/>
                <a:ea typeface="+mn-ea"/>
              </a:defRPr>
            </a:lvl1pPr>
          </a:lstStyle>
          <a:p>
            <a:pPr algn="r">
              <a:lnSpc>
                <a:spcPct val="100000"/>
              </a:lnSpc>
              <a:buNone/>
            </a:pPr>
            <a:fld id="{62EB042E-FD68-4712-B49A-8983A3395557}" type="slidenum">
              <a:rPr lang="en-US"/>
              <a:t>44</a:t>
            </a:fld>
            <a:endParaRPr lang="en-US">
              <a:latin typeface="Times New Roman"/>
            </a:endParaRPr>
          </a:p>
        </p:txBody>
      </p:sp>
    </p:spTree>
    <p:extLst>
      <p:ext uri="{BB962C8B-B14F-4D97-AF65-F5344CB8AC3E}">
        <p14:creationId xmlns:p14="http://schemas.microsoft.com/office/powerpoint/2010/main" val="22505961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PlaceHolder 1"/>
          <p:cNvSpPr>
            <a:spLocks noGrp="1" noRot="1" noChangeAspect="1"/>
          </p:cNvSpPr>
          <p:nvPr>
            <p:ph type="sldImg"/>
          </p:nvPr>
        </p:nvSpPr>
        <p:spPr>
          <a:xfrm>
            <a:off x="993775" y="768350"/>
            <a:ext cx="5114925" cy="3836988"/>
          </a:xfrm>
          <a:prstGeom prst="rect">
            <a:avLst/>
          </a:prstGeom>
          <a:ln w="0">
            <a:noFill/>
          </a:ln>
        </p:spPr>
      </p:sp>
      <p:sp>
        <p:nvSpPr>
          <p:cNvPr id="53" name="PlaceHolder 2"/>
          <p:cNvSpPr>
            <a:spLocks noGrp="1"/>
          </p:cNvSpPr>
          <p:nvPr>
            <p:ph type="body"/>
          </p:nvPr>
        </p:nvSpPr>
        <p:spPr>
          <a:xfrm>
            <a:off x="710248" y="4861441"/>
            <a:ext cx="5681234" cy="4604770"/>
          </a:xfrm>
          <a:prstGeom prst="rect">
            <a:avLst/>
          </a:prstGeom>
          <a:noFill/>
          <a:ln w="0">
            <a:noFill/>
          </a:ln>
        </p:spPr>
        <p:txBody>
          <a:bodyPr lIns="0" tIns="0" rIns="0" bIns="0" anchor="t">
            <a:noAutofit/>
          </a:bodyPr>
          <a:lstStyle/>
          <a:p>
            <a:pPr defTabSz="990661">
              <a:defRPr/>
            </a:pPr>
            <a:r>
              <a:rPr lang="en-US" sz="2200" spc="-1"/>
              <a:t>Categorisire: part of AI and pattern matching (Process 2020) and paralel and distributed Systems </a:t>
            </a:r>
          </a:p>
          <a:p>
            <a:pPr defTabSz="990661">
              <a:defRPr/>
            </a:pPr>
            <a:r>
              <a:rPr lang="en-US" sz="2200" spc="-1"/>
              <a:t>Multistrat/Single perceptron </a:t>
            </a:r>
          </a:p>
          <a:p>
            <a:pPr defTabSz="990661">
              <a:defRPr/>
            </a:pPr>
            <a:r>
              <a:rPr lang="en-US" sz="2200" spc="-1"/>
              <a:t>Feedback/Feedforward</a:t>
            </a:r>
          </a:p>
          <a:p>
            <a:pPr defTabSz="990661">
              <a:defRPr/>
            </a:pPr>
            <a:r>
              <a:rPr lang="en-US" sz="2200" spc="-1"/>
              <a:t>Constrângeri (neuronii de pe același strat nu sunt conectati)</a:t>
            </a:r>
          </a:p>
          <a:p>
            <a:r>
              <a:rPr lang="en-US" sz="1300"/>
              <a:t>Exemplu Matlab (cod sursa)</a:t>
            </a:r>
          </a:p>
          <a:p>
            <a:r>
              <a:rPr lang="en-US" sz="1300"/>
              <a:t>Crearea rețelei, alegerea funcției de activare </a:t>
            </a:r>
          </a:p>
          <a:p>
            <a:r>
              <a:rPr lang="en-US" sz="1300"/>
              <a:t>Rezultate</a:t>
            </a:r>
            <a:endParaRPr lang="en-US" sz="2200" spc="-1"/>
          </a:p>
          <a:p>
            <a:pPr defTabSz="990661">
              <a:defRPr/>
            </a:pPr>
            <a:endParaRPr lang="en-US" sz="2200" spc="-1" dirty="0">
              <a:latin typeface="Arial"/>
            </a:endParaRPr>
          </a:p>
        </p:txBody>
      </p:sp>
      <p:sp>
        <p:nvSpPr>
          <p:cNvPr id="54" name="PlaceHolder 3"/>
          <p:cNvSpPr>
            <a:spLocks noGrp="1"/>
          </p:cNvSpPr>
          <p:nvPr>
            <p:ph type="sldNum" idx="7"/>
          </p:nvPr>
        </p:nvSpPr>
        <p:spPr>
          <a:xfrm>
            <a:off x="4023244" y="9721270"/>
            <a:ext cx="3076994" cy="510925"/>
          </a:xfrm>
          <a:prstGeom prst="rect">
            <a:avLst/>
          </a:prstGeom>
          <a:noFill/>
          <a:ln w="0">
            <a:noFill/>
          </a:ln>
        </p:spPr>
        <p:txBody>
          <a:bodyPr lIns="0" tIns="0" rIns="0" bIns="0" anchor="b">
            <a:noAutofit/>
          </a:bodyPr>
          <a:lstStyle>
            <a:lvl1pPr algn="r">
              <a:lnSpc>
                <a:spcPct val="100000"/>
              </a:lnSpc>
              <a:buNone/>
              <a:defRPr lang="en-US" sz="1300" b="0" strike="noStrike" spc="-1">
                <a:solidFill>
                  <a:srgbClr val="000000"/>
                </a:solidFill>
                <a:latin typeface="+mn-lt"/>
                <a:ea typeface="+mn-ea"/>
              </a:defRPr>
            </a:lvl1pPr>
          </a:lstStyle>
          <a:p>
            <a:pPr algn="r">
              <a:lnSpc>
                <a:spcPct val="100000"/>
              </a:lnSpc>
              <a:buNone/>
            </a:pPr>
            <a:fld id="{62EB042E-FD68-4712-B49A-8983A3395557}" type="slidenum">
              <a:rPr lang="en-US"/>
              <a:t>45</a:t>
            </a:fld>
            <a:endParaRPr lang="en-US">
              <a:latin typeface="Times New Roman"/>
            </a:endParaRPr>
          </a:p>
        </p:txBody>
      </p:sp>
    </p:spTree>
    <p:extLst>
      <p:ext uri="{BB962C8B-B14F-4D97-AF65-F5344CB8AC3E}">
        <p14:creationId xmlns:p14="http://schemas.microsoft.com/office/powerpoint/2010/main" val="42934446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PlaceHolder 1"/>
          <p:cNvSpPr>
            <a:spLocks noGrp="1" noRot="1" noChangeAspect="1"/>
          </p:cNvSpPr>
          <p:nvPr>
            <p:ph type="sldImg"/>
          </p:nvPr>
        </p:nvSpPr>
        <p:spPr>
          <a:xfrm>
            <a:off x="993775" y="768350"/>
            <a:ext cx="5114925" cy="3836988"/>
          </a:xfrm>
          <a:prstGeom prst="rect">
            <a:avLst/>
          </a:prstGeom>
          <a:ln w="0">
            <a:noFill/>
          </a:ln>
        </p:spPr>
      </p:sp>
      <p:sp>
        <p:nvSpPr>
          <p:cNvPr id="53" name="PlaceHolder 2"/>
          <p:cNvSpPr>
            <a:spLocks noGrp="1"/>
          </p:cNvSpPr>
          <p:nvPr>
            <p:ph type="body"/>
          </p:nvPr>
        </p:nvSpPr>
        <p:spPr>
          <a:xfrm>
            <a:off x="710248" y="4861441"/>
            <a:ext cx="5681234" cy="4604770"/>
          </a:xfrm>
          <a:prstGeom prst="rect">
            <a:avLst/>
          </a:prstGeom>
          <a:noFill/>
          <a:ln w="0">
            <a:noFill/>
          </a:ln>
        </p:spPr>
        <p:txBody>
          <a:bodyPr lIns="0" tIns="0" rIns="0" bIns="0" anchor="t">
            <a:noAutofit/>
          </a:bodyPr>
          <a:lstStyle/>
          <a:p>
            <a:endParaRPr lang="en-US" sz="2200" spc="-1">
              <a:latin typeface="Arial"/>
            </a:endParaRPr>
          </a:p>
        </p:txBody>
      </p:sp>
      <p:sp>
        <p:nvSpPr>
          <p:cNvPr id="54" name="PlaceHolder 3"/>
          <p:cNvSpPr>
            <a:spLocks noGrp="1"/>
          </p:cNvSpPr>
          <p:nvPr>
            <p:ph type="sldNum" idx="7"/>
          </p:nvPr>
        </p:nvSpPr>
        <p:spPr>
          <a:xfrm>
            <a:off x="4023244" y="9721270"/>
            <a:ext cx="3076994" cy="510925"/>
          </a:xfrm>
          <a:prstGeom prst="rect">
            <a:avLst/>
          </a:prstGeom>
          <a:noFill/>
          <a:ln w="0">
            <a:noFill/>
          </a:ln>
        </p:spPr>
        <p:txBody>
          <a:bodyPr lIns="0" tIns="0" rIns="0" bIns="0" anchor="b">
            <a:noAutofit/>
          </a:bodyPr>
          <a:lstStyle>
            <a:lvl1pPr algn="r">
              <a:lnSpc>
                <a:spcPct val="100000"/>
              </a:lnSpc>
              <a:buNone/>
              <a:defRPr lang="en-US" sz="1300" b="0" strike="noStrike" spc="-1">
                <a:solidFill>
                  <a:srgbClr val="000000"/>
                </a:solidFill>
                <a:latin typeface="+mn-lt"/>
                <a:ea typeface="+mn-ea"/>
              </a:defRPr>
            </a:lvl1pPr>
          </a:lstStyle>
          <a:p>
            <a:pPr algn="r">
              <a:lnSpc>
                <a:spcPct val="100000"/>
              </a:lnSpc>
              <a:buNone/>
            </a:pPr>
            <a:fld id="{62EB042E-FD68-4712-B49A-8983A3395557}" type="slidenum">
              <a:rPr lang="en-US"/>
              <a:t>4</a:t>
            </a:fld>
            <a:endParaRPr lang="en-US">
              <a:latin typeface="Times New Roman"/>
            </a:endParaRPr>
          </a:p>
        </p:txBody>
      </p:sp>
    </p:spTree>
    <p:extLst>
      <p:ext uri="{BB962C8B-B14F-4D97-AF65-F5344CB8AC3E}">
        <p14:creationId xmlns:p14="http://schemas.microsoft.com/office/powerpoint/2010/main" val="4388086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04912" indent="-309582">
              <a:spcBef>
                <a:spcPct val="30000"/>
              </a:spcBef>
              <a:defRPr sz="1300">
                <a:solidFill>
                  <a:schemeClr val="tx1"/>
                </a:solidFill>
                <a:latin typeface="Times New Roman" panose="02020603050405020304" pitchFamily="18" charset="0"/>
              </a:defRPr>
            </a:lvl2pPr>
            <a:lvl3pPr marL="1238326" indent="-247665">
              <a:spcBef>
                <a:spcPct val="30000"/>
              </a:spcBef>
              <a:defRPr sz="1300">
                <a:solidFill>
                  <a:schemeClr val="tx1"/>
                </a:solidFill>
                <a:latin typeface="Times New Roman" panose="02020603050405020304" pitchFamily="18" charset="0"/>
              </a:defRPr>
            </a:lvl3pPr>
            <a:lvl4pPr marL="1733657" indent="-247665">
              <a:spcBef>
                <a:spcPct val="30000"/>
              </a:spcBef>
              <a:defRPr sz="1300">
                <a:solidFill>
                  <a:schemeClr val="tx1"/>
                </a:solidFill>
                <a:latin typeface="Times New Roman" panose="02020603050405020304" pitchFamily="18" charset="0"/>
              </a:defRPr>
            </a:lvl4pPr>
            <a:lvl5pPr marL="2228987" indent="-247665">
              <a:spcBef>
                <a:spcPct val="30000"/>
              </a:spcBef>
              <a:defRPr sz="1300">
                <a:solidFill>
                  <a:schemeClr val="tx1"/>
                </a:solidFill>
                <a:latin typeface="Times New Roman" panose="02020603050405020304" pitchFamily="18" charset="0"/>
              </a:defRPr>
            </a:lvl5pPr>
            <a:lvl6pPr marL="2724318" indent="-247665" eaLnBrk="0" fontAlgn="base" hangingPunct="0">
              <a:spcBef>
                <a:spcPct val="30000"/>
              </a:spcBef>
              <a:spcAft>
                <a:spcPct val="0"/>
              </a:spcAft>
              <a:defRPr sz="1300">
                <a:solidFill>
                  <a:schemeClr val="tx1"/>
                </a:solidFill>
                <a:latin typeface="Times New Roman" panose="02020603050405020304" pitchFamily="18" charset="0"/>
              </a:defRPr>
            </a:lvl6pPr>
            <a:lvl7pPr marL="3219648" indent="-247665" eaLnBrk="0" fontAlgn="base" hangingPunct="0">
              <a:spcBef>
                <a:spcPct val="30000"/>
              </a:spcBef>
              <a:spcAft>
                <a:spcPct val="0"/>
              </a:spcAft>
              <a:defRPr sz="1300">
                <a:solidFill>
                  <a:schemeClr val="tx1"/>
                </a:solidFill>
                <a:latin typeface="Times New Roman" panose="02020603050405020304" pitchFamily="18" charset="0"/>
              </a:defRPr>
            </a:lvl7pPr>
            <a:lvl8pPr marL="3714979" indent="-247665" eaLnBrk="0" fontAlgn="base" hangingPunct="0">
              <a:spcBef>
                <a:spcPct val="30000"/>
              </a:spcBef>
              <a:spcAft>
                <a:spcPct val="0"/>
              </a:spcAft>
              <a:defRPr sz="1300">
                <a:solidFill>
                  <a:schemeClr val="tx1"/>
                </a:solidFill>
                <a:latin typeface="Times New Roman" panose="02020603050405020304" pitchFamily="18" charset="0"/>
              </a:defRPr>
            </a:lvl8pPr>
            <a:lvl9pPr marL="4210309" indent="-247665"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BC750EC1-D428-4DE9-88EB-8EA8E0CDC9D1}" type="slidenum">
              <a:rPr lang="en-GB" altLang="ro-RO" smtClean="0"/>
              <a:pPr>
                <a:spcBef>
                  <a:spcPct val="0"/>
                </a:spcBef>
              </a:pPr>
              <a:t>51</a:t>
            </a:fld>
            <a:endParaRPr lang="en-GB" altLang="ro-RO" smtClean="0"/>
          </a:p>
        </p:txBody>
      </p:sp>
      <p:sp>
        <p:nvSpPr>
          <p:cNvPr id="34819" name="Rectangle 2"/>
          <p:cNvSpPr>
            <a:spLocks noGrp="1" noRot="1" noChangeAspect="1" noChangeArrowheads="1" noTextEdit="1"/>
          </p:cNvSpPr>
          <p:nvPr>
            <p:ph type="sldImg"/>
          </p:nvPr>
        </p:nvSpPr>
        <p:spPr>
          <a:xfrm>
            <a:off x="1009650" y="788988"/>
            <a:ext cx="5189538" cy="3892550"/>
          </a:xfrm>
          <a:ln w="12700" cap="flat">
            <a:solidFill>
              <a:schemeClr val="tx1"/>
            </a:solidFill>
          </a:ln>
        </p:spPr>
      </p:sp>
      <p:sp>
        <p:nvSpPr>
          <p:cNvPr id="34820" name="Rectangle 3"/>
          <p:cNvSpPr>
            <a:spLocks noGrp="1" noChangeArrowheads="1"/>
          </p:cNvSpPr>
          <p:nvPr>
            <p:ph type="body" idx="1"/>
          </p:nvPr>
        </p:nvSpPr>
        <p:spPr>
          <a:xfrm>
            <a:off x="963438" y="4952061"/>
            <a:ext cx="5279178" cy="438702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661" tIns="49446" rIns="100661" bIns="49446"/>
          <a:lstStyle/>
          <a:p>
            <a:pPr eaLnBrk="1" hangingPunct="1"/>
            <a:r>
              <a:rPr lang="nl-NL" altLang="ro-RO" smtClean="0"/>
              <a:t>The fundamental methaphor of Evolutionary Computing relates the powerful natural evolution to a particularly style of problem solving – that of </a:t>
            </a:r>
            <a:r>
              <a:rPr lang="nl-NL" altLang="ro-RO" b="1" i="1" smtClean="0"/>
              <a:t>trial-and-error </a:t>
            </a:r>
            <a:r>
              <a:rPr lang="nl-NL" altLang="ro-RO" smtClean="0"/>
              <a:t>or a.k.a. </a:t>
            </a:r>
            <a:r>
              <a:rPr lang="nl-NL" altLang="ro-RO" b="1" i="1" smtClean="0"/>
              <a:t>Generate and test. </a:t>
            </a:r>
            <a:r>
              <a:rPr lang="en-US" altLang="ro-RO" i="1" smtClean="0"/>
              <a:t>Learning doesn't happen from failure itself but rather from analyzing the failure, making a change, and then trying again.</a:t>
            </a:r>
          </a:p>
          <a:p>
            <a:pPr eaLnBrk="1" hangingPunct="1"/>
            <a:r>
              <a:rPr lang="nl-NL" altLang="ro-RO" smtClean="0"/>
              <a:t>In the macroscopic view of evolution, natural selection plays a central role. Given an </a:t>
            </a:r>
            <a:r>
              <a:rPr lang="nl-NL" altLang="ro-RO" b="1" smtClean="0"/>
              <a:t>environment</a:t>
            </a:r>
            <a:r>
              <a:rPr lang="nl-NL" altLang="ro-RO" smtClean="0"/>
              <a:t> that can host a only a limited number of </a:t>
            </a:r>
            <a:r>
              <a:rPr lang="nl-NL" altLang="ro-RO" b="1" smtClean="0"/>
              <a:t>individuals</a:t>
            </a:r>
            <a:r>
              <a:rPr lang="nl-NL" altLang="ro-RO" smtClean="0"/>
              <a:t>, and the basic instincts of individuals to reproduce, selection becomes inevitable if the population size is not to grow exponentially. </a:t>
            </a:r>
            <a:r>
              <a:rPr lang="nl-NL" altLang="ro-RO" i="1" smtClean="0"/>
              <a:t>Natural selection favours those individuals that are adapted or fit to the environmental condition best</a:t>
            </a:r>
            <a:r>
              <a:rPr lang="nl-NL" altLang="ro-RO" smtClean="0"/>
              <a:t> </a:t>
            </a:r>
            <a:r>
              <a:rPr lang="nl-NL" altLang="ro-RO" b="1" smtClean="0"/>
              <a:t>(survival of the fittest).</a:t>
            </a:r>
          </a:p>
        </p:txBody>
      </p:sp>
    </p:spTree>
    <p:extLst>
      <p:ext uri="{BB962C8B-B14F-4D97-AF65-F5344CB8AC3E}">
        <p14:creationId xmlns:p14="http://schemas.microsoft.com/office/powerpoint/2010/main" val="5065116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04912" indent="-309582">
              <a:spcBef>
                <a:spcPct val="30000"/>
              </a:spcBef>
              <a:defRPr sz="1300">
                <a:solidFill>
                  <a:schemeClr val="tx1"/>
                </a:solidFill>
                <a:latin typeface="Times New Roman" panose="02020603050405020304" pitchFamily="18" charset="0"/>
              </a:defRPr>
            </a:lvl2pPr>
            <a:lvl3pPr marL="1238326" indent="-247665">
              <a:spcBef>
                <a:spcPct val="30000"/>
              </a:spcBef>
              <a:defRPr sz="1300">
                <a:solidFill>
                  <a:schemeClr val="tx1"/>
                </a:solidFill>
                <a:latin typeface="Times New Roman" panose="02020603050405020304" pitchFamily="18" charset="0"/>
              </a:defRPr>
            </a:lvl3pPr>
            <a:lvl4pPr marL="1733657" indent="-247665">
              <a:spcBef>
                <a:spcPct val="30000"/>
              </a:spcBef>
              <a:defRPr sz="1300">
                <a:solidFill>
                  <a:schemeClr val="tx1"/>
                </a:solidFill>
                <a:latin typeface="Times New Roman" panose="02020603050405020304" pitchFamily="18" charset="0"/>
              </a:defRPr>
            </a:lvl4pPr>
            <a:lvl5pPr marL="2228987" indent="-247665">
              <a:spcBef>
                <a:spcPct val="30000"/>
              </a:spcBef>
              <a:defRPr sz="1300">
                <a:solidFill>
                  <a:schemeClr val="tx1"/>
                </a:solidFill>
                <a:latin typeface="Times New Roman" panose="02020603050405020304" pitchFamily="18" charset="0"/>
              </a:defRPr>
            </a:lvl5pPr>
            <a:lvl6pPr marL="2724318" indent="-247665" eaLnBrk="0" fontAlgn="base" hangingPunct="0">
              <a:spcBef>
                <a:spcPct val="30000"/>
              </a:spcBef>
              <a:spcAft>
                <a:spcPct val="0"/>
              </a:spcAft>
              <a:defRPr sz="1300">
                <a:solidFill>
                  <a:schemeClr val="tx1"/>
                </a:solidFill>
                <a:latin typeface="Times New Roman" panose="02020603050405020304" pitchFamily="18" charset="0"/>
              </a:defRPr>
            </a:lvl6pPr>
            <a:lvl7pPr marL="3219648" indent="-247665" eaLnBrk="0" fontAlgn="base" hangingPunct="0">
              <a:spcBef>
                <a:spcPct val="30000"/>
              </a:spcBef>
              <a:spcAft>
                <a:spcPct val="0"/>
              </a:spcAft>
              <a:defRPr sz="1300">
                <a:solidFill>
                  <a:schemeClr val="tx1"/>
                </a:solidFill>
                <a:latin typeface="Times New Roman" panose="02020603050405020304" pitchFamily="18" charset="0"/>
              </a:defRPr>
            </a:lvl7pPr>
            <a:lvl8pPr marL="3714979" indent="-247665" eaLnBrk="0" fontAlgn="base" hangingPunct="0">
              <a:spcBef>
                <a:spcPct val="30000"/>
              </a:spcBef>
              <a:spcAft>
                <a:spcPct val="0"/>
              </a:spcAft>
              <a:defRPr sz="1300">
                <a:solidFill>
                  <a:schemeClr val="tx1"/>
                </a:solidFill>
                <a:latin typeface="Times New Roman" panose="02020603050405020304" pitchFamily="18" charset="0"/>
              </a:defRPr>
            </a:lvl8pPr>
            <a:lvl9pPr marL="4210309" indent="-247665"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62ADCF0D-44B3-4580-8938-8237C547418E}" type="slidenum">
              <a:rPr lang="en-GB" altLang="ro-RO"/>
              <a:pPr>
                <a:spcBef>
                  <a:spcPct val="0"/>
                </a:spcBef>
              </a:pPr>
              <a:t>55</a:t>
            </a:fld>
            <a:endParaRPr lang="en-GB" altLang="ro-RO"/>
          </a:p>
        </p:txBody>
      </p:sp>
      <p:sp>
        <p:nvSpPr>
          <p:cNvPr id="63491" name="Rectangle 2"/>
          <p:cNvSpPr>
            <a:spLocks noGrp="1" noRot="1" noChangeAspect="1" noChangeArrowheads="1" noTextEdit="1"/>
          </p:cNvSpPr>
          <p:nvPr>
            <p:ph type="sldImg"/>
          </p:nvPr>
        </p:nvSpPr>
        <p:spPr>
          <a:xfrm>
            <a:off x="923925" y="909638"/>
            <a:ext cx="5981700" cy="4486275"/>
          </a:xfrm>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ro-RO" smtClean="0"/>
              <a:t>The algorithms usually start by creating an </a:t>
            </a:r>
            <a:r>
              <a:rPr lang="en-US" altLang="ro-RO" b="1" smtClean="0"/>
              <a:t>initial population</a:t>
            </a:r>
            <a:r>
              <a:rPr lang="en-US" altLang="ro-RO" smtClean="0"/>
              <a:t> of one or more individuals. These first individuals</a:t>
            </a:r>
            <a:r>
              <a:rPr lang="en-US" altLang="ro-RO" b="1" smtClean="0"/>
              <a:t> are</a:t>
            </a:r>
            <a:r>
              <a:rPr lang="en-US" altLang="ro-RO" smtClean="0"/>
              <a:t> </a:t>
            </a:r>
            <a:r>
              <a:rPr lang="en-US" altLang="ro-RO" b="1" smtClean="0"/>
              <a:t>created randomly or by another process</a:t>
            </a:r>
            <a:r>
              <a:rPr lang="en-US" altLang="ro-RO" smtClean="0"/>
              <a:t>. These individuals are then </a:t>
            </a:r>
            <a:r>
              <a:rPr lang="en-US" altLang="ro-RO" b="1" smtClean="0"/>
              <a:t>evaluated</a:t>
            </a:r>
            <a:r>
              <a:rPr lang="en-US" altLang="ro-RO" smtClean="0"/>
              <a:t>. If the individuals </a:t>
            </a:r>
            <a:r>
              <a:rPr lang="en-US" altLang="ro-RO" b="1" smtClean="0"/>
              <a:t>satisfy the stop</a:t>
            </a:r>
            <a:r>
              <a:rPr lang="en-US" altLang="ro-RO" smtClean="0"/>
              <a:t> conditions (they are good enough, the allocated time has elapsed, etc.) the results are returned. </a:t>
            </a:r>
          </a:p>
          <a:p>
            <a:pPr eaLnBrk="1" hangingPunct="1"/>
            <a:r>
              <a:rPr lang="en-US" altLang="ro-RO" b="1" smtClean="0"/>
              <a:t>If the stop condition has not been met the individuals are modified</a:t>
            </a:r>
            <a:r>
              <a:rPr lang="en-US" altLang="ro-RO" smtClean="0"/>
              <a:t> (all of them or only a part of them) using </a:t>
            </a:r>
            <a:r>
              <a:rPr lang="en-US" altLang="ro-RO" b="1" smtClean="0"/>
              <a:t>different operators</a:t>
            </a:r>
            <a:r>
              <a:rPr lang="en-US" altLang="ro-RO" smtClean="0"/>
              <a:t> and a </a:t>
            </a:r>
            <a:r>
              <a:rPr lang="en-US" altLang="ro-RO" b="1" smtClean="0"/>
              <a:t>new population is generated</a:t>
            </a:r>
            <a:r>
              <a:rPr lang="en-US" altLang="ro-RO" smtClean="0"/>
              <a:t>. The new population </a:t>
            </a:r>
            <a:r>
              <a:rPr lang="en-US" altLang="ro-RO" b="1" smtClean="0"/>
              <a:t>is again evaluated</a:t>
            </a:r>
            <a:r>
              <a:rPr lang="en-US" altLang="ro-RO" smtClean="0"/>
              <a:t> and the algorithm continues. </a:t>
            </a:r>
          </a:p>
          <a:p>
            <a:pPr eaLnBrk="1" hangingPunct="1"/>
            <a:r>
              <a:rPr lang="en-US" altLang="ro-RO" smtClean="0"/>
              <a:t>Some of the evolutionary algorithms use all the operators some of them use only a part. This is where usually the difference between algorithms appears. </a:t>
            </a:r>
          </a:p>
        </p:txBody>
      </p:sp>
    </p:spTree>
    <p:extLst>
      <p:ext uri="{BB962C8B-B14F-4D97-AF65-F5344CB8AC3E}">
        <p14:creationId xmlns:p14="http://schemas.microsoft.com/office/powerpoint/2010/main" val="12680079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xfrm>
            <a:off x="923925" y="909638"/>
            <a:ext cx="5981700" cy="4486275"/>
          </a:xfrm>
          <a:ln/>
        </p:spPr>
      </p:sp>
      <p:sp>
        <p:nvSpPr>
          <p:cNvPr id="64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ro-RO" smtClean="0"/>
              <a:t>1 – Select parents – stochastic</a:t>
            </a:r>
          </a:p>
          <a:p>
            <a:r>
              <a:rPr lang="en-US" altLang="ro-RO" smtClean="0"/>
              <a:t>5 – Survival selection – deterministic</a:t>
            </a:r>
          </a:p>
        </p:txBody>
      </p:sp>
      <p:sp>
        <p:nvSpPr>
          <p:cNvPr id="64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04912" indent="-309582">
              <a:spcBef>
                <a:spcPct val="30000"/>
              </a:spcBef>
              <a:defRPr sz="1300">
                <a:solidFill>
                  <a:schemeClr val="tx1"/>
                </a:solidFill>
                <a:latin typeface="Times New Roman" panose="02020603050405020304" pitchFamily="18" charset="0"/>
              </a:defRPr>
            </a:lvl2pPr>
            <a:lvl3pPr marL="1238326" indent="-247665">
              <a:spcBef>
                <a:spcPct val="30000"/>
              </a:spcBef>
              <a:defRPr sz="1300">
                <a:solidFill>
                  <a:schemeClr val="tx1"/>
                </a:solidFill>
                <a:latin typeface="Times New Roman" panose="02020603050405020304" pitchFamily="18" charset="0"/>
              </a:defRPr>
            </a:lvl3pPr>
            <a:lvl4pPr marL="1733657" indent="-247665">
              <a:spcBef>
                <a:spcPct val="30000"/>
              </a:spcBef>
              <a:defRPr sz="1300">
                <a:solidFill>
                  <a:schemeClr val="tx1"/>
                </a:solidFill>
                <a:latin typeface="Times New Roman" panose="02020603050405020304" pitchFamily="18" charset="0"/>
              </a:defRPr>
            </a:lvl4pPr>
            <a:lvl5pPr marL="2228987" indent="-247665">
              <a:spcBef>
                <a:spcPct val="30000"/>
              </a:spcBef>
              <a:defRPr sz="1300">
                <a:solidFill>
                  <a:schemeClr val="tx1"/>
                </a:solidFill>
                <a:latin typeface="Times New Roman" panose="02020603050405020304" pitchFamily="18" charset="0"/>
              </a:defRPr>
            </a:lvl5pPr>
            <a:lvl6pPr marL="2724318" indent="-247665" eaLnBrk="0" fontAlgn="base" hangingPunct="0">
              <a:spcBef>
                <a:spcPct val="30000"/>
              </a:spcBef>
              <a:spcAft>
                <a:spcPct val="0"/>
              </a:spcAft>
              <a:defRPr sz="1300">
                <a:solidFill>
                  <a:schemeClr val="tx1"/>
                </a:solidFill>
                <a:latin typeface="Times New Roman" panose="02020603050405020304" pitchFamily="18" charset="0"/>
              </a:defRPr>
            </a:lvl6pPr>
            <a:lvl7pPr marL="3219648" indent="-247665" eaLnBrk="0" fontAlgn="base" hangingPunct="0">
              <a:spcBef>
                <a:spcPct val="30000"/>
              </a:spcBef>
              <a:spcAft>
                <a:spcPct val="0"/>
              </a:spcAft>
              <a:defRPr sz="1300">
                <a:solidFill>
                  <a:schemeClr val="tx1"/>
                </a:solidFill>
                <a:latin typeface="Times New Roman" panose="02020603050405020304" pitchFamily="18" charset="0"/>
              </a:defRPr>
            </a:lvl7pPr>
            <a:lvl8pPr marL="3714979" indent="-247665" eaLnBrk="0" fontAlgn="base" hangingPunct="0">
              <a:spcBef>
                <a:spcPct val="30000"/>
              </a:spcBef>
              <a:spcAft>
                <a:spcPct val="0"/>
              </a:spcAft>
              <a:defRPr sz="1300">
                <a:solidFill>
                  <a:schemeClr val="tx1"/>
                </a:solidFill>
                <a:latin typeface="Times New Roman" panose="02020603050405020304" pitchFamily="18" charset="0"/>
              </a:defRPr>
            </a:lvl8pPr>
            <a:lvl9pPr marL="4210309" indent="-247665"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4C4485E2-4168-40F9-8615-A944856CCE48}" type="slidenum">
              <a:rPr lang="en-GB" altLang="ro-RO"/>
              <a:pPr>
                <a:spcBef>
                  <a:spcPct val="0"/>
                </a:spcBef>
              </a:pPr>
              <a:t>56</a:t>
            </a:fld>
            <a:endParaRPr lang="en-GB" altLang="ro-RO"/>
          </a:p>
        </p:txBody>
      </p:sp>
    </p:spTree>
    <p:extLst>
      <p:ext uri="{BB962C8B-B14F-4D97-AF65-F5344CB8AC3E}">
        <p14:creationId xmlns:p14="http://schemas.microsoft.com/office/powerpoint/2010/main" val="17112148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xfrm>
            <a:off x="923925" y="909638"/>
            <a:ext cx="5981700" cy="4486275"/>
          </a:xfrm>
          <a:ln/>
        </p:spPr>
      </p:sp>
      <p:sp>
        <p:nvSpPr>
          <p:cNvPr id="107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To solve a problem using a genetic algorithm is necessary to define a </a:t>
            </a:r>
            <a:r>
              <a:rPr lang="en-US" altLang="en-US" b="1" smtClean="0"/>
              <a:t>fitness function </a:t>
            </a:r>
            <a:r>
              <a:rPr lang="en-US" altLang="en-US" smtClean="0"/>
              <a:t>(F)  to evaluate the performance of each chromosome. </a:t>
            </a:r>
          </a:p>
          <a:p>
            <a:endParaRPr lang="en-US" altLang="en-US" smtClean="0"/>
          </a:p>
        </p:txBody>
      </p:sp>
      <p:sp>
        <p:nvSpPr>
          <p:cNvPr id="107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04912" indent="-309582">
              <a:spcBef>
                <a:spcPct val="30000"/>
              </a:spcBef>
              <a:defRPr sz="1300">
                <a:solidFill>
                  <a:schemeClr val="tx1"/>
                </a:solidFill>
                <a:latin typeface="Times New Roman" panose="02020603050405020304" pitchFamily="18" charset="0"/>
              </a:defRPr>
            </a:lvl2pPr>
            <a:lvl3pPr marL="1238326" indent="-247665">
              <a:spcBef>
                <a:spcPct val="30000"/>
              </a:spcBef>
              <a:defRPr sz="1300">
                <a:solidFill>
                  <a:schemeClr val="tx1"/>
                </a:solidFill>
                <a:latin typeface="Times New Roman" panose="02020603050405020304" pitchFamily="18" charset="0"/>
              </a:defRPr>
            </a:lvl3pPr>
            <a:lvl4pPr marL="1733657" indent="-247665">
              <a:spcBef>
                <a:spcPct val="30000"/>
              </a:spcBef>
              <a:defRPr sz="1300">
                <a:solidFill>
                  <a:schemeClr val="tx1"/>
                </a:solidFill>
                <a:latin typeface="Times New Roman" panose="02020603050405020304" pitchFamily="18" charset="0"/>
              </a:defRPr>
            </a:lvl4pPr>
            <a:lvl5pPr marL="2228987" indent="-247665">
              <a:spcBef>
                <a:spcPct val="30000"/>
              </a:spcBef>
              <a:defRPr sz="1300">
                <a:solidFill>
                  <a:schemeClr val="tx1"/>
                </a:solidFill>
                <a:latin typeface="Times New Roman" panose="02020603050405020304" pitchFamily="18" charset="0"/>
              </a:defRPr>
            </a:lvl5pPr>
            <a:lvl6pPr marL="2724318" indent="-247665" eaLnBrk="0" fontAlgn="base" hangingPunct="0">
              <a:spcBef>
                <a:spcPct val="30000"/>
              </a:spcBef>
              <a:spcAft>
                <a:spcPct val="0"/>
              </a:spcAft>
              <a:defRPr sz="1300">
                <a:solidFill>
                  <a:schemeClr val="tx1"/>
                </a:solidFill>
                <a:latin typeface="Times New Roman" panose="02020603050405020304" pitchFamily="18" charset="0"/>
              </a:defRPr>
            </a:lvl6pPr>
            <a:lvl7pPr marL="3219648" indent="-247665" eaLnBrk="0" fontAlgn="base" hangingPunct="0">
              <a:spcBef>
                <a:spcPct val="30000"/>
              </a:spcBef>
              <a:spcAft>
                <a:spcPct val="0"/>
              </a:spcAft>
              <a:defRPr sz="1300">
                <a:solidFill>
                  <a:schemeClr val="tx1"/>
                </a:solidFill>
                <a:latin typeface="Times New Roman" panose="02020603050405020304" pitchFamily="18" charset="0"/>
              </a:defRPr>
            </a:lvl7pPr>
            <a:lvl8pPr marL="3714979" indent="-247665" eaLnBrk="0" fontAlgn="base" hangingPunct="0">
              <a:spcBef>
                <a:spcPct val="30000"/>
              </a:spcBef>
              <a:spcAft>
                <a:spcPct val="0"/>
              </a:spcAft>
              <a:defRPr sz="1300">
                <a:solidFill>
                  <a:schemeClr val="tx1"/>
                </a:solidFill>
                <a:latin typeface="Times New Roman" panose="02020603050405020304" pitchFamily="18" charset="0"/>
              </a:defRPr>
            </a:lvl8pPr>
            <a:lvl9pPr marL="4210309" indent="-247665"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5E5049B5-E91D-4ED3-93C6-7F61117EDCBA}" type="slidenum">
              <a:rPr lang="en-GB" altLang="en-US"/>
              <a:pPr>
                <a:spcBef>
                  <a:spcPct val="0"/>
                </a:spcBef>
              </a:pPr>
              <a:t>57</a:t>
            </a:fld>
            <a:endParaRPr lang="en-GB" altLang="en-US"/>
          </a:p>
        </p:txBody>
      </p:sp>
    </p:spTree>
    <p:extLst>
      <p:ext uri="{BB962C8B-B14F-4D97-AF65-F5344CB8AC3E}">
        <p14:creationId xmlns:p14="http://schemas.microsoft.com/office/powerpoint/2010/main" val="8201964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xfrm>
            <a:off x="923925" y="909638"/>
            <a:ext cx="5981700" cy="4486275"/>
          </a:xfrm>
          <a:ln/>
        </p:spPr>
      </p:sp>
      <p:sp>
        <p:nvSpPr>
          <p:cNvPr id="107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To solve a problem using a genetic algorithm is necessary to define a </a:t>
            </a:r>
            <a:r>
              <a:rPr lang="en-US" altLang="en-US" b="1" smtClean="0"/>
              <a:t>fitness function </a:t>
            </a:r>
            <a:r>
              <a:rPr lang="en-US" altLang="en-US" smtClean="0"/>
              <a:t>(F)  to evaluate the performance of each chromosome. </a:t>
            </a:r>
          </a:p>
          <a:p>
            <a:endParaRPr lang="en-US" altLang="en-US" smtClean="0"/>
          </a:p>
        </p:txBody>
      </p:sp>
      <p:sp>
        <p:nvSpPr>
          <p:cNvPr id="107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04912" indent="-309582">
              <a:spcBef>
                <a:spcPct val="30000"/>
              </a:spcBef>
              <a:defRPr sz="1300">
                <a:solidFill>
                  <a:schemeClr val="tx1"/>
                </a:solidFill>
                <a:latin typeface="Times New Roman" panose="02020603050405020304" pitchFamily="18" charset="0"/>
              </a:defRPr>
            </a:lvl2pPr>
            <a:lvl3pPr marL="1238326" indent="-247665">
              <a:spcBef>
                <a:spcPct val="30000"/>
              </a:spcBef>
              <a:defRPr sz="1300">
                <a:solidFill>
                  <a:schemeClr val="tx1"/>
                </a:solidFill>
                <a:latin typeface="Times New Roman" panose="02020603050405020304" pitchFamily="18" charset="0"/>
              </a:defRPr>
            </a:lvl3pPr>
            <a:lvl4pPr marL="1733657" indent="-247665">
              <a:spcBef>
                <a:spcPct val="30000"/>
              </a:spcBef>
              <a:defRPr sz="1300">
                <a:solidFill>
                  <a:schemeClr val="tx1"/>
                </a:solidFill>
                <a:latin typeface="Times New Roman" panose="02020603050405020304" pitchFamily="18" charset="0"/>
              </a:defRPr>
            </a:lvl4pPr>
            <a:lvl5pPr marL="2228987" indent="-247665">
              <a:spcBef>
                <a:spcPct val="30000"/>
              </a:spcBef>
              <a:defRPr sz="1300">
                <a:solidFill>
                  <a:schemeClr val="tx1"/>
                </a:solidFill>
                <a:latin typeface="Times New Roman" panose="02020603050405020304" pitchFamily="18" charset="0"/>
              </a:defRPr>
            </a:lvl5pPr>
            <a:lvl6pPr marL="2724318" indent="-247665" eaLnBrk="0" fontAlgn="base" hangingPunct="0">
              <a:spcBef>
                <a:spcPct val="30000"/>
              </a:spcBef>
              <a:spcAft>
                <a:spcPct val="0"/>
              </a:spcAft>
              <a:defRPr sz="1300">
                <a:solidFill>
                  <a:schemeClr val="tx1"/>
                </a:solidFill>
                <a:latin typeface="Times New Roman" panose="02020603050405020304" pitchFamily="18" charset="0"/>
              </a:defRPr>
            </a:lvl6pPr>
            <a:lvl7pPr marL="3219648" indent="-247665" eaLnBrk="0" fontAlgn="base" hangingPunct="0">
              <a:spcBef>
                <a:spcPct val="30000"/>
              </a:spcBef>
              <a:spcAft>
                <a:spcPct val="0"/>
              </a:spcAft>
              <a:defRPr sz="1300">
                <a:solidFill>
                  <a:schemeClr val="tx1"/>
                </a:solidFill>
                <a:latin typeface="Times New Roman" panose="02020603050405020304" pitchFamily="18" charset="0"/>
              </a:defRPr>
            </a:lvl7pPr>
            <a:lvl8pPr marL="3714979" indent="-247665" eaLnBrk="0" fontAlgn="base" hangingPunct="0">
              <a:spcBef>
                <a:spcPct val="30000"/>
              </a:spcBef>
              <a:spcAft>
                <a:spcPct val="0"/>
              </a:spcAft>
              <a:defRPr sz="1300">
                <a:solidFill>
                  <a:schemeClr val="tx1"/>
                </a:solidFill>
                <a:latin typeface="Times New Roman" panose="02020603050405020304" pitchFamily="18" charset="0"/>
              </a:defRPr>
            </a:lvl8pPr>
            <a:lvl9pPr marL="4210309" indent="-247665"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5E5049B5-E91D-4ED3-93C6-7F61117EDCBA}" type="slidenum">
              <a:rPr lang="en-GB" altLang="en-US"/>
              <a:pPr>
                <a:spcBef>
                  <a:spcPct val="0"/>
                </a:spcBef>
              </a:pPr>
              <a:t>58</a:t>
            </a:fld>
            <a:endParaRPr lang="en-GB" altLang="en-US"/>
          </a:p>
        </p:txBody>
      </p:sp>
    </p:spTree>
    <p:extLst>
      <p:ext uri="{BB962C8B-B14F-4D97-AF65-F5344CB8AC3E}">
        <p14:creationId xmlns:p14="http://schemas.microsoft.com/office/powerpoint/2010/main" val="12079210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xfrm>
            <a:off x="923925" y="909638"/>
            <a:ext cx="5981700" cy="4486275"/>
          </a:xfrm>
          <a:ln/>
        </p:spPr>
      </p:sp>
      <p:sp>
        <p:nvSpPr>
          <p:cNvPr id="107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To solve a problem using a genetic algorithm is necessary to define a </a:t>
            </a:r>
            <a:r>
              <a:rPr lang="en-US" altLang="en-US" b="1" smtClean="0"/>
              <a:t>fitness function </a:t>
            </a:r>
            <a:r>
              <a:rPr lang="en-US" altLang="en-US" smtClean="0"/>
              <a:t>(F)  to evaluate the performance of each chromosome. </a:t>
            </a:r>
          </a:p>
          <a:p>
            <a:endParaRPr lang="en-US" altLang="en-US" smtClean="0"/>
          </a:p>
        </p:txBody>
      </p:sp>
      <p:sp>
        <p:nvSpPr>
          <p:cNvPr id="107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04912" indent="-309582">
              <a:spcBef>
                <a:spcPct val="30000"/>
              </a:spcBef>
              <a:defRPr sz="1300">
                <a:solidFill>
                  <a:schemeClr val="tx1"/>
                </a:solidFill>
                <a:latin typeface="Times New Roman" panose="02020603050405020304" pitchFamily="18" charset="0"/>
              </a:defRPr>
            </a:lvl2pPr>
            <a:lvl3pPr marL="1238326" indent="-247665">
              <a:spcBef>
                <a:spcPct val="30000"/>
              </a:spcBef>
              <a:defRPr sz="1300">
                <a:solidFill>
                  <a:schemeClr val="tx1"/>
                </a:solidFill>
                <a:latin typeface="Times New Roman" panose="02020603050405020304" pitchFamily="18" charset="0"/>
              </a:defRPr>
            </a:lvl3pPr>
            <a:lvl4pPr marL="1733657" indent="-247665">
              <a:spcBef>
                <a:spcPct val="30000"/>
              </a:spcBef>
              <a:defRPr sz="1300">
                <a:solidFill>
                  <a:schemeClr val="tx1"/>
                </a:solidFill>
                <a:latin typeface="Times New Roman" panose="02020603050405020304" pitchFamily="18" charset="0"/>
              </a:defRPr>
            </a:lvl4pPr>
            <a:lvl5pPr marL="2228987" indent="-247665">
              <a:spcBef>
                <a:spcPct val="30000"/>
              </a:spcBef>
              <a:defRPr sz="1300">
                <a:solidFill>
                  <a:schemeClr val="tx1"/>
                </a:solidFill>
                <a:latin typeface="Times New Roman" panose="02020603050405020304" pitchFamily="18" charset="0"/>
              </a:defRPr>
            </a:lvl5pPr>
            <a:lvl6pPr marL="2724318" indent="-247665" eaLnBrk="0" fontAlgn="base" hangingPunct="0">
              <a:spcBef>
                <a:spcPct val="30000"/>
              </a:spcBef>
              <a:spcAft>
                <a:spcPct val="0"/>
              </a:spcAft>
              <a:defRPr sz="1300">
                <a:solidFill>
                  <a:schemeClr val="tx1"/>
                </a:solidFill>
                <a:latin typeface="Times New Roman" panose="02020603050405020304" pitchFamily="18" charset="0"/>
              </a:defRPr>
            </a:lvl6pPr>
            <a:lvl7pPr marL="3219648" indent="-247665" eaLnBrk="0" fontAlgn="base" hangingPunct="0">
              <a:spcBef>
                <a:spcPct val="30000"/>
              </a:spcBef>
              <a:spcAft>
                <a:spcPct val="0"/>
              </a:spcAft>
              <a:defRPr sz="1300">
                <a:solidFill>
                  <a:schemeClr val="tx1"/>
                </a:solidFill>
                <a:latin typeface="Times New Roman" panose="02020603050405020304" pitchFamily="18" charset="0"/>
              </a:defRPr>
            </a:lvl7pPr>
            <a:lvl8pPr marL="3714979" indent="-247665" eaLnBrk="0" fontAlgn="base" hangingPunct="0">
              <a:spcBef>
                <a:spcPct val="30000"/>
              </a:spcBef>
              <a:spcAft>
                <a:spcPct val="0"/>
              </a:spcAft>
              <a:defRPr sz="1300">
                <a:solidFill>
                  <a:schemeClr val="tx1"/>
                </a:solidFill>
                <a:latin typeface="Times New Roman" panose="02020603050405020304" pitchFamily="18" charset="0"/>
              </a:defRPr>
            </a:lvl8pPr>
            <a:lvl9pPr marL="4210309" indent="-247665"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5E5049B5-E91D-4ED3-93C6-7F61117EDCBA}" type="slidenum">
              <a:rPr lang="en-GB" altLang="en-US"/>
              <a:pPr>
                <a:spcBef>
                  <a:spcPct val="0"/>
                </a:spcBef>
              </a:pPr>
              <a:t>59</a:t>
            </a:fld>
            <a:endParaRPr lang="en-GB" altLang="en-US"/>
          </a:p>
        </p:txBody>
      </p:sp>
    </p:spTree>
    <p:extLst>
      <p:ext uri="{BB962C8B-B14F-4D97-AF65-F5344CB8AC3E}">
        <p14:creationId xmlns:p14="http://schemas.microsoft.com/office/powerpoint/2010/main" val="12079210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xfrm>
            <a:off x="923925" y="909638"/>
            <a:ext cx="5981700" cy="4486275"/>
          </a:xfrm>
          <a:ln/>
        </p:spPr>
      </p:sp>
      <p:sp>
        <p:nvSpPr>
          <p:cNvPr id="107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The queen from the first column is on the first row. The queen from the second</a:t>
            </a:r>
            <a:r>
              <a:rPr lang="en-US" altLang="en-US" baseline="0" smtClean="0"/>
              <a:t> column is on the third row.</a:t>
            </a:r>
            <a:endParaRPr lang="en-US" altLang="en-US" smtClean="0"/>
          </a:p>
          <a:p>
            <a:endParaRPr lang="en-US" altLang="en-US" smtClean="0"/>
          </a:p>
        </p:txBody>
      </p:sp>
      <p:sp>
        <p:nvSpPr>
          <p:cNvPr id="107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04912" indent="-309582">
              <a:spcBef>
                <a:spcPct val="30000"/>
              </a:spcBef>
              <a:defRPr sz="1300">
                <a:solidFill>
                  <a:schemeClr val="tx1"/>
                </a:solidFill>
                <a:latin typeface="Times New Roman" panose="02020603050405020304" pitchFamily="18" charset="0"/>
              </a:defRPr>
            </a:lvl2pPr>
            <a:lvl3pPr marL="1238326" indent="-247665">
              <a:spcBef>
                <a:spcPct val="30000"/>
              </a:spcBef>
              <a:defRPr sz="1300">
                <a:solidFill>
                  <a:schemeClr val="tx1"/>
                </a:solidFill>
                <a:latin typeface="Times New Roman" panose="02020603050405020304" pitchFamily="18" charset="0"/>
              </a:defRPr>
            </a:lvl3pPr>
            <a:lvl4pPr marL="1733657" indent="-247665">
              <a:spcBef>
                <a:spcPct val="30000"/>
              </a:spcBef>
              <a:defRPr sz="1300">
                <a:solidFill>
                  <a:schemeClr val="tx1"/>
                </a:solidFill>
                <a:latin typeface="Times New Roman" panose="02020603050405020304" pitchFamily="18" charset="0"/>
              </a:defRPr>
            </a:lvl4pPr>
            <a:lvl5pPr marL="2228987" indent="-247665">
              <a:spcBef>
                <a:spcPct val="30000"/>
              </a:spcBef>
              <a:defRPr sz="1300">
                <a:solidFill>
                  <a:schemeClr val="tx1"/>
                </a:solidFill>
                <a:latin typeface="Times New Roman" panose="02020603050405020304" pitchFamily="18" charset="0"/>
              </a:defRPr>
            </a:lvl5pPr>
            <a:lvl6pPr marL="2724318" indent="-247665" eaLnBrk="0" fontAlgn="base" hangingPunct="0">
              <a:spcBef>
                <a:spcPct val="30000"/>
              </a:spcBef>
              <a:spcAft>
                <a:spcPct val="0"/>
              </a:spcAft>
              <a:defRPr sz="1300">
                <a:solidFill>
                  <a:schemeClr val="tx1"/>
                </a:solidFill>
                <a:latin typeface="Times New Roman" panose="02020603050405020304" pitchFamily="18" charset="0"/>
              </a:defRPr>
            </a:lvl6pPr>
            <a:lvl7pPr marL="3219648" indent="-247665" eaLnBrk="0" fontAlgn="base" hangingPunct="0">
              <a:spcBef>
                <a:spcPct val="30000"/>
              </a:spcBef>
              <a:spcAft>
                <a:spcPct val="0"/>
              </a:spcAft>
              <a:defRPr sz="1300">
                <a:solidFill>
                  <a:schemeClr val="tx1"/>
                </a:solidFill>
                <a:latin typeface="Times New Roman" panose="02020603050405020304" pitchFamily="18" charset="0"/>
              </a:defRPr>
            </a:lvl7pPr>
            <a:lvl8pPr marL="3714979" indent="-247665" eaLnBrk="0" fontAlgn="base" hangingPunct="0">
              <a:spcBef>
                <a:spcPct val="30000"/>
              </a:spcBef>
              <a:spcAft>
                <a:spcPct val="0"/>
              </a:spcAft>
              <a:defRPr sz="1300">
                <a:solidFill>
                  <a:schemeClr val="tx1"/>
                </a:solidFill>
                <a:latin typeface="Times New Roman" panose="02020603050405020304" pitchFamily="18" charset="0"/>
              </a:defRPr>
            </a:lvl8pPr>
            <a:lvl9pPr marL="4210309" indent="-247665"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5E5049B5-E91D-4ED3-93C6-7F61117EDCBA}" type="slidenum">
              <a:rPr lang="en-GB" altLang="en-US"/>
              <a:pPr>
                <a:spcBef>
                  <a:spcPct val="0"/>
                </a:spcBef>
              </a:pPr>
              <a:t>60</a:t>
            </a:fld>
            <a:endParaRPr lang="en-GB" altLang="en-US"/>
          </a:p>
        </p:txBody>
      </p:sp>
    </p:spTree>
    <p:extLst>
      <p:ext uri="{BB962C8B-B14F-4D97-AF65-F5344CB8AC3E}">
        <p14:creationId xmlns:p14="http://schemas.microsoft.com/office/powerpoint/2010/main" val="12079210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xfrm>
            <a:off x="923925" y="909638"/>
            <a:ext cx="5981700" cy="4486275"/>
          </a:xfrm>
          <a:ln/>
        </p:spPr>
      </p:sp>
      <p:sp>
        <p:nvSpPr>
          <p:cNvPr id="107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To solve a problem using a genetic algorithm is necessary to define a </a:t>
            </a:r>
            <a:r>
              <a:rPr lang="en-US" altLang="en-US" b="1" smtClean="0"/>
              <a:t>fitness function </a:t>
            </a:r>
            <a:r>
              <a:rPr lang="en-US" altLang="en-US" smtClean="0"/>
              <a:t>(F)  to evaluate the performance of each chromosome. </a:t>
            </a:r>
          </a:p>
          <a:p>
            <a:endParaRPr lang="en-US" altLang="en-US" smtClean="0"/>
          </a:p>
        </p:txBody>
      </p:sp>
      <p:sp>
        <p:nvSpPr>
          <p:cNvPr id="107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04912" indent="-309582">
              <a:spcBef>
                <a:spcPct val="30000"/>
              </a:spcBef>
              <a:defRPr sz="1300">
                <a:solidFill>
                  <a:schemeClr val="tx1"/>
                </a:solidFill>
                <a:latin typeface="Times New Roman" panose="02020603050405020304" pitchFamily="18" charset="0"/>
              </a:defRPr>
            </a:lvl2pPr>
            <a:lvl3pPr marL="1238326" indent="-247665">
              <a:spcBef>
                <a:spcPct val="30000"/>
              </a:spcBef>
              <a:defRPr sz="1300">
                <a:solidFill>
                  <a:schemeClr val="tx1"/>
                </a:solidFill>
                <a:latin typeface="Times New Roman" panose="02020603050405020304" pitchFamily="18" charset="0"/>
              </a:defRPr>
            </a:lvl3pPr>
            <a:lvl4pPr marL="1733657" indent="-247665">
              <a:spcBef>
                <a:spcPct val="30000"/>
              </a:spcBef>
              <a:defRPr sz="1300">
                <a:solidFill>
                  <a:schemeClr val="tx1"/>
                </a:solidFill>
                <a:latin typeface="Times New Roman" panose="02020603050405020304" pitchFamily="18" charset="0"/>
              </a:defRPr>
            </a:lvl4pPr>
            <a:lvl5pPr marL="2228987" indent="-247665">
              <a:spcBef>
                <a:spcPct val="30000"/>
              </a:spcBef>
              <a:defRPr sz="1300">
                <a:solidFill>
                  <a:schemeClr val="tx1"/>
                </a:solidFill>
                <a:latin typeface="Times New Roman" panose="02020603050405020304" pitchFamily="18" charset="0"/>
              </a:defRPr>
            </a:lvl5pPr>
            <a:lvl6pPr marL="2724318" indent="-247665" eaLnBrk="0" fontAlgn="base" hangingPunct="0">
              <a:spcBef>
                <a:spcPct val="30000"/>
              </a:spcBef>
              <a:spcAft>
                <a:spcPct val="0"/>
              </a:spcAft>
              <a:defRPr sz="1300">
                <a:solidFill>
                  <a:schemeClr val="tx1"/>
                </a:solidFill>
                <a:latin typeface="Times New Roman" panose="02020603050405020304" pitchFamily="18" charset="0"/>
              </a:defRPr>
            </a:lvl6pPr>
            <a:lvl7pPr marL="3219648" indent="-247665" eaLnBrk="0" fontAlgn="base" hangingPunct="0">
              <a:spcBef>
                <a:spcPct val="30000"/>
              </a:spcBef>
              <a:spcAft>
                <a:spcPct val="0"/>
              </a:spcAft>
              <a:defRPr sz="1300">
                <a:solidFill>
                  <a:schemeClr val="tx1"/>
                </a:solidFill>
                <a:latin typeface="Times New Roman" panose="02020603050405020304" pitchFamily="18" charset="0"/>
              </a:defRPr>
            </a:lvl7pPr>
            <a:lvl8pPr marL="3714979" indent="-247665" eaLnBrk="0" fontAlgn="base" hangingPunct="0">
              <a:spcBef>
                <a:spcPct val="30000"/>
              </a:spcBef>
              <a:spcAft>
                <a:spcPct val="0"/>
              </a:spcAft>
              <a:defRPr sz="1300">
                <a:solidFill>
                  <a:schemeClr val="tx1"/>
                </a:solidFill>
                <a:latin typeface="Times New Roman" panose="02020603050405020304" pitchFamily="18" charset="0"/>
              </a:defRPr>
            </a:lvl8pPr>
            <a:lvl9pPr marL="4210309" indent="-247665"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5E5049B5-E91D-4ED3-93C6-7F61117EDCBA}" type="slidenum">
              <a:rPr lang="en-GB" altLang="en-US"/>
              <a:pPr>
                <a:spcBef>
                  <a:spcPct val="0"/>
                </a:spcBef>
              </a:pPr>
              <a:t>61</a:t>
            </a:fld>
            <a:endParaRPr lang="en-GB" altLang="en-US"/>
          </a:p>
        </p:txBody>
      </p:sp>
    </p:spTree>
    <p:extLst>
      <p:ext uri="{BB962C8B-B14F-4D97-AF65-F5344CB8AC3E}">
        <p14:creationId xmlns:p14="http://schemas.microsoft.com/office/powerpoint/2010/main" val="12079210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xfrm>
            <a:off x="923925" y="909638"/>
            <a:ext cx="5981700" cy="4486275"/>
          </a:xfrm>
          <a:ln/>
        </p:spPr>
      </p:sp>
      <p:sp>
        <p:nvSpPr>
          <p:cNvPr id="107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To solve a problem using a genetic algorithm is necessary to define a </a:t>
            </a:r>
            <a:r>
              <a:rPr lang="en-US" altLang="en-US" b="1" smtClean="0"/>
              <a:t>fitness function </a:t>
            </a:r>
            <a:r>
              <a:rPr lang="en-US" altLang="en-US" smtClean="0"/>
              <a:t>(F)  to evaluate the performance of each chromosome. </a:t>
            </a:r>
          </a:p>
          <a:p>
            <a:endParaRPr lang="en-US" altLang="en-US" smtClean="0"/>
          </a:p>
        </p:txBody>
      </p:sp>
      <p:sp>
        <p:nvSpPr>
          <p:cNvPr id="107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04912" indent="-309582">
              <a:spcBef>
                <a:spcPct val="30000"/>
              </a:spcBef>
              <a:defRPr sz="1300">
                <a:solidFill>
                  <a:schemeClr val="tx1"/>
                </a:solidFill>
                <a:latin typeface="Times New Roman" panose="02020603050405020304" pitchFamily="18" charset="0"/>
              </a:defRPr>
            </a:lvl2pPr>
            <a:lvl3pPr marL="1238326" indent="-247665">
              <a:spcBef>
                <a:spcPct val="30000"/>
              </a:spcBef>
              <a:defRPr sz="1300">
                <a:solidFill>
                  <a:schemeClr val="tx1"/>
                </a:solidFill>
                <a:latin typeface="Times New Roman" panose="02020603050405020304" pitchFamily="18" charset="0"/>
              </a:defRPr>
            </a:lvl3pPr>
            <a:lvl4pPr marL="1733657" indent="-247665">
              <a:spcBef>
                <a:spcPct val="30000"/>
              </a:spcBef>
              <a:defRPr sz="1300">
                <a:solidFill>
                  <a:schemeClr val="tx1"/>
                </a:solidFill>
                <a:latin typeface="Times New Roman" panose="02020603050405020304" pitchFamily="18" charset="0"/>
              </a:defRPr>
            </a:lvl4pPr>
            <a:lvl5pPr marL="2228987" indent="-247665">
              <a:spcBef>
                <a:spcPct val="30000"/>
              </a:spcBef>
              <a:defRPr sz="1300">
                <a:solidFill>
                  <a:schemeClr val="tx1"/>
                </a:solidFill>
                <a:latin typeface="Times New Roman" panose="02020603050405020304" pitchFamily="18" charset="0"/>
              </a:defRPr>
            </a:lvl5pPr>
            <a:lvl6pPr marL="2724318" indent="-247665" eaLnBrk="0" fontAlgn="base" hangingPunct="0">
              <a:spcBef>
                <a:spcPct val="30000"/>
              </a:spcBef>
              <a:spcAft>
                <a:spcPct val="0"/>
              </a:spcAft>
              <a:defRPr sz="1300">
                <a:solidFill>
                  <a:schemeClr val="tx1"/>
                </a:solidFill>
                <a:latin typeface="Times New Roman" panose="02020603050405020304" pitchFamily="18" charset="0"/>
              </a:defRPr>
            </a:lvl6pPr>
            <a:lvl7pPr marL="3219648" indent="-247665" eaLnBrk="0" fontAlgn="base" hangingPunct="0">
              <a:spcBef>
                <a:spcPct val="30000"/>
              </a:spcBef>
              <a:spcAft>
                <a:spcPct val="0"/>
              </a:spcAft>
              <a:defRPr sz="1300">
                <a:solidFill>
                  <a:schemeClr val="tx1"/>
                </a:solidFill>
                <a:latin typeface="Times New Roman" panose="02020603050405020304" pitchFamily="18" charset="0"/>
              </a:defRPr>
            </a:lvl7pPr>
            <a:lvl8pPr marL="3714979" indent="-247665" eaLnBrk="0" fontAlgn="base" hangingPunct="0">
              <a:spcBef>
                <a:spcPct val="30000"/>
              </a:spcBef>
              <a:spcAft>
                <a:spcPct val="0"/>
              </a:spcAft>
              <a:defRPr sz="1300">
                <a:solidFill>
                  <a:schemeClr val="tx1"/>
                </a:solidFill>
                <a:latin typeface="Times New Roman" panose="02020603050405020304" pitchFamily="18" charset="0"/>
              </a:defRPr>
            </a:lvl8pPr>
            <a:lvl9pPr marL="4210309" indent="-247665"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5E5049B5-E91D-4ED3-93C6-7F61117EDCBA}" type="slidenum">
              <a:rPr lang="en-GB" altLang="en-US"/>
              <a:pPr>
                <a:spcBef>
                  <a:spcPct val="0"/>
                </a:spcBef>
              </a:pPr>
              <a:t>62</a:t>
            </a:fld>
            <a:endParaRPr lang="en-GB" altLang="en-US"/>
          </a:p>
        </p:txBody>
      </p:sp>
    </p:spTree>
    <p:extLst>
      <p:ext uri="{BB962C8B-B14F-4D97-AF65-F5344CB8AC3E}">
        <p14:creationId xmlns:p14="http://schemas.microsoft.com/office/powerpoint/2010/main" val="12079210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xfrm>
            <a:off x="923925" y="909638"/>
            <a:ext cx="5981700" cy="4486275"/>
          </a:xfrm>
          <a:ln/>
        </p:spPr>
      </p:sp>
      <p:sp>
        <p:nvSpPr>
          <p:cNvPr id="107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To solve a problem using a genetic algorithm is necessary to define a </a:t>
            </a:r>
            <a:r>
              <a:rPr lang="en-US" altLang="en-US" b="1" smtClean="0"/>
              <a:t>fitness function </a:t>
            </a:r>
            <a:r>
              <a:rPr lang="en-US" altLang="en-US" smtClean="0"/>
              <a:t>(F)  to evaluate the performance of each chromosome. </a:t>
            </a:r>
          </a:p>
          <a:p>
            <a:endParaRPr lang="en-US" altLang="en-US" smtClean="0"/>
          </a:p>
        </p:txBody>
      </p:sp>
      <p:sp>
        <p:nvSpPr>
          <p:cNvPr id="107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04912" indent="-309582">
              <a:spcBef>
                <a:spcPct val="30000"/>
              </a:spcBef>
              <a:defRPr sz="1300">
                <a:solidFill>
                  <a:schemeClr val="tx1"/>
                </a:solidFill>
                <a:latin typeface="Times New Roman" panose="02020603050405020304" pitchFamily="18" charset="0"/>
              </a:defRPr>
            </a:lvl2pPr>
            <a:lvl3pPr marL="1238326" indent="-247665">
              <a:spcBef>
                <a:spcPct val="30000"/>
              </a:spcBef>
              <a:defRPr sz="1300">
                <a:solidFill>
                  <a:schemeClr val="tx1"/>
                </a:solidFill>
                <a:latin typeface="Times New Roman" panose="02020603050405020304" pitchFamily="18" charset="0"/>
              </a:defRPr>
            </a:lvl3pPr>
            <a:lvl4pPr marL="1733657" indent="-247665">
              <a:spcBef>
                <a:spcPct val="30000"/>
              </a:spcBef>
              <a:defRPr sz="1300">
                <a:solidFill>
                  <a:schemeClr val="tx1"/>
                </a:solidFill>
                <a:latin typeface="Times New Roman" panose="02020603050405020304" pitchFamily="18" charset="0"/>
              </a:defRPr>
            </a:lvl4pPr>
            <a:lvl5pPr marL="2228987" indent="-247665">
              <a:spcBef>
                <a:spcPct val="30000"/>
              </a:spcBef>
              <a:defRPr sz="1300">
                <a:solidFill>
                  <a:schemeClr val="tx1"/>
                </a:solidFill>
                <a:latin typeface="Times New Roman" panose="02020603050405020304" pitchFamily="18" charset="0"/>
              </a:defRPr>
            </a:lvl5pPr>
            <a:lvl6pPr marL="2724318" indent="-247665" eaLnBrk="0" fontAlgn="base" hangingPunct="0">
              <a:spcBef>
                <a:spcPct val="30000"/>
              </a:spcBef>
              <a:spcAft>
                <a:spcPct val="0"/>
              </a:spcAft>
              <a:defRPr sz="1300">
                <a:solidFill>
                  <a:schemeClr val="tx1"/>
                </a:solidFill>
                <a:latin typeface="Times New Roman" panose="02020603050405020304" pitchFamily="18" charset="0"/>
              </a:defRPr>
            </a:lvl6pPr>
            <a:lvl7pPr marL="3219648" indent="-247665" eaLnBrk="0" fontAlgn="base" hangingPunct="0">
              <a:spcBef>
                <a:spcPct val="30000"/>
              </a:spcBef>
              <a:spcAft>
                <a:spcPct val="0"/>
              </a:spcAft>
              <a:defRPr sz="1300">
                <a:solidFill>
                  <a:schemeClr val="tx1"/>
                </a:solidFill>
                <a:latin typeface="Times New Roman" panose="02020603050405020304" pitchFamily="18" charset="0"/>
              </a:defRPr>
            </a:lvl7pPr>
            <a:lvl8pPr marL="3714979" indent="-247665" eaLnBrk="0" fontAlgn="base" hangingPunct="0">
              <a:spcBef>
                <a:spcPct val="30000"/>
              </a:spcBef>
              <a:spcAft>
                <a:spcPct val="0"/>
              </a:spcAft>
              <a:defRPr sz="1300">
                <a:solidFill>
                  <a:schemeClr val="tx1"/>
                </a:solidFill>
                <a:latin typeface="Times New Roman" panose="02020603050405020304" pitchFamily="18" charset="0"/>
              </a:defRPr>
            </a:lvl8pPr>
            <a:lvl9pPr marL="4210309" indent="-247665"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5E5049B5-E91D-4ED3-93C6-7F61117EDCBA}" type="slidenum">
              <a:rPr lang="en-GB" altLang="en-US"/>
              <a:pPr>
                <a:spcBef>
                  <a:spcPct val="0"/>
                </a:spcBef>
              </a:pPr>
              <a:t>63</a:t>
            </a:fld>
            <a:endParaRPr lang="en-GB" altLang="en-US"/>
          </a:p>
        </p:txBody>
      </p:sp>
    </p:spTree>
    <p:extLst>
      <p:ext uri="{BB962C8B-B14F-4D97-AF65-F5344CB8AC3E}">
        <p14:creationId xmlns:p14="http://schemas.microsoft.com/office/powerpoint/2010/main" val="1207921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PlaceHolder 1"/>
          <p:cNvSpPr>
            <a:spLocks noGrp="1" noRot="1" noChangeAspect="1"/>
          </p:cNvSpPr>
          <p:nvPr>
            <p:ph type="sldImg"/>
          </p:nvPr>
        </p:nvSpPr>
        <p:spPr>
          <a:xfrm>
            <a:off x="993775" y="768350"/>
            <a:ext cx="5114925" cy="3836988"/>
          </a:xfrm>
          <a:prstGeom prst="rect">
            <a:avLst/>
          </a:prstGeom>
          <a:ln w="0">
            <a:noFill/>
          </a:ln>
        </p:spPr>
      </p:sp>
      <p:sp>
        <p:nvSpPr>
          <p:cNvPr id="53" name="PlaceHolder 2"/>
          <p:cNvSpPr>
            <a:spLocks noGrp="1"/>
          </p:cNvSpPr>
          <p:nvPr>
            <p:ph type="body"/>
          </p:nvPr>
        </p:nvSpPr>
        <p:spPr>
          <a:xfrm>
            <a:off x="710248" y="4861441"/>
            <a:ext cx="5681234" cy="4604770"/>
          </a:xfrm>
          <a:prstGeom prst="rect">
            <a:avLst/>
          </a:prstGeom>
          <a:noFill/>
          <a:ln w="0">
            <a:noFill/>
          </a:ln>
        </p:spPr>
        <p:txBody>
          <a:bodyPr lIns="0" tIns="0" rIns="0" bIns="0" anchor="t">
            <a:noAutofit/>
          </a:bodyPr>
          <a:lstStyle/>
          <a:p>
            <a:pPr defTabSz="990661">
              <a:defRPr/>
            </a:pPr>
            <a:r>
              <a:rPr lang="en-US" sz="2200" b="1" dirty="0">
                <a:solidFill>
                  <a:srgbClr val="202122"/>
                </a:solidFill>
                <a:latin typeface="Arial" panose="020B0604020202020204" pitchFamily="34" charset="0"/>
              </a:rPr>
              <a:t>Deep learning</a:t>
            </a:r>
            <a:r>
              <a:rPr lang="en-US" sz="2200" dirty="0">
                <a:solidFill>
                  <a:srgbClr val="202122"/>
                </a:solidFill>
                <a:latin typeface="Arial" panose="020B0604020202020204" pitchFamily="34" charset="0"/>
              </a:rPr>
              <a:t> (also known as </a:t>
            </a:r>
            <a:r>
              <a:rPr lang="en-US" sz="2200" b="1" dirty="0">
                <a:solidFill>
                  <a:srgbClr val="202122"/>
                </a:solidFill>
                <a:latin typeface="Arial" panose="020B0604020202020204" pitchFamily="34" charset="0"/>
              </a:rPr>
              <a:t>deep structured learning</a:t>
            </a:r>
            <a:r>
              <a:rPr lang="en-US" sz="2200" dirty="0">
                <a:solidFill>
                  <a:srgbClr val="202122"/>
                </a:solidFill>
                <a:latin typeface="Arial" panose="020B0604020202020204" pitchFamily="34" charset="0"/>
              </a:rPr>
              <a:t>) is part of a broader family of </a:t>
            </a:r>
            <a:r>
              <a:rPr lang="en-US" sz="2200" dirty="0">
                <a:solidFill>
                  <a:srgbClr val="0645AD"/>
                </a:solidFill>
                <a:latin typeface="Arial" panose="020B0604020202020204" pitchFamily="34" charset="0"/>
                <a:hlinkClick r:id="rId3" tooltip="Machine learning"/>
              </a:rPr>
              <a:t>machine learning</a:t>
            </a:r>
            <a:r>
              <a:rPr lang="en-US" sz="2200" dirty="0">
                <a:solidFill>
                  <a:srgbClr val="202122"/>
                </a:solidFill>
                <a:latin typeface="Arial" panose="020B0604020202020204" pitchFamily="34" charset="0"/>
              </a:rPr>
              <a:t> methods based on </a:t>
            </a:r>
            <a:r>
              <a:rPr lang="en-US" sz="2200" dirty="0">
                <a:solidFill>
                  <a:srgbClr val="0645AD"/>
                </a:solidFill>
                <a:latin typeface="Arial" panose="020B0604020202020204" pitchFamily="34" charset="0"/>
                <a:hlinkClick r:id="rId4" tooltip="Artificial neural networks"/>
              </a:rPr>
              <a:t>artificial neural networks</a:t>
            </a:r>
            <a:r>
              <a:rPr lang="en-US" sz="2200" dirty="0">
                <a:solidFill>
                  <a:srgbClr val="202122"/>
                </a:solidFill>
                <a:latin typeface="Arial" panose="020B0604020202020204" pitchFamily="34" charset="0"/>
              </a:rPr>
              <a:t> with </a:t>
            </a:r>
            <a:r>
              <a:rPr lang="en-US" sz="2200" dirty="0">
                <a:solidFill>
                  <a:srgbClr val="0645AD"/>
                </a:solidFill>
                <a:latin typeface="Arial" panose="020B0604020202020204" pitchFamily="34" charset="0"/>
                <a:hlinkClick r:id="rId5" tooltip="Representation learning"/>
              </a:rPr>
              <a:t>representation learning</a:t>
            </a:r>
            <a:r>
              <a:rPr lang="en-US" sz="2200" dirty="0">
                <a:solidFill>
                  <a:srgbClr val="202122"/>
                </a:solidFill>
                <a:latin typeface="Arial" panose="020B0604020202020204" pitchFamily="34" charset="0"/>
              </a:rPr>
              <a:t> </a:t>
            </a:r>
            <a:r>
              <a:rPr lang="en-US" sz="2200" dirty="0">
                <a:solidFill>
                  <a:srgbClr val="202124"/>
                </a:solidFill>
                <a:latin typeface="arial" panose="020B0604020202020204" pitchFamily="34" charset="0"/>
              </a:rPr>
              <a:t>in which multiple layers of processing are used to extract progressively higher level features from data</a:t>
            </a:r>
            <a:r>
              <a:rPr lang="en-US" sz="2200" dirty="0">
                <a:solidFill>
                  <a:srgbClr val="202122"/>
                </a:solidFill>
                <a:latin typeface="Arial" panose="020B0604020202020204" pitchFamily="34" charset="0"/>
              </a:rPr>
              <a:t>. </a:t>
            </a:r>
            <a:r>
              <a:rPr lang="en-US" sz="2200" dirty="0">
                <a:solidFill>
                  <a:srgbClr val="000000"/>
                </a:solidFill>
                <a:latin typeface="Georgia" panose="02040502050405020303" pitchFamily="18" charset="0"/>
              </a:rPr>
              <a:t>Neural networks and deep learning currently provide the best solutions to many problems in image recognition.</a:t>
            </a:r>
          </a:p>
          <a:p>
            <a:pPr defTabSz="990661">
              <a:defRPr/>
            </a:pPr>
            <a:r>
              <a:rPr lang="en-GB" sz="2200" dirty="0">
                <a:solidFill>
                  <a:srgbClr val="202122"/>
                </a:solidFill>
                <a:latin typeface="Arial" panose="020B0604020202020204" pitchFamily="34" charset="0"/>
              </a:rPr>
              <a:t>Normal (health) / Blotch / Scab / Rotten Apple</a:t>
            </a:r>
            <a:endParaRPr lang="en-US" sz="2200" dirty="0">
              <a:solidFill>
                <a:srgbClr val="202122"/>
              </a:solidFill>
              <a:latin typeface="Arial" panose="020B0604020202020204" pitchFamily="34" charset="0"/>
            </a:endParaRPr>
          </a:p>
          <a:p>
            <a:r>
              <a:rPr lang="en-US" sz="2200" spc="-1" dirty="0">
                <a:latin typeface="Arial"/>
              </a:rPr>
              <a:t>Grape disease analyzing leaves</a:t>
            </a:r>
          </a:p>
          <a:p>
            <a:r>
              <a:rPr lang="en-US" sz="2200" spc="-1" dirty="0"/>
              <a:t>https://youtu.be/sVuORaGMobw - </a:t>
            </a:r>
            <a:r>
              <a:rPr lang="en-GB" sz="1300" dirty="0"/>
              <a:t>A robot</a:t>
            </a:r>
          </a:p>
          <a:p>
            <a:r>
              <a:rPr lang="en-GB" sz="1300" dirty="0" err="1"/>
              <a:t>adaugarea</a:t>
            </a:r>
            <a:r>
              <a:rPr lang="en-GB" sz="1300" dirty="0"/>
              <a:t> </a:t>
            </a:r>
            <a:r>
              <a:rPr lang="en-GB" sz="1300" dirty="0" err="1"/>
              <a:t>unei</a:t>
            </a:r>
            <a:r>
              <a:rPr lang="en-GB" sz="1300" dirty="0"/>
              <a:t> </a:t>
            </a:r>
            <a:r>
              <a:rPr lang="en-GB" sz="1300" dirty="0" err="1"/>
              <a:t>camere</a:t>
            </a:r>
            <a:r>
              <a:rPr lang="en-GB" sz="1300" dirty="0"/>
              <a:t> care </a:t>
            </a:r>
            <a:r>
              <a:rPr lang="en-GB" sz="1300" dirty="0" err="1"/>
              <a:t>sa</a:t>
            </a:r>
            <a:r>
              <a:rPr lang="en-GB" sz="1300" dirty="0"/>
              <a:t> </a:t>
            </a:r>
            <a:r>
              <a:rPr lang="en-GB" sz="1300" dirty="0" err="1"/>
              <a:t>identifice</a:t>
            </a:r>
            <a:r>
              <a:rPr lang="en-GB" sz="1300" dirty="0"/>
              <a:t> </a:t>
            </a:r>
            <a:r>
              <a:rPr lang="en-GB" sz="1300" dirty="0" err="1"/>
              <a:t>elemente</a:t>
            </a:r>
            <a:r>
              <a:rPr lang="en-GB" sz="1300" dirty="0"/>
              <a:t> de </a:t>
            </a:r>
            <a:r>
              <a:rPr lang="en-GB" sz="1300" dirty="0" err="1"/>
              <a:t>același</a:t>
            </a:r>
            <a:r>
              <a:rPr lang="en-GB" sz="1300" dirty="0"/>
              <a:t> </a:t>
            </a:r>
            <a:r>
              <a:rPr lang="en-GB" sz="1300" dirty="0" err="1"/>
              <a:t>fel</a:t>
            </a:r>
            <a:r>
              <a:rPr lang="en-GB" sz="1300" dirty="0"/>
              <a:t> </a:t>
            </a:r>
            <a:r>
              <a:rPr lang="en-GB" sz="1300" dirty="0" err="1"/>
              <a:t>și</a:t>
            </a:r>
            <a:r>
              <a:rPr lang="en-GB" sz="1300" dirty="0"/>
              <a:t> </a:t>
            </a:r>
            <a:r>
              <a:rPr lang="en-GB" sz="1300" dirty="0" err="1"/>
              <a:t>sa</a:t>
            </a:r>
            <a:r>
              <a:rPr lang="en-GB" sz="1300" dirty="0"/>
              <a:t> cream </a:t>
            </a:r>
            <a:r>
              <a:rPr lang="en-GB" sz="1300" dirty="0" err="1"/>
              <a:t>poziția</a:t>
            </a:r>
            <a:r>
              <a:rPr lang="en-GB" sz="1300" dirty="0"/>
              <a:t> </a:t>
            </a:r>
            <a:r>
              <a:rPr lang="en-GB" sz="1300" dirty="0" err="1"/>
              <a:t>dinamic</a:t>
            </a:r>
            <a:r>
              <a:rPr lang="en-GB" sz="1300" dirty="0"/>
              <a:t> la care </a:t>
            </a:r>
            <a:r>
              <a:rPr lang="en-GB" sz="1300" dirty="0" err="1"/>
              <a:t>bratul</a:t>
            </a:r>
            <a:r>
              <a:rPr lang="en-GB" sz="1300" dirty="0"/>
              <a:t> </a:t>
            </a:r>
            <a:r>
              <a:rPr lang="en-GB" sz="1300" dirty="0" err="1"/>
              <a:t>sa</a:t>
            </a:r>
            <a:r>
              <a:rPr lang="en-GB" sz="1300" dirty="0"/>
              <a:t> </a:t>
            </a:r>
            <a:r>
              <a:rPr lang="en-GB" sz="1300" dirty="0" err="1"/>
              <a:t>acționeze</a:t>
            </a:r>
            <a:r>
              <a:rPr lang="en-GB" sz="1300" dirty="0"/>
              <a:t> </a:t>
            </a:r>
            <a:r>
              <a:rPr lang="en-GB" sz="1300" dirty="0" err="1"/>
              <a:t>si</a:t>
            </a:r>
            <a:r>
              <a:rPr lang="en-GB" sz="1300" dirty="0"/>
              <a:t> </a:t>
            </a:r>
            <a:r>
              <a:rPr lang="en-GB" sz="1300" dirty="0" err="1"/>
              <a:t>sa</a:t>
            </a:r>
            <a:r>
              <a:rPr lang="en-GB" sz="1300" dirty="0"/>
              <a:t> </a:t>
            </a:r>
            <a:r>
              <a:rPr lang="en-GB" sz="1300" dirty="0" err="1"/>
              <a:t>umple</a:t>
            </a:r>
            <a:r>
              <a:rPr lang="en-GB" sz="1300" dirty="0"/>
              <a:t> </a:t>
            </a:r>
            <a:r>
              <a:rPr lang="en-GB" sz="1300" dirty="0" err="1"/>
              <a:t>mbotul</a:t>
            </a:r>
            <a:r>
              <a:rPr lang="en-GB" sz="1300" dirty="0"/>
              <a:t>. </a:t>
            </a:r>
            <a:r>
              <a:rPr lang="en-GB" sz="1300" dirty="0" err="1"/>
              <a:t>Când</a:t>
            </a:r>
            <a:r>
              <a:rPr lang="en-GB" sz="1300" dirty="0"/>
              <a:t> e </a:t>
            </a:r>
            <a:r>
              <a:rPr lang="en-GB" sz="1300" dirty="0" err="1"/>
              <a:t>plin</a:t>
            </a:r>
            <a:r>
              <a:rPr lang="en-GB" sz="1300" dirty="0"/>
              <a:t> (tot camera </a:t>
            </a:r>
            <a:r>
              <a:rPr lang="en-GB" sz="1300" dirty="0" err="1"/>
              <a:t>sa</a:t>
            </a:r>
            <a:r>
              <a:rPr lang="en-GB" sz="1300" dirty="0"/>
              <a:t> </a:t>
            </a:r>
            <a:r>
              <a:rPr lang="en-GB" sz="1300" dirty="0" err="1"/>
              <a:t>detecteze</a:t>
            </a:r>
            <a:r>
              <a:rPr lang="en-GB" sz="1300" dirty="0"/>
              <a:t>) </a:t>
            </a:r>
            <a:r>
              <a:rPr lang="en-GB" sz="1300" dirty="0" err="1"/>
              <a:t>mbotul</a:t>
            </a:r>
            <a:r>
              <a:rPr lang="en-GB" sz="1300" dirty="0"/>
              <a:t> </a:t>
            </a:r>
            <a:r>
              <a:rPr lang="en-GB" sz="1300" dirty="0" err="1"/>
              <a:t>pleaca</a:t>
            </a:r>
            <a:r>
              <a:rPr lang="en-GB" sz="1300" dirty="0"/>
              <a:t> </a:t>
            </a:r>
            <a:r>
              <a:rPr lang="en-GB" sz="1300" dirty="0" err="1"/>
              <a:t>si</a:t>
            </a:r>
            <a:r>
              <a:rPr lang="en-GB" sz="1300" dirty="0"/>
              <a:t> </a:t>
            </a:r>
            <a:r>
              <a:rPr lang="en-GB" sz="1300" dirty="0" err="1"/>
              <a:t>descarca</a:t>
            </a:r>
            <a:r>
              <a:rPr lang="en-GB" sz="1300" dirty="0"/>
              <a:t>. is about to assist you in your next summer job</a:t>
            </a:r>
            <a:endParaRPr lang="en-US" sz="2200" spc="-1" dirty="0">
              <a:latin typeface="Arial"/>
            </a:endParaRPr>
          </a:p>
        </p:txBody>
      </p:sp>
      <p:sp>
        <p:nvSpPr>
          <p:cNvPr id="54" name="PlaceHolder 3"/>
          <p:cNvSpPr>
            <a:spLocks noGrp="1"/>
          </p:cNvSpPr>
          <p:nvPr>
            <p:ph type="sldNum" idx="7"/>
          </p:nvPr>
        </p:nvSpPr>
        <p:spPr>
          <a:xfrm>
            <a:off x="4023244" y="9721270"/>
            <a:ext cx="3076994" cy="510925"/>
          </a:xfrm>
          <a:prstGeom prst="rect">
            <a:avLst/>
          </a:prstGeom>
          <a:noFill/>
          <a:ln w="0">
            <a:noFill/>
          </a:ln>
        </p:spPr>
        <p:txBody>
          <a:bodyPr lIns="0" tIns="0" rIns="0" bIns="0" anchor="b">
            <a:noAutofit/>
          </a:bodyPr>
          <a:lstStyle>
            <a:lvl1pPr algn="r">
              <a:lnSpc>
                <a:spcPct val="100000"/>
              </a:lnSpc>
              <a:buNone/>
              <a:defRPr lang="en-US" sz="1300" b="0" strike="noStrike" spc="-1">
                <a:solidFill>
                  <a:srgbClr val="000000"/>
                </a:solidFill>
                <a:latin typeface="+mn-lt"/>
                <a:ea typeface="+mn-ea"/>
              </a:defRPr>
            </a:lvl1pPr>
          </a:lstStyle>
          <a:p>
            <a:pPr algn="r">
              <a:lnSpc>
                <a:spcPct val="100000"/>
              </a:lnSpc>
              <a:buNone/>
            </a:pPr>
            <a:fld id="{62EB042E-FD68-4712-B49A-8983A3395557}" type="slidenum">
              <a:rPr lang="en-US"/>
              <a:t>5</a:t>
            </a:fld>
            <a:endParaRPr lang="en-US">
              <a:latin typeface="Times New Roman"/>
            </a:endParaRPr>
          </a:p>
        </p:txBody>
      </p:sp>
    </p:spTree>
    <p:extLst>
      <p:ext uri="{BB962C8B-B14F-4D97-AF65-F5344CB8AC3E}">
        <p14:creationId xmlns:p14="http://schemas.microsoft.com/office/powerpoint/2010/main" val="33247947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xfrm>
            <a:off x="923925" y="909638"/>
            <a:ext cx="5981700" cy="4486275"/>
          </a:xfrm>
          <a:ln/>
        </p:spPr>
      </p:sp>
      <p:sp>
        <p:nvSpPr>
          <p:cNvPr id="107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To solve a problem using a genetic algorithm is necessary to define a </a:t>
            </a:r>
            <a:r>
              <a:rPr lang="en-US" altLang="en-US" b="1" smtClean="0"/>
              <a:t>fitness function </a:t>
            </a:r>
            <a:r>
              <a:rPr lang="en-US" altLang="en-US" smtClean="0"/>
              <a:t>(F)  to evaluate the performance of each chromosome.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smtClean="0">
                <a:sym typeface="Symbol" pitchFamily="18" charset="2"/>
              </a:rPr>
              <a:t>Proportionate selection - This type of selection is similar to using a </a:t>
            </a:r>
            <a:r>
              <a:rPr lang="en-US" altLang="en-US" sz="1200" i="1" smtClean="0">
                <a:sym typeface="Symbol" pitchFamily="18" charset="2"/>
              </a:rPr>
              <a:t>roulette wheel</a:t>
            </a:r>
            <a:r>
              <a:rPr lang="en-US" altLang="en-US" sz="1200" smtClean="0">
                <a:sym typeface="Symbol" pitchFamily="18" charset="2"/>
              </a:rPr>
              <a:t> where the fitness of an individual is represented as proportionate slice of wheel. The wheel is then spun and the slice underneath the wheel when it stops determine which individual becomes a parent.</a:t>
            </a:r>
          </a:p>
          <a:p>
            <a:endParaRPr lang="en-US" altLang="en-US" smtClean="0"/>
          </a:p>
          <a:p>
            <a:endParaRPr lang="en-US" altLang="en-US" smtClean="0"/>
          </a:p>
        </p:txBody>
      </p:sp>
      <p:sp>
        <p:nvSpPr>
          <p:cNvPr id="107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04912" indent="-309582">
              <a:spcBef>
                <a:spcPct val="30000"/>
              </a:spcBef>
              <a:defRPr sz="1300">
                <a:solidFill>
                  <a:schemeClr val="tx1"/>
                </a:solidFill>
                <a:latin typeface="Times New Roman" panose="02020603050405020304" pitchFamily="18" charset="0"/>
              </a:defRPr>
            </a:lvl2pPr>
            <a:lvl3pPr marL="1238326" indent="-247665">
              <a:spcBef>
                <a:spcPct val="30000"/>
              </a:spcBef>
              <a:defRPr sz="1300">
                <a:solidFill>
                  <a:schemeClr val="tx1"/>
                </a:solidFill>
                <a:latin typeface="Times New Roman" panose="02020603050405020304" pitchFamily="18" charset="0"/>
              </a:defRPr>
            </a:lvl3pPr>
            <a:lvl4pPr marL="1733657" indent="-247665">
              <a:spcBef>
                <a:spcPct val="30000"/>
              </a:spcBef>
              <a:defRPr sz="1300">
                <a:solidFill>
                  <a:schemeClr val="tx1"/>
                </a:solidFill>
                <a:latin typeface="Times New Roman" panose="02020603050405020304" pitchFamily="18" charset="0"/>
              </a:defRPr>
            </a:lvl4pPr>
            <a:lvl5pPr marL="2228987" indent="-247665">
              <a:spcBef>
                <a:spcPct val="30000"/>
              </a:spcBef>
              <a:defRPr sz="1300">
                <a:solidFill>
                  <a:schemeClr val="tx1"/>
                </a:solidFill>
                <a:latin typeface="Times New Roman" panose="02020603050405020304" pitchFamily="18" charset="0"/>
              </a:defRPr>
            </a:lvl5pPr>
            <a:lvl6pPr marL="2724318" indent="-247665" eaLnBrk="0" fontAlgn="base" hangingPunct="0">
              <a:spcBef>
                <a:spcPct val="30000"/>
              </a:spcBef>
              <a:spcAft>
                <a:spcPct val="0"/>
              </a:spcAft>
              <a:defRPr sz="1300">
                <a:solidFill>
                  <a:schemeClr val="tx1"/>
                </a:solidFill>
                <a:latin typeface="Times New Roman" panose="02020603050405020304" pitchFamily="18" charset="0"/>
              </a:defRPr>
            </a:lvl6pPr>
            <a:lvl7pPr marL="3219648" indent="-247665" eaLnBrk="0" fontAlgn="base" hangingPunct="0">
              <a:spcBef>
                <a:spcPct val="30000"/>
              </a:spcBef>
              <a:spcAft>
                <a:spcPct val="0"/>
              </a:spcAft>
              <a:defRPr sz="1300">
                <a:solidFill>
                  <a:schemeClr val="tx1"/>
                </a:solidFill>
                <a:latin typeface="Times New Roman" panose="02020603050405020304" pitchFamily="18" charset="0"/>
              </a:defRPr>
            </a:lvl7pPr>
            <a:lvl8pPr marL="3714979" indent="-247665" eaLnBrk="0" fontAlgn="base" hangingPunct="0">
              <a:spcBef>
                <a:spcPct val="30000"/>
              </a:spcBef>
              <a:spcAft>
                <a:spcPct val="0"/>
              </a:spcAft>
              <a:defRPr sz="1300">
                <a:solidFill>
                  <a:schemeClr val="tx1"/>
                </a:solidFill>
                <a:latin typeface="Times New Roman" panose="02020603050405020304" pitchFamily="18" charset="0"/>
              </a:defRPr>
            </a:lvl8pPr>
            <a:lvl9pPr marL="4210309" indent="-247665"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5E5049B5-E91D-4ED3-93C6-7F61117EDCBA}" type="slidenum">
              <a:rPr lang="en-GB" altLang="en-US"/>
              <a:pPr>
                <a:spcBef>
                  <a:spcPct val="0"/>
                </a:spcBef>
              </a:pPr>
              <a:t>64</a:t>
            </a:fld>
            <a:endParaRPr lang="en-GB" altLang="en-US"/>
          </a:p>
        </p:txBody>
      </p:sp>
    </p:spTree>
    <p:extLst>
      <p:ext uri="{BB962C8B-B14F-4D97-AF65-F5344CB8AC3E}">
        <p14:creationId xmlns:p14="http://schemas.microsoft.com/office/powerpoint/2010/main" val="12079210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xfrm>
            <a:off x="923925" y="909638"/>
            <a:ext cx="5981700" cy="4486275"/>
          </a:xfrm>
          <a:ln/>
        </p:spPr>
      </p:sp>
      <p:sp>
        <p:nvSpPr>
          <p:cNvPr id="107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To solve a problem using a genetic algorithm is necessary to define a </a:t>
            </a:r>
            <a:r>
              <a:rPr lang="en-US" altLang="en-US" b="1" smtClean="0"/>
              <a:t>fitness function </a:t>
            </a:r>
            <a:r>
              <a:rPr lang="en-US" altLang="en-US" smtClean="0"/>
              <a:t>(F)  to evaluate the performance of each chromosome.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smtClean="0">
                <a:sym typeface="Symbol" pitchFamily="18" charset="2"/>
              </a:rPr>
              <a:t>Proportionate selection - This type of selection is similar to using a </a:t>
            </a:r>
            <a:r>
              <a:rPr lang="en-US" altLang="en-US" sz="1200" i="1" smtClean="0">
                <a:sym typeface="Symbol" pitchFamily="18" charset="2"/>
              </a:rPr>
              <a:t>roulette wheel</a:t>
            </a:r>
            <a:r>
              <a:rPr lang="en-US" altLang="en-US" sz="1200" smtClean="0">
                <a:sym typeface="Symbol" pitchFamily="18" charset="2"/>
              </a:rPr>
              <a:t> where the fitness of an individual is represented as proportionate slice of wheel. The wheel is then spun and the slice underneath the wheel when it stops determine which individual becomes a parent.</a:t>
            </a:r>
          </a:p>
          <a:p>
            <a:endParaRPr lang="en-US" altLang="en-US" smtClean="0"/>
          </a:p>
          <a:p>
            <a:endParaRPr lang="en-US" altLang="en-US" smtClean="0"/>
          </a:p>
        </p:txBody>
      </p:sp>
      <p:sp>
        <p:nvSpPr>
          <p:cNvPr id="107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04912" indent="-309582">
              <a:spcBef>
                <a:spcPct val="30000"/>
              </a:spcBef>
              <a:defRPr sz="1300">
                <a:solidFill>
                  <a:schemeClr val="tx1"/>
                </a:solidFill>
                <a:latin typeface="Times New Roman" panose="02020603050405020304" pitchFamily="18" charset="0"/>
              </a:defRPr>
            </a:lvl2pPr>
            <a:lvl3pPr marL="1238326" indent="-247665">
              <a:spcBef>
                <a:spcPct val="30000"/>
              </a:spcBef>
              <a:defRPr sz="1300">
                <a:solidFill>
                  <a:schemeClr val="tx1"/>
                </a:solidFill>
                <a:latin typeface="Times New Roman" panose="02020603050405020304" pitchFamily="18" charset="0"/>
              </a:defRPr>
            </a:lvl3pPr>
            <a:lvl4pPr marL="1733657" indent="-247665">
              <a:spcBef>
                <a:spcPct val="30000"/>
              </a:spcBef>
              <a:defRPr sz="1300">
                <a:solidFill>
                  <a:schemeClr val="tx1"/>
                </a:solidFill>
                <a:latin typeface="Times New Roman" panose="02020603050405020304" pitchFamily="18" charset="0"/>
              </a:defRPr>
            </a:lvl4pPr>
            <a:lvl5pPr marL="2228987" indent="-247665">
              <a:spcBef>
                <a:spcPct val="30000"/>
              </a:spcBef>
              <a:defRPr sz="1300">
                <a:solidFill>
                  <a:schemeClr val="tx1"/>
                </a:solidFill>
                <a:latin typeface="Times New Roman" panose="02020603050405020304" pitchFamily="18" charset="0"/>
              </a:defRPr>
            </a:lvl5pPr>
            <a:lvl6pPr marL="2724318" indent="-247665" eaLnBrk="0" fontAlgn="base" hangingPunct="0">
              <a:spcBef>
                <a:spcPct val="30000"/>
              </a:spcBef>
              <a:spcAft>
                <a:spcPct val="0"/>
              </a:spcAft>
              <a:defRPr sz="1300">
                <a:solidFill>
                  <a:schemeClr val="tx1"/>
                </a:solidFill>
                <a:latin typeface="Times New Roman" panose="02020603050405020304" pitchFamily="18" charset="0"/>
              </a:defRPr>
            </a:lvl6pPr>
            <a:lvl7pPr marL="3219648" indent="-247665" eaLnBrk="0" fontAlgn="base" hangingPunct="0">
              <a:spcBef>
                <a:spcPct val="30000"/>
              </a:spcBef>
              <a:spcAft>
                <a:spcPct val="0"/>
              </a:spcAft>
              <a:defRPr sz="1300">
                <a:solidFill>
                  <a:schemeClr val="tx1"/>
                </a:solidFill>
                <a:latin typeface="Times New Roman" panose="02020603050405020304" pitchFamily="18" charset="0"/>
              </a:defRPr>
            </a:lvl7pPr>
            <a:lvl8pPr marL="3714979" indent="-247665" eaLnBrk="0" fontAlgn="base" hangingPunct="0">
              <a:spcBef>
                <a:spcPct val="30000"/>
              </a:spcBef>
              <a:spcAft>
                <a:spcPct val="0"/>
              </a:spcAft>
              <a:defRPr sz="1300">
                <a:solidFill>
                  <a:schemeClr val="tx1"/>
                </a:solidFill>
                <a:latin typeface="Times New Roman" panose="02020603050405020304" pitchFamily="18" charset="0"/>
              </a:defRPr>
            </a:lvl8pPr>
            <a:lvl9pPr marL="4210309" indent="-247665"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5E5049B5-E91D-4ED3-93C6-7F61117EDCBA}" type="slidenum">
              <a:rPr lang="en-GB" altLang="en-US"/>
              <a:pPr>
                <a:spcBef>
                  <a:spcPct val="0"/>
                </a:spcBef>
              </a:pPr>
              <a:t>65</a:t>
            </a:fld>
            <a:endParaRPr lang="en-GB" altLang="en-US"/>
          </a:p>
        </p:txBody>
      </p:sp>
    </p:spTree>
    <p:extLst>
      <p:ext uri="{BB962C8B-B14F-4D97-AF65-F5344CB8AC3E}">
        <p14:creationId xmlns:p14="http://schemas.microsoft.com/office/powerpoint/2010/main" val="12079210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xfrm>
            <a:off x="923925" y="909638"/>
            <a:ext cx="5981700" cy="4486275"/>
          </a:xfrm>
          <a:ln/>
        </p:spPr>
      </p:sp>
      <p:sp>
        <p:nvSpPr>
          <p:cNvPr id="107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To solve a problem using a genetic algorithm is necessary to define a </a:t>
            </a:r>
            <a:r>
              <a:rPr lang="en-US" altLang="en-US" b="1" smtClean="0"/>
              <a:t>fitness function </a:t>
            </a:r>
            <a:r>
              <a:rPr lang="en-US" altLang="en-US" smtClean="0"/>
              <a:t>(F)  to evaluate the performance of each chromosome.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smtClean="0">
                <a:sym typeface="Symbol" pitchFamily="18" charset="2"/>
              </a:rPr>
              <a:t>Proportionate selection - This type of selection is similar to using a </a:t>
            </a:r>
            <a:r>
              <a:rPr lang="en-US" altLang="en-US" sz="1200" i="1" smtClean="0">
                <a:sym typeface="Symbol" pitchFamily="18" charset="2"/>
              </a:rPr>
              <a:t>roulette wheel</a:t>
            </a:r>
            <a:r>
              <a:rPr lang="en-US" altLang="en-US" sz="1200" smtClean="0">
                <a:sym typeface="Symbol" pitchFamily="18" charset="2"/>
              </a:rPr>
              <a:t> where the fitness of an individual is represented as proportionate slice of wheel. The wheel is then spun and the slice underneath the wheel when it stops determine which individual becomes a parent.</a:t>
            </a:r>
          </a:p>
          <a:p>
            <a:endParaRPr lang="en-US" altLang="en-US" smtClean="0"/>
          </a:p>
          <a:p>
            <a:endParaRPr lang="en-US" altLang="en-US" smtClean="0"/>
          </a:p>
        </p:txBody>
      </p:sp>
      <p:sp>
        <p:nvSpPr>
          <p:cNvPr id="107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04912" indent="-309582">
              <a:spcBef>
                <a:spcPct val="30000"/>
              </a:spcBef>
              <a:defRPr sz="1300">
                <a:solidFill>
                  <a:schemeClr val="tx1"/>
                </a:solidFill>
                <a:latin typeface="Times New Roman" panose="02020603050405020304" pitchFamily="18" charset="0"/>
              </a:defRPr>
            </a:lvl2pPr>
            <a:lvl3pPr marL="1238326" indent="-247665">
              <a:spcBef>
                <a:spcPct val="30000"/>
              </a:spcBef>
              <a:defRPr sz="1300">
                <a:solidFill>
                  <a:schemeClr val="tx1"/>
                </a:solidFill>
                <a:latin typeface="Times New Roman" panose="02020603050405020304" pitchFamily="18" charset="0"/>
              </a:defRPr>
            </a:lvl3pPr>
            <a:lvl4pPr marL="1733657" indent="-247665">
              <a:spcBef>
                <a:spcPct val="30000"/>
              </a:spcBef>
              <a:defRPr sz="1300">
                <a:solidFill>
                  <a:schemeClr val="tx1"/>
                </a:solidFill>
                <a:latin typeface="Times New Roman" panose="02020603050405020304" pitchFamily="18" charset="0"/>
              </a:defRPr>
            </a:lvl4pPr>
            <a:lvl5pPr marL="2228987" indent="-247665">
              <a:spcBef>
                <a:spcPct val="30000"/>
              </a:spcBef>
              <a:defRPr sz="1300">
                <a:solidFill>
                  <a:schemeClr val="tx1"/>
                </a:solidFill>
                <a:latin typeface="Times New Roman" panose="02020603050405020304" pitchFamily="18" charset="0"/>
              </a:defRPr>
            </a:lvl5pPr>
            <a:lvl6pPr marL="2724318" indent="-247665" eaLnBrk="0" fontAlgn="base" hangingPunct="0">
              <a:spcBef>
                <a:spcPct val="30000"/>
              </a:spcBef>
              <a:spcAft>
                <a:spcPct val="0"/>
              </a:spcAft>
              <a:defRPr sz="1300">
                <a:solidFill>
                  <a:schemeClr val="tx1"/>
                </a:solidFill>
                <a:latin typeface="Times New Roman" panose="02020603050405020304" pitchFamily="18" charset="0"/>
              </a:defRPr>
            </a:lvl6pPr>
            <a:lvl7pPr marL="3219648" indent="-247665" eaLnBrk="0" fontAlgn="base" hangingPunct="0">
              <a:spcBef>
                <a:spcPct val="30000"/>
              </a:spcBef>
              <a:spcAft>
                <a:spcPct val="0"/>
              </a:spcAft>
              <a:defRPr sz="1300">
                <a:solidFill>
                  <a:schemeClr val="tx1"/>
                </a:solidFill>
                <a:latin typeface="Times New Roman" panose="02020603050405020304" pitchFamily="18" charset="0"/>
              </a:defRPr>
            </a:lvl7pPr>
            <a:lvl8pPr marL="3714979" indent="-247665" eaLnBrk="0" fontAlgn="base" hangingPunct="0">
              <a:spcBef>
                <a:spcPct val="30000"/>
              </a:spcBef>
              <a:spcAft>
                <a:spcPct val="0"/>
              </a:spcAft>
              <a:defRPr sz="1300">
                <a:solidFill>
                  <a:schemeClr val="tx1"/>
                </a:solidFill>
                <a:latin typeface="Times New Roman" panose="02020603050405020304" pitchFamily="18" charset="0"/>
              </a:defRPr>
            </a:lvl8pPr>
            <a:lvl9pPr marL="4210309" indent="-247665"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5E5049B5-E91D-4ED3-93C6-7F61117EDCBA}" type="slidenum">
              <a:rPr lang="en-GB" altLang="en-US"/>
              <a:pPr>
                <a:spcBef>
                  <a:spcPct val="0"/>
                </a:spcBef>
              </a:pPr>
              <a:t>66</a:t>
            </a:fld>
            <a:endParaRPr lang="en-GB" altLang="en-US"/>
          </a:p>
        </p:txBody>
      </p:sp>
    </p:spTree>
    <p:extLst>
      <p:ext uri="{BB962C8B-B14F-4D97-AF65-F5344CB8AC3E}">
        <p14:creationId xmlns:p14="http://schemas.microsoft.com/office/powerpoint/2010/main" val="12079210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xfrm>
            <a:off x="923925" y="909638"/>
            <a:ext cx="5981700" cy="4486275"/>
          </a:xfrm>
          <a:ln/>
        </p:spPr>
      </p:sp>
      <p:sp>
        <p:nvSpPr>
          <p:cNvPr id="107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To solve a problem using a genetic algorithm is necessary to define a </a:t>
            </a:r>
            <a:r>
              <a:rPr lang="en-US" altLang="en-US" b="1" smtClean="0"/>
              <a:t>fitness function </a:t>
            </a:r>
            <a:r>
              <a:rPr lang="en-US" altLang="en-US" smtClean="0"/>
              <a:t>(F)  to evaluate the performance of each chromosome.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smtClean="0">
                <a:sym typeface="Symbol" pitchFamily="18" charset="2"/>
              </a:rPr>
              <a:t>Proportionate selection - This type of selection is similar to using a </a:t>
            </a:r>
            <a:r>
              <a:rPr lang="en-US" altLang="en-US" sz="1200" i="1" smtClean="0">
                <a:sym typeface="Symbol" pitchFamily="18" charset="2"/>
              </a:rPr>
              <a:t>roulette wheel</a:t>
            </a:r>
            <a:r>
              <a:rPr lang="en-US" altLang="en-US" sz="1200" smtClean="0">
                <a:sym typeface="Symbol" pitchFamily="18" charset="2"/>
              </a:rPr>
              <a:t> where the fitness of an individual is represented as proportionate slice of wheel. The wheel is then spun and the slice underneath the wheel when it stops determine which individual becomes a parent.</a:t>
            </a:r>
          </a:p>
          <a:p>
            <a:endParaRPr lang="en-US" altLang="en-US" smtClean="0"/>
          </a:p>
          <a:p>
            <a:endParaRPr lang="en-US" altLang="en-US" smtClean="0"/>
          </a:p>
        </p:txBody>
      </p:sp>
      <p:sp>
        <p:nvSpPr>
          <p:cNvPr id="107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04912" indent="-309582">
              <a:spcBef>
                <a:spcPct val="30000"/>
              </a:spcBef>
              <a:defRPr sz="1300">
                <a:solidFill>
                  <a:schemeClr val="tx1"/>
                </a:solidFill>
                <a:latin typeface="Times New Roman" panose="02020603050405020304" pitchFamily="18" charset="0"/>
              </a:defRPr>
            </a:lvl2pPr>
            <a:lvl3pPr marL="1238326" indent="-247665">
              <a:spcBef>
                <a:spcPct val="30000"/>
              </a:spcBef>
              <a:defRPr sz="1300">
                <a:solidFill>
                  <a:schemeClr val="tx1"/>
                </a:solidFill>
                <a:latin typeface="Times New Roman" panose="02020603050405020304" pitchFamily="18" charset="0"/>
              </a:defRPr>
            </a:lvl3pPr>
            <a:lvl4pPr marL="1733657" indent="-247665">
              <a:spcBef>
                <a:spcPct val="30000"/>
              </a:spcBef>
              <a:defRPr sz="1300">
                <a:solidFill>
                  <a:schemeClr val="tx1"/>
                </a:solidFill>
                <a:latin typeface="Times New Roman" panose="02020603050405020304" pitchFamily="18" charset="0"/>
              </a:defRPr>
            </a:lvl4pPr>
            <a:lvl5pPr marL="2228987" indent="-247665">
              <a:spcBef>
                <a:spcPct val="30000"/>
              </a:spcBef>
              <a:defRPr sz="1300">
                <a:solidFill>
                  <a:schemeClr val="tx1"/>
                </a:solidFill>
                <a:latin typeface="Times New Roman" panose="02020603050405020304" pitchFamily="18" charset="0"/>
              </a:defRPr>
            </a:lvl5pPr>
            <a:lvl6pPr marL="2724318" indent="-247665" eaLnBrk="0" fontAlgn="base" hangingPunct="0">
              <a:spcBef>
                <a:spcPct val="30000"/>
              </a:spcBef>
              <a:spcAft>
                <a:spcPct val="0"/>
              </a:spcAft>
              <a:defRPr sz="1300">
                <a:solidFill>
                  <a:schemeClr val="tx1"/>
                </a:solidFill>
                <a:latin typeface="Times New Roman" panose="02020603050405020304" pitchFamily="18" charset="0"/>
              </a:defRPr>
            </a:lvl6pPr>
            <a:lvl7pPr marL="3219648" indent="-247665" eaLnBrk="0" fontAlgn="base" hangingPunct="0">
              <a:spcBef>
                <a:spcPct val="30000"/>
              </a:spcBef>
              <a:spcAft>
                <a:spcPct val="0"/>
              </a:spcAft>
              <a:defRPr sz="1300">
                <a:solidFill>
                  <a:schemeClr val="tx1"/>
                </a:solidFill>
                <a:latin typeface="Times New Roman" panose="02020603050405020304" pitchFamily="18" charset="0"/>
              </a:defRPr>
            </a:lvl7pPr>
            <a:lvl8pPr marL="3714979" indent="-247665" eaLnBrk="0" fontAlgn="base" hangingPunct="0">
              <a:spcBef>
                <a:spcPct val="30000"/>
              </a:spcBef>
              <a:spcAft>
                <a:spcPct val="0"/>
              </a:spcAft>
              <a:defRPr sz="1300">
                <a:solidFill>
                  <a:schemeClr val="tx1"/>
                </a:solidFill>
                <a:latin typeface="Times New Roman" panose="02020603050405020304" pitchFamily="18" charset="0"/>
              </a:defRPr>
            </a:lvl8pPr>
            <a:lvl9pPr marL="4210309" indent="-247665"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5E5049B5-E91D-4ED3-93C6-7F61117EDCBA}" type="slidenum">
              <a:rPr lang="en-GB" altLang="en-US"/>
              <a:pPr>
                <a:spcBef>
                  <a:spcPct val="0"/>
                </a:spcBef>
              </a:pPr>
              <a:t>67</a:t>
            </a:fld>
            <a:endParaRPr lang="en-GB" altLang="en-US"/>
          </a:p>
        </p:txBody>
      </p:sp>
    </p:spTree>
    <p:extLst>
      <p:ext uri="{BB962C8B-B14F-4D97-AF65-F5344CB8AC3E}">
        <p14:creationId xmlns:p14="http://schemas.microsoft.com/office/powerpoint/2010/main" val="12079210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xfrm>
            <a:off x="923925" y="909638"/>
            <a:ext cx="5981700" cy="4486275"/>
          </a:xfrm>
          <a:ln/>
        </p:spPr>
      </p:sp>
      <p:sp>
        <p:nvSpPr>
          <p:cNvPr id="107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To solve a problem using a genetic algorithm is necessary to define a </a:t>
            </a:r>
            <a:r>
              <a:rPr lang="en-US" altLang="en-US" b="1" smtClean="0"/>
              <a:t>fitness function </a:t>
            </a:r>
            <a:r>
              <a:rPr lang="en-US" altLang="en-US" smtClean="0"/>
              <a:t>(F)  to evaluate the performance of each chromosome.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smtClean="0">
                <a:sym typeface="Symbol" pitchFamily="18" charset="2"/>
              </a:rPr>
              <a:t>Proportionate selection - This type of selection is similar to using a </a:t>
            </a:r>
            <a:r>
              <a:rPr lang="en-US" altLang="en-US" sz="1200" i="1" smtClean="0">
                <a:sym typeface="Symbol" pitchFamily="18" charset="2"/>
              </a:rPr>
              <a:t>roulette wheel</a:t>
            </a:r>
            <a:r>
              <a:rPr lang="en-US" altLang="en-US" sz="1200" smtClean="0">
                <a:sym typeface="Symbol" pitchFamily="18" charset="2"/>
              </a:rPr>
              <a:t> where the fitness of an individual is represented as proportionate slice of wheel. The wheel is then spun and the slice underneath the wheel when it stops determine which individual becomes a parent.</a:t>
            </a:r>
          </a:p>
          <a:p>
            <a:endParaRPr lang="en-US" altLang="en-US" smtClean="0"/>
          </a:p>
          <a:p>
            <a:endParaRPr lang="en-US" altLang="en-US" smtClean="0"/>
          </a:p>
        </p:txBody>
      </p:sp>
      <p:sp>
        <p:nvSpPr>
          <p:cNvPr id="107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04912" indent="-309582">
              <a:spcBef>
                <a:spcPct val="30000"/>
              </a:spcBef>
              <a:defRPr sz="1300">
                <a:solidFill>
                  <a:schemeClr val="tx1"/>
                </a:solidFill>
                <a:latin typeface="Times New Roman" panose="02020603050405020304" pitchFamily="18" charset="0"/>
              </a:defRPr>
            </a:lvl2pPr>
            <a:lvl3pPr marL="1238326" indent="-247665">
              <a:spcBef>
                <a:spcPct val="30000"/>
              </a:spcBef>
              <a:defRPr sz="1300">
                <a:solidFill>
                  <a:schemeClr val="tx1"/>
                </a:solidFill>
                <a:latin typeface="Times New Roman" panose="02020603050405020304" pitchFamily="18" charset="0"/>
              </a:defRPr>
            </a:lvl3pPr>
            <a:lvl4pPr marL="1733657" indent="-247665">
              <a:spcBef>
                <a:spcPct val="30000"/>
              </a:spcBef>
              <a:defRPr sz="1300">
                <a:solidFill>
                  <a:schemeClr val="tx1"/>
                </a:solidFill>
                <a:latin typeface="Times New Roman" panose="02020603050405020304" pitchFamily="18" charset="0"/>
              </a:defRPr>
            </a:lvl4pPr>
            <a:lvl5pPr marL="2228987" indent="-247665">
              <a:spcBef>
                <a:spcPct val="30000"/>
              </a:spcBef>
              <a:defRPr sz="1300">
                <a:solidFill>
                  <a:schemeClr val="tx1"/>
                </a:solidFill>
                <a:latin typeface="Times New Roman" panose="02020603050405020304" pitchFamily="18" charset="0"/>
              </a:defRPr>
            </a:lvl5pPr>
            <a:lvl6pPr marL="2724318" indent="-247665" eaLnBrk="0" fontAlgn="base" hangingPunct="0">
              <a:spcBef>
                <a:spcPct val="30000"/>
              </a:spcBef>
              <a:spcAft>
                <a:spcPct val="0"/>
              </a:spcAft>
              <a:defRPr sz="1300">
                <a:solidFill>
                  <a:schemeClr val="tx1"/>
                </a:solidFill>
                <a:latin typeface="Times New Roman" panose="02020603050405020304" pitchFamily="18" charset="0"/>
              </a:defRPr>
            </a:lvl6pPr>
            <a:lvl7pPr marL="3219648" indent="-247665" eaLnBrk="0" fontAlgn="base" hangingPunct="0">
              <a:spcBef>
                <a:spcPct val="30000"/>
              </a:spcBef>
              <a:spcAft>
                <a:spcPct val="0"/>
              </a:spcAft>
              <a:defRPr sz="1300">
                <a:solidFill>
                  <a:schemeClr val="tx1"/>
                </a:solidFill>
                <a:latin typeface="Times New Roman" panose="02020603050405020304" pitchFamily="18" charset="0"/>
              </a:defRPr>
            </a:lvl7pPr>
            <a:lvl8pPr marL="3714979" indent="-247665" eaLnBrk="0" fontAlgn="base" hangingPunct="0">
              <a:spcBef>
                <a:spcPct val="30000"/>
              </a:spcBef>
              <a:spcAft>
                <a:spcPct val="0"/>
              </a:spcAft>
              <a:defRPr sz="1300">
                <a:solidFill>
                  <a:schemeClr val="tx1"/>
                </a:solidFill>
                <a:latin typeface="Times New Roman" panose="02020603050405020304" pitchFamily="18" charset="0"/>
              </a:defRPr>
            </a:lvl8pPr>
            <a:lvl9pPr marL="4210309" indent="-247665"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5E5049B5-E91D-4ED3-93C6-7F61117EDCBA}" type="slidenum">
              <a:rPr lang="en-GB" altLang="en-US"/>
              <a:pPr>
                <a:spcBef>
                  <a:spcPct val="0"/>
                </a:spcBef>
              </a:pPr>
              <a:t>68</a:t>
            </a:fld>
            <a:endParaRPr lang="en-GB" altLang="en-US"/>
          </a:p>
        </p:txBody>
      </p:sp>
    </p:spTree>
    <p:extLst>
      <p:ext uri="{BB962C8B-B14F-4D97-AF65-F5344CB8AC3E}">
        <p14:creationId xmlns:p14="http://schemas.microsoft.com/office/powerpoint/2010/main" val="120792109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xfrm>
            <a:off x="923925" y="909638"/>
            <a:ext cx="5981700" cy="4486275"/>
          </a:xfrm>
          <a:ln/>
        </p:spPr>
      </p:sp>
      <p:sp>
        <p:nvSpPr>
          <p:cNvPr id="107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To solve a problem using a genetic algorithm is necessary to define a </a:t>
            </a:r>
            <a:r>
              <a:rPr lang="en-US" altLang="en-US" b="1" smtClean="0"/>
              <a:t>fitness function </a:t>
            </a:r>
            <a:r>
              <a:rPr lang="en-US" altLang="en-US" smtClean="0"/>
              <a:t>(F)  to evaluate the performance of each chromosome.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smtClean="0">
                <a:sym typeface="Symbol" pitchFamily="18" charset="2"/>
              </a:rPr>
              <a:t>Proportionate selection - This type of selection is similar to using a </a:t>
            </a:r>
            <a:r>
              <a:rPr lang="en-US" altLang="en-US" sz="1200" i="1" smtClean="0">
                <a:sym typeface="Symbol" pitchFamily="18" charset="2"/>
              </a:rPr>
              <a:t>roulette wheel</a:t>
            </a:r>
            <a:r>
              <a:rPr lang="en-US" altLang="en-US" sz="1200" smtClean="0">
                <a:sym typeface="Symbol" pitchFamily="18" charset="2"/>
              </a:rPr>
              <a:t> where the fitness of an individual is represented as proportionate slice of wheel. The wheel is then spun and the slice underneath the wheel when it stops determine which individual becomes a parent.</a:t>
            </a:r>
          </a:p>
          <a:p>
            <a:endParaRPr lang="en-US" altLang="en-US" smtClean="0"/>
          </a:p>
          <a:p>
            <a:endParaRPr lang="en-US" altLang="en-US" smtClean="0"/>
          </a:p>
        </p:txBody>
      </p:sp>
      <p:sp>
        <p:nvSpPr>
          <p:cNvPr id="107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04912" indent="-309582">
              <a:spcBef>
                <a:spcPct val="30000"/>
              </a:spcBef>
              <a:defRPr sz="1300">
                <a:solidFill>
                  <a:schemeClr val="tx1"/>
                </a:solidFill>
                <a:latin typeface="Times New Roman" panose="02020603050405020304" pitchFamily="18" charset="0"/>
              </a:defRPr>
            </a:lvl2pPr>
            <a:lvl3pPr marL="1238326" indent="-247665">
              <a:spcBef>
                <a:spcPct val="30000"/>
              </a:spcBef>
              <a:defRPr sz="1300">
                <a:solidFill>
                  <a:schemeClr val="tx1"/>
                </a:solidFill>
                <a:latin typeface="Times New Roman" panose="02020603050405020304" pitchFamily="18" charset="0"/>
              </a:defRPr>
            </a:lvl3pPr>
            <a:lvl4pPr marL="1733657" indent="-247665">
              <a:spcBef>
                <a:spcPct val="30000"/>
              </a:spcBef>
              <a:defRPr sz="1300">
                <a:solidFill>
                  <a:schemeClr val="tx1"/>
                </a:solidFill>
                <a:latin typeface="Times New Roman" panose="02020603050405020304" pitchFamily="18" charset="0"/>
              </a:defRPr>
            </a:lvl4pPr>
            <a:lvl5pPr marL="2228987" indent="-247665">
              <a:spcBef>
                <a:spcPct val="30000"/>
              </a:spcBef>
              <a:defRPr sz="1300">
                <a:solidFill>
                  <a:schemeClr val="tx1"/>
                </a:solidFill>
                <a:latin typeface="Times New Roman" panose="02020603050405020304" pitchFamily="18" charset="0"/>
              </a:defRPr>
            </a:lvl5pPr>
            <a:lvl6pPr marL="2724318" indent="-247665" eaLnBrk="0" fontAlgn="base" hangingPunct="0">
              <a:spcBef>
                <a:spcPct val="30000"/>
              </a:spcBef>
              <a:spcAft>
                <a:spcPct val="0"/>
              </a:spcAft>
              <a:defRPr sz="1300">
                <a:solidFill>
                  <a:schemeClr val="tx1"/>
                </a:solidFill>
                <a:latin typeface="Times New Roman" panose="02020603050405020304" pitchFamily="18" charset="0"/>
              </a:defRPr>
            </a:lvl6pPr>
            <a:lvl7pPr marL="3219648" indent="-247665" eaLnBrk="0" fontAlgn="base" hangingPunct="0">
              <a:spcBef>
                <a:spcPct val="30000"/>
              </a:spcBef>
              <a:spcAft>
                <a:spcPct val="0"/>
              </a:spcAft>
              <a:defRPr sz="1300">
                <a:solidFill>
                  <a:schemeClr val="tx1"/>
                </a:solidFill>
                <a:latin typeface="Times New Roman" panose="02020603050405020304" pitchFamily="18" charset="0"/>
              </a:defRPr>
            </a:lvl7pPr>
            <a:lvl8pPr marL="3714979" indent="-247665" eaLnBrk="0" fontAlgn="base" hangingPunct="0">
              <a:spcBef>
                <a:spcPct val="30000"/>
              </a:spcBef>
              <a:spcAft>
                <a:spcPct val="0"/>
              </a:spcAft>
              <a:defRPr sz="1300">
                <a:solidFill>
                  <a:schemeClr val="tx1"/>
                </a:solidFill>
                <a:latin typeface="Times New Roman" panose="02020603050405020304" pitchFamily="18" charset="0"/>
              </a:defRPr>
            </a:lvl8pPr>
            <a:lvl9pPr marL="4210309" indent="-247665"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5E5049B5-E91D-4ED3-93C6-7F61117EDCBA}" type="slidenum">
              <a:rPr lang="en-GB" altLang="en-US"/>
              <a:pPr>
                <a:spcBef>
                  <a:spcPct val="0"/>
                </a:spcBef>
              </a:pPr>
              <a:t>69</a:t>
            </a:fld>
            <a:endParaRPr lang="en-GB" altLang="en-US"/>
          </a:p>
        </p:txBody>
      </p:sp>
    </p:spTree>
    <p:extLst>
      <p:ext uri="{BB962C8B-B14F-4D97-AF65-F5344CB8AC3E}">
        <p14:creationId xmlns:p14="http://schemas.microsoft.com/office/powerpoint/2010/main" val="120792109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xfrm>
            <a:off x="923925" y="909638"/>
            <a:ext cx="5981700" cy="4486275"/>
          </a:xfrm>
          <a:ln/>
        </p:spPr>
      </p:sp>
      <p:sp>
        <p:nvSpPr>
          <p:cNvPr id="107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To solve a problem using a genetic algorithm is necessary to define a </a:t>
            </a:r>
            <a:r>
              <a:rPr lang="en-US" altLang="en-US" b="1" smtClean="0"/>
              <a:t>fitness function </a:t>
            </a:r>
            <a:r>
              <a:rPr lang="en-US" altLang="en-US" smtClean="0"/>
              <a:t>(F)  to evaluate the performance of each chromosome.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smtClean="0">
                <a:sym typeface="Symbol" pitchFamily="18" charset="2"/>
              </a:rPr>
              <a:t>Proportionate selection - This type of selection is similar to using a </a:t>
            </a:r>
            <a:r>
              <a:rPr lang="en-US" altLang="en-US" sz="1200" i="1" smtClean="0">
                <a:sym typeface="Symbol" pitchFamily="18" charset="2"/>
              </a:rPr>
              <a:t>roulette wheel</a:t>
            </a:r>
            <a:r>
              <a:rPr lang="en-US" altLang="en-US" sz="1200" smtClean="0">
                <a:sym typeface="Symbol" pitchFamily="18" charset="2"/>
              </a:rPr>
              <a:t> where the fitness of an individual is represented as proportionate slice of wheel. The wheel is then spun and the slice underneath the wheel when it stops determine which individual becomes a parent.</a:t>
            </a:r>
          </a:p>
          <a:p>
            <a:endParaRPr lang="en-US" altLang="en-US" smtClean="0"/>
          </a:p>
          <a:p>
            <a:endParaRPr lang="en-US" altLang="en-US" smtClean="0"/>
          </a:p>
        </p:txBody>
      </p:sp>
      <p:sp>
        <p:nvSpPr>
          <p:cNvPr id="107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04912" indent="-309582">
              <a:spcBef>
                <a:spcPct val="30000"/>
              </a:spcBef>
              <a:defRPr sz="1300">
                <a:solidFill>
                  <a:schemeClr val="tx1"/>
                </a:solidFill>
                <a:latin typeface="Times New Roman" panose="02020603050405020304" pitchFamily="18" charset="0"/>
              </a:defRPr>
            </a:lvl2pPr>
            <a:lvl3pPr marL="1238326" indent="-247665">
              <a:spcBef>
                <a:spcPct val="30000"/>
              </a:spcBef>
              <a:defRPr sz="1300">
                <a:solidFill>
                  <a:schemeClr val="tx1"/>
                </a:solidFill>
                <a:latin typeface="Times New Roman" panose="02020603050405020304" pitchFamily="18" charset="0"/>
              </a:defRPr>
            </a:lvl3pPr>
            <a:lvl4pPr marL="1733657" indent="-247665">
              <a:spcBef>
                <a:spcPct val="30000"/>
              </a:spcBef>
              <a:defRPr sz="1300">
                <a:solidFill>
                  <a:schemeClr val="tx1"/>
                </a:solidFill>
                <a:latin typeface="Times New Roman" panose="02020603050405020304" pitchFamily="18" charset="0"/>
              </a:defRPr>
            </a:lvl4pPr>
            <a:lvl5pPr marL="2228987" indent="-247665">
              <a:spcBef>
                <a:spcPct val="30000"/>
              </a:spcBef>
              <a:defRPr sz="1300">
                <a:solidFill>
                  <a:schemeClr val="tx1"/>
                </a:solidFill>
                <a:latin typeface="Times New Roman" panose="02020603050405020304" pitchFamily="18" charset="0"/>
              </a:defRPr>
            </a:lvl5pPr>
            <a:lvl6pPr marL="2724318" indent="-247665" eaLnBrk="0" fontAlgn="base" hangingPunct="0">
              <a:spcBef>
                <a:spcPct val="30000"/>
              </a:spcBef>
              <a:spcAft>
                <a:spcPct val="0"/>
              </a:spcAft>
              <a:defRPr sz="1300">
                <a:solidFill>
                  <a:schemeClr val="tx1"/>
                </a:solidFill>
                <a:latin typeface="Times New Roman" panose="02020603050405020304" pitchFamily="18" charset="0"/>
              </a:defRPr>
            </a:lvl6pPr>
            <a:lvl7pPr marL="3219648" indent="-247665" eaLnBrk="0" fontAlgn="base" hangingPunct="0">
              <a:spcBef>
                <a:spcPct val="30000"/>
              </a:spcBef>
              <a:spcAft>
                <a:spcPct val="0"/>
              </a:spcAft>
              <a:defRPr sz="1300">
                <a:solidFill>
                  <a:schemeClr val="tx1"/>
                </a:solidFill>
                <a:latin typeface="Times New Roman" panose="02020603050405020304" pitchFamily="18" charset="0"/>
              </a:defRPr>
            </a:lvl7pPr>
            <a:lvl8pPr marL="3714979" indent="-247665" eaLnBrk="0" fontAlgn="base" hangingPunct="0">
              <a:spcBef>
                <a:spcPct val="30000"/>
              </a:spcBef>
              <a:spcAft>
                <a:spcPct val="0"/>
              </a:spcAft>
              <a:defRPr sz="1300">
                <a:solidFill>
                  <a:schemeClr val="tx1"/>
                </a:solidFill>
                <a:latin typeface="Times New Roman" panose="02020603050405020304" pitchFamily="18" charset="0"/>
              </a:defRPr>
            </a:lvl8pPr>
            <a:lvl9pPr marL="4210309" indent="-247665"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5E5049B5-E91D-4ED3-93C6-7F61117EDCBA}" type="slidenum">
              <a:rPr lang="en-GB" altLang="en-US"/>
              <a:pPr>
                <a:spcBef>
                  <a:spcPct val="0"/>
                </a:spcBef>
              </a:pPr>
              <a:t>70</a:t>
            </a:fld>
            <a:endParaRPr lang="en-GB" altLang="en-US"/>
          </a:p>
        </p:txBody>
      </p:sp>
    </p:spTree>
    <p:extLst>
      <p:ext uri="{BB962C8B-B14F-4D97-AF65-F5344CB8AC3E}">
        <p14:creationId xmlns:p14="http://schemas.microsoft.com/office/powerpoint/2010/main" val="12079210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xfrm>
            <a:off x="923925" y="909638"/>
            <a:ext cx="5981700" cy="4486275"/>
          </a:xfrm>
          <a:ln/>
        </p:spPr>
      </p:sp>
      <p:sp>
        <p:nvSpPr>
          <p:cNvPr id="107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To solve a problem using a genetic algorithm is necessary to define a </a:t>
            </a:r>
            <a:r>
              <a:rPr lang="en-US" altLang="en-US" b="1" smtClean="0"/>
              <a:t>fitness function </a:t>
            </a:r>
            <a:r>
              <a:rPr lang="en-US" altLang="en-US" smtClean="0"/>
              <a:t>(F)  to evaluate the performance of each chromosome.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smtClean="0">
                <a:sym typeface="Symbol" pitchFamily="18" charset="2"/>
              </a:rPr>
              <a:t>Proportionate selection - This type of selection is similar to using a </a:t>
            </a:r>
            <a:r>
              <a:rPr lang="en-US" altLang="en-US" sz="1200" i="1" smtClean="0">
                <a:sym typeface="Symbol" pitchFamily="18" charset="2"/>
              </a:rPr>
              <a:t>roulette wheel</a:t>
            </a:r>
            <a:r>
              <a:rPr lang="en-US" altLang="en-US" sz="1200" smtClean="0">
                <a:sym typeface="Symbol" pitchFamily="18" charset="2"/>
              </a:rPr>
              <a:t> where the fitness of an individual is represented as proportionate slice of wheel. The wheel is then spun and the slice underneath the wheel when it stops determine which individual becomes a parent.</a:t>
            </a:r>
          </a:p>
          <a:p>
            <a:endParaRPr lang="en-US" altLang="en-US" smtClean="0"/>
          </a:p>
          <a:p>
            <a:endParaRPr lang="en-US" altLang="en-US" smtClean="0"/>
          </a:p>
        </p:txBody>
      </p:sp>
      <p:sp>
        <p:nvSpPr>
          <p:cNvPr id="107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04912" indent="-309582">
              <a:spcBef>
                <a:spcPct val="30000"/>
              </a:spcBef>
              <a:defRPr sz="1300">
                <a:solidFill>
                  <a:schemeClr val="tx1"/>
                </a:solidFill>
                <a:latin typeface="Times New Roman" panose="02020603050405020304" pitchFamily="18" charset="0"/>
              </a:defRPr>
            </a:lvl2pPr>
            <a:lvl3pPr marL="1238326" indent="-247665">
              <a:spcBef>
                <a:spcPct val="30000"/>
              </a:spcBef>
              <a:defRPr sz="1300">
                <a:solidFill>
                  <a:schemeClr val="tx1"/>
                </a:solidFill>
                <a:latin typeface="Times New Roman" panose="02020603050405020304" pitchFamily="18" charset="0"/>
              </a:defRPr>
            </a:lvl3pPr>
            <a:lvl4pPr marL="1733657" indent="-247665">
              <a:spcBef>
                <a:spcPct val="30000"/>
              </a:spcBef>
              <a:defRPr sz="1300">
                <a:solidFill>
                  <a:schemeClr val="tx1"/>
                </a:solidFill>
                <a:latin typeface="Times New Roman" panose="02020603050405020304" pitchFamily="18" charset="0"/>
              </a:defRPr>
            </a:lvl4pPr>
            <a:lvl5pPr marL="2228987" indent="-247665">
              <a:spcBef>
                <a:spcPct val="30000"/>
              </a:spcBef>
              <a:defRPr sz="1300">
                <a:solidFill>
                  <a:schemeClr val="tx1"/>
                </a:solidFill>
                <a:latin typeface="Times New Roman" panose="02020603050405020304" pitchFamily="18" charset="0"/>
              </a:defRPr>
            </a:lvl5pPr>
            <a:lvl6pPr marL="2724318" indent="-247665" eaLnBrk="0" fontAlgn="base" hangingPunct="0">
              <a:spcBef>
                <a:spcPct val="30000"/>
              </a:spcBef>
              <a:spcAft>
                <a:spcPct val="0"/>
              </a:spcAft>
              <a:defRPr sz="1300">
                <a:solidFill>
                  <a:schemeClr val="tx1"/>
                </a:solidFill>
                <a:latin typeface="Times New Roman" panose="02020603050405020304" pitchFamily="18" charset="0"/>
              </a:defRPr>
            </a:lvl6pPr>
            <a:lvl7pPr marL="3219648" indent="-247665" eaLnBrk="0" fontAlgn="base" hangingPunct="0">
              <a:spcBef>
                <a:spcPct val="30000"/>
              </a:spcBef>
              <a:spcAft>
                <a:spcPct val="0"/>
              </a:spcAft>
              <a:defRPr sz="1300">
                <a:solidFill>
                  <a:schemeClr val="tx1"/>
                </a:solidFill>
                <a:latin typeface="Times New Roman" panose="02020603050405020304" pitchFamily="18" charset="0"/>
              </a:defRPr>
            </a:lvl7pPr>
            <a:lvl8pPr marL="3714979" indent="-247665" eaLnBrk="0" fontAlgn="base" hangingPunct="0">
              <a:spcBef>
                <a:spcPct val="30000"/>
              </a:spcBef>
              <a:spcAft>
                <a:spcPct val="0"/>
              </a:spcAft>
              <a:defRPr sz="1300">
                <a:solidFill>
                  <a:schemeClr val="tx1"/>
                </a:solidFill>
                <a:latin typeface="Times New Roman" panose="02020603050405020304" pitchFamily="18" charset="0"/>
              </a:defRPr>
            </a:lvl8pPr>
            <a:lvl9pPr marL="4210309" indent="-247665"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5E5049B5-E91D-4ED3-93C6-7F61117EDCBA}" type="slidenum">
              <a:rPr lang="en-GB" altLang="en-US"/>
              <a:pPr>
                <a:spcBef>
                  <a:spcPct val="0"/>
                </a:spcBef>
              </a:pPr>
              <a:t>71</a:t>
            </a:fld>
            <a:endParaRPr lang="en-GB" altLang="en-US"/>
          </a:p>
        </p:txBody>
      </p:sp>
    </p:spTree>
    <p:extLst>
      <p:ext uri="{BB962C8B-B14F-4D97-AF65-F5344CB8AC3E}">
        <p14:creationId xmlns:p14="http://schemas.microsoft.com/office/powerpoint/2010/main" val="120792109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PlaceHolder 1"/>
          <p:cNvSpPr>
            <a:spLocks noGrp="1" noRot="1" noChangeAspect="1"/>
          </p:cNvSpPr>
          <p:nvPr>
            <p:ph type="sldImg"/>
          </p:nvPr>
        </p:nvSpPr>
        <p:spPr>
          <a:xfrm>
            <a:off x="993775" y="768350"/>
            <a:ext cx="5114925" cy="3836988"/>
          </a:xfrm>
          <a:prstGeom prst="rect">
            <a:avLst/>
          </a:prstGeom>
          <a:ln w="0">
            <a:noFill/>
          </a:ln>
        </p:spPr>
      </p:sp>
      <p:sp>
        <p:nvSpPr>
          <p:cNvPr id="53" name="PlaceHolder 2"/>
          <p:cNvSpPr>
            <a:spLocks noGrp="1"/>
          </p:cNvSpPr>
          <p:nvPr>
            <p:ph type="body"/>
          </p:nvPr>
        </p:nvSpPr>
        <p:spPr>
          <a:xfrm>
            <a:off x="710248" y="4861441"/>
            <a:ext cx="5681234" cy="4604770"/>
          </a:xfrm>
          <a:prstGeom prst="rect">
            <a:avLst/>
          </a:prstGeom>
          <a:noFill/>
          <a:ln w="0">
            <a:noFill/>
          </a:ln>
        </p:spPr>
        <p:txBody>
          <a:bodyPr lIns="0" tIns="0" rIns="0" bIns="0" anchor="t">
            <a:noAutofit/>
          </a:bodyPr>
          <a:lstStyle/>
          <a:p>
            <a:pPr defTabSz="990661">
              <a:defRPr/>
            </a:pPr>
            <a:r>
              <a:rPr lang="en-US" sz="2200" spc="-1"/>
              <a:t>Categorisire: part of AI and pattern matching (Process 2020) and paralel and distributed Systems </a:t>
            </a:r>
          </a:p>
          <a:p>
            <a:pPr defTabSz="990661">
              <a:defRPr/>
            </a:pPr>
            <a:r>
              <a:rPr lang="en-US" sz="2200" spc="-1"/>
              <a:t>Multistrat/Single perceptron </a:t>
            </a:r>
          </a:p>
          <a:p>
            <a:pPr defTabSz="990661">
              <a:defRPr/>
            </a:pPr>
            <a:r>
              <a:rPr lang="en-US" sz="2200" spc="-1"/>
              <a:t>Feedback/Feedforward</a:t>
            </a:r>
          </a:p>
          <a:p>
            <a:pPr defTabSz="990661">
              <a:defRPr/>
            </a:pPr>
            <a:r>
              <a:rPr lang="en-US" sz="2200" spc="-1"/>
              <a:t>Constrângeri (neuronii de pe același strat nu sunt conectati)</a:t>
            </a:r>
          </a:p>
          <a:p>
            <a:r>
              <a:rPr lang="en-US" sz="1300"/>
              <a:t>Exemplu Matlab (cod sursa)</a:t>
            </a:r>
          </a:p>
          <a:p>
            <a:r>
              <a:rPr lang="en-US" sz="1300"/>
              <a:t>Crearea rețelei, alegerea funcției de activare </a:t>
            </a:r>
          </a:p>
          <a:p>
            <a:r>
              <a:rPr lang="en-US" sz="1300"/>
              <a:t>Rezultate</a:t>
            </a:r>
            <a:endParaRPr lang="en-US" sz="2200" spc="-1"/>
          </a:p>
          <a:p>
            <a:pPr defTabSz="990661">
              <a:defRPr/>
            </a:pPr>
            <a:endParaRPr lang="en-US" sz="2200" spc="-1" dirty="0">
              <a:latin typeface="Arial"/>
            </a:endParaRPr>
          </a:p>
        </p:txBody>
      </p:sp>
      <p:sp>
        <p:nvSpPr>
          <p:cNvPr id="54" name="PlaceHolder 3"/>
          <p:cNvSpPr>
            <a:spLocks noGrp="1"/>
          </p:cNvSpPr>
          <p:nvPr>
            <p:ph type="sldNum" idx="7"/>
          </p:nvPr>
        </p:nvSpPr>
        <p:spPr>
          <a:xfrm>
            <a:off x="4023244" y="9721270"/>
            <a:ext cx="3076994" cy="510925"/>
          </a:xfrm>
          <a:prstGeom prst="rect">
            <a:avLst/>
          </a:prstGeom>
          <a:noFill/>
          <a:ln w="0">
            <a:noFill/>
          </a:ln>
        </p:spPr>
        <p:txBody>
          <a:bodyPr lIns="0" tIns="0" rIns="0" bIns="0" anchor="b">
            <a:noAutofit/>
          </a:bodyPr>
          <a:lstStyle>
            <a:lvl1pPr algn="r">
              <a:lnSpc>
                <a:spcPct val="100000"/>
              </a:lnSpc>
              <a:buNone/>
              <a:defRPr lang="en-US" sz="1300" b="0" strike="noStrike" spc="-1">
                <a:solidFill>
                  <a:srgbClr val="000000"/>
                </a:solidFill>
                <a:latin typeface="+mn-lt"/>
                <a:ea typeface="+mn-ea"/>
              </a:defRPr>
            </a:lvl1pPr>
          </a:lstStyle>
          <a:p>
            <a:pPr algn="r">
              <a:lnSpc>
                <a:spcPct val="100000"/>
              </a:lnSpc>
              <a:buNone/>
            </a:pPr>
            <a:fld id="{62EB042E-FD68-4712-B49A-8983A3395557}" type="slidenum">
              <a:rPr lang="en-US"/>
              <a:t>72</a:t>
            </a:fld>
            <a:endParaRPr lang="en-US">
              <a:latin typeface="Times New Roman"/>
            </a:endParaRPr>
          </a:p>
        </p:txBody>
      </p:sp>
    </p:spTree>
    <p:extLst>
      <p:ext uri="{BB962C8B-B14F-4D97-AF65-F5344CB8AC3E}">
        <p14:creationId xmlns:p14="http://schemas.microsoft.com/office/powerpoint/2010/main" val="429344464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PlaceHolder 1"/>
          <p:cNvSpPr>
            <a:spLocks noGrp="1" noRot="1" noChangeAspect="1"/>
          </p:cNvSpPr>
          <p:nvPr>
            <p:ph type="sldImg"/>
          </p:nvPr>
        </p:nvSpPr>
        <p:spPr>
          <a:xfrm>
            <a:off x="993775" y="768350"/>
            <a:ext cx="5114925" cy="3836988"/>
          </a:xfrm>
          <a:prstGeom prst="rect">
            <a:avLst/>
          </a:prstGeom>
          <a:ln w="0">
            <a:noFill/>
          </a:ln>
        </p:spPr>
      </p:sp>
      <p:sp>
        <p:nvSpPr>
          <p:cNvPr id="53" name="PlaceHolder 2"/>
          <p:cNvSpPr>
            <a:spLocks noGrp="1"/>
          </p:cNvSpPr>
          <p:nvPr>
            <p:ph type="body"/>
          </p:nvPr>
        </p:nvSpPr>
        <p:spPr>
          <a:xfrm>
            <a:off x="710248" y="4861441"/>
            <a:ext cx="5681234" cy="4604770"/>
          </a:xfrm>
          <a:prstGeom prst="rect">
            <a:avLst/>
          </a:prstGeom>
          <a:noFill/>
          <a:ln w="0">
            <a:noFill/>
          </a:ln>
        </p:spPr>
        <p:txBody>
          <a:bodyPr lIns="0" tIns="0" rIns="0" bIns="0" anchor="t">
            <a:noAutofit/>
          </a:bodyPr>
          <a:lstStyle/>
          <a:p>
            <a:pPr defTabSz="990661">
              <a:defRPr/>
            </a:pPr>
            <a:r>
              <a:rPr lang="en-US" sz="2200" spc="-1"/>
              <a:t>Categorisire: part of AI and pattern matching (Process 2020) and paralel and distributed Systems </a:t>
            </a:r>
          </a:p>
          <a:p>
            <a:pPr defTabSz="990661">
              <a:defRPr/>
            </a:pPr>
            <a:r>
              <a:rPr lang="en-US" sz="2200" spc="-1"/>
              <a:t>Multistrat/Single perceptron </a:t>
            </a:r>
          </a:p>
          <a:p>
            <a:pPr defTabSz="990661">
              <a:defRPr/>
            </a:pPr>
            <a:r>
              <a:rPr lang="en-US" sz="2200" spc="-1"/>
              <a:t>Feedback/Feedforward</a:t>
            </a:r>
          </a:p>
          <a:p>
            <a:pPr defTabSz="990661">
              <a:defRPr/>
            </a:pPr>
            <a:r>
              <a:rPr lang="en-US" sz="2200" spc="-1"/>
              <a:t>Constrângeri (neuronii de pe același strat nu sunt conectati)</a:t>
            </a:r>
          </a:p>
          <a:p>
            <a:r>
              <a:rPr lang="en-US" sz="1300"/>
              <a:t>Exemplu Matlab (cod sursa)</a:t>
            </a:r>
          </a:p>
          <a:p>
            <a:r>
              <a:rPr lang="en-US" sz="1300"/>
              <a:t>Crearea rețelei, alegerea funcției de activare </a:t>
            </a:r>
          </a:p>
          <a:p>
            <a:r>
              <a:rPr lang="en-US" sz="1300"/>
              <a:t>Rezultate</a:t>
            </a:r>
            <a:endParaRPr lang="en-US" sz="2200" spc="-1"/>
          </a:p>
          <a:p>
            <a:pPr defTabSz="990661">
              <a:defRPr/>
            </a:pPr>
            <a:endParaRPr lang="en-US" sz="2200" spc="-1" dirty="0">
              <a:latin typeface="Arial"/>
            </a:endParaRPr>
          </a:p>
        </p:txBody>
      </p:sp>
      <p:sp>
        <p:nvSpPr>
          <p:cNvPr id="54" name="PlaceHolder 3"/>
          <p:cNvSpPr>
            <a:spLocks noGrp="1"/>
          </p:cNvSpPr>
          <p:nvPr>
            <p:ph type="sldNum" idx="7"/>
          </p:nvPr>
        </p:nvSpPr>
        <p:spPr>
          <a:xfrm>
            <a:off x="4023244" y="9721270"/>
            <a:ext cx="3076994" cy="510925"/>
          </a:xfrm>
          <a:prstGeom prst="rect">
            <a:avLst/>
          </a:prstGeom>
          <a:noFill/>
          <a:ln w="0">
            <a:noFill/>
          </a:ln>
        </p:spPr>
        <p:txBody>
          <a:bodyPr lIns="0" tIns="0" rIns="0" bIns="0" anchor="b">
            <a:noAutofit/>
          </a:bodyPr>
          <a:lstStyle>
            <a:lvl1pPr algn="r">
              <a:lnSpc>
                <a:spcPct val="100000"/>
              </a:lnSpc>
              <a:buNone/>
              <a:defRPr lang="en-US" sz="1300" b="0" strike="noStrike" spc="-1">
                <a:solidFill>
                  <a:srgbClr val="000000"/>
                </a:solidFill>
                <a:latin typeface="+mn-lt"/>
                <a:ea typeface="+mn-ea"/>
              </a:defRPr>
            </a:lvl1pPr>
          </a:lstStyle>
          <a:p>
            <a:pPr algn="r">
              <a:lnSpc>
                <a:spcPct val="100000"/>
              </a:lnSpc>
              <a:buNone/>
            </a:pPr>
            <a:fld id="{62EB042E-FD68-4712-B49A-8983A3395557}" type="slidenum">
              <a:rPr lang="en-US"/>
              <a:t>73</a:t>
            </a:fld>
            <a:endParaRPr lang="en-US">
              <a:latin typeface="Times New Roman"/>
            </a:endParaRPr>
          </a:p>
        </p:txBody>
      </p:sp>
    </p:spTree>
    <p:extLst>
      <p:ext uri="{BB962C8B-B14F-4D97-AF65-F5344CB8AC3E}">
        <p14:creationId xmlns:p14="http://schemas.microsoft.com/office/powerpoint/2010/main" val="42934446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PlaceHolder 1"/>
          <p:cNvSpPr>
            <a:spLocks noGrp="1" noRot="1" noChangeAspect="1"/>
          </p:cNvSpPr>
          <p:nvPr>
            <p:ph type="sldImg"/>
          </p:nvPr>
        </p:nvSpPr>
        <p:spPr>
          <a:xfrm>
            <a:off x="993775" y="768350"/>
            <a:ext cx="5114925" cy="3836988"/>
          </a:xfrm>
          <a:prstGeom prst="rect">
            <a:avLst/>
          </a:prstGeom>
          <a:ln w="0">
            <a:noFill/>
          </a:ln>
        </p:spPr>
      </p:sp>
      <p:sp>
        <p:nvSpPr>
          <p:cNvPr id="53" name="PlaceHolder 2"/>
          <p:cNvSpPr>
            <a:spLocks noGrp="1"/>
          </p:cNvSpPr>
          <p:nvPr>
            <p:ph type="body"/>
          </p:nvPr>
        </p:nvSpPr>
        <p:spPr>
          <a:xfrm>
            <a:off x="710248" y="4861441"/>
            <a:ext cx="5681234" cy="4604770"/>
          </a:xfrm>
          <a:prstGeom prst="rect">
            <a:avLst/>
          </a:prstGeom>
          <a:noFill/>
          <a:ln w="0">
            <a:noFill/>
          </a:ln>
        </p:spPr>
        <p:txBody>
          <a:bodyPr lIns="0" tIns="0" rIns="0" bIns="0" anchor="t">
            <a:noAutofit/>
          </a:bodyPr>
          <a:lstStyle/>
          <a:p>
            <a:pPr defTabSz="990661">
              <a:defRPr/>
            </a:pPr>
            <a:endParaRPr lang="en-US" sz="2200" spc="-1" dirty="0">
              <a:latin typeface="Arial"/>
            </a:endParaRPr>
          </a:p>
        </p:txBody>
      </p:sp>
      <p:sp>
        <p:nvSpPr>
          <p:cNvPr id="54" name="PlaceHolder 3"/>
          <p:cNvSpPr>
            <a:spLocks noGrp="1"/>
          </p:cNvSpPr>
          <p:nvPr>
            <p:ph type="sldNum" idx="7"/>
          </p:nvPr>
        </p:nvSpPr>
        <p:spPr>
          <a:xfrm>
            <a:off x="4023244" y="9721270"/>
            <a:ext cx="3076994" cy="510925"/>
          </a:xfrm>
          <a:prstGeom prst="rect">
            <a:avLst/>
          </a:prstGeom>
          <a:noFill/>
          <a:ln w="0">
            <a:noFill/>
          </a:ln>
        </p:spPr>
        <p:txBody>
          <a:bodyPr lIns="0" tIns="0" rIns="0" bIns="0" anchor="b">
            <a:noAutofit/>
          </a:bodyPr>
          <a:lstStyle>
            <a:lvl1pPr algn="r">
              <a:lnSpc>
                <a:spcPct val="100000"/>
              </a:lnSpc>
              <a:buNone/>
              <a:defRPr lang="en-US" sz="1300" b="0" strike="noStrike" spc="-1">
                <a:solidFill>
                  <a:srgbClr val="000000"/>
                </a:solidFill>
                <a:latin typeface="+mn-lt"/>
                <a:ea typeface="+mn-ea"/>
              </a:defRPr>
            </a:lvl1pPr>
          </a:lstStyle>
          <a:p>
            <a:pPr algn="r">
              <a:lnSpc>
                <a:spcPct val="100000"/>
              </a:lnSpc>
              <a:buNone/>
            </a:pPr>
            <a:fld id="{62EB042E-FD68-4712-B49A-8983A3395557}" type="slidenum">
              <a:rPr lang="en-US"/>
              <a:t>6</a:t>
            </a:fld>
            <a:endParaRPr lang="en-US">
              <a:latin typeface="Times New Roman"/>
            </a:endParaRPr>
          </a:p>
        </p:txBody>
      </p:sp>
    </p:spTree>
    <p:extLst>
      <p:ext uri="{BB962C8B-B14F-4D97-AF65-F5344CB8AC3E}">
        <p14:creationId xmlns:p14="http://schemas.microsoft.com/office/powerpoint/2010/main" val="88149035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PlaceHolder 1"/>
          <p:cNvSpPr>
            <a:spLocks noGrp="1" noRot="1" noChangeAspect="1"/>
          </p:cNvSpPr>
          <p:nvPr>
            <p:ph type="sldImg"/>
          </p:nvPr>
        </p:nvSpPr>
        <p:spPr>
          <a:xfrm>
            <a:off x="993775" y="768350"/>
            <a:ext cx="5114925" cy="3836988"/>
          </a:xfrm>
          <a:prstGeom prst="rect">
            <a:avLst/>
          </a:prstGeom>
          <a:ln w="0">
            <a:noFill/>
          </a:ln>
        </p:spPr>
      </p:sp>
      <p:sp>
        <p:nvSpPr>
          <p:cNvPr id="53" name="PlaceHolder 2"/>
          <p:cNvSpPr>
            <a:spLocks noGrp="1"/>
          </p:cNvSpPr>
          <p:nvPr>
            <p:ph type="body"/>
          </p:nvPr>
        </p:nvSpPr>
        <p:spPr>
          <a:xfrm>
            <a:off x="710248" y="4861441"/>
            <a:ext cx="5681234" cy="4604770"/>
          </a:xfrm>
          <a:prstGeom prst="rect">
            <a:avLst/>
          </a:prstGeom>
          <a:noFill/>
          <a:ln w="0">
            <a:noFill/>
          </a:ln>
        </p:spPr>
        <p:txBody>
          <a:bodyPr lIns="0" tIns="0" rIns="0" bIns="0" anchor="t">
            <a:noAutofit/>
          </a:bodyPr>
          <a:lstStyle/>
          <a:p>
            <a:pPr defTabSz="990661">
              <a:defRPr/>
            </a:pPr>
            <a:endParaRPr lang="en-US" sz="2200" spc="-1" dirty="0">
              <a:latin typeface="Arial"/>
            </a:endParaRPr>
          </a:p>
        </p:txBody>
      </p:sp>
      <p:sp>
        <p:nvSpPr>
          <p:cNvPr id="54" name="PlaceHolder 3"/>
          <p:cNvSpPr>
            <a:spLocks noGrp="1"/>
          </p:cNvSpPr>
          <p:nvPr>
            <p:ph type="sldNum" idx="7"/>
          </p:nvPr>
        </p:nvSpPr>
        <p:spPr>
          <a:xfrm>
            <a:off x="4023244" y="9721270"/>
            <a:ext cx="3076994" cy="510925"/>
          </a:xfrm>
          <a:prstGeom prst="rect">
            <a:avLst/>
          </a:prstGeom>
          <a:noFill/>
          <a:ln w="0">
            <a:noFill/>
          </a:ln>
        </p:spPr>
        <p:txBody>
          <a:bodyPr lIns="0" tIns="0" rIns="0" bIns="0" anchor="b">
            <a:noAutofit/>
          </a:bodyPr>
          <a:lstStyle>
            <a:lvl1pPr algn="r">
              <a:lnSpc>
                <a:spcPct val="100000"/>
              </a:lnSpc>
              <a:buNone/>
              <a:defRPr lang="en-US" sz="1300" b="0" strike="noStrike" spc="-1">
                <a:solidFill>
                  <a:srgbClr val="000000"/>
                </a:solidFill>
                <a:latin typeface="+mn-lt"/>
                <a:ea typeface="+mn-ea"/>
              </a:defRPr>
            </a:lvl1pPr>
          </a:lstStyle>
          <a:p>
            <a:pPr algn="r">
              <a:lnSpc>
                <a:spcPct val="100000"/>
              </a:lnSpc>
              <a:buNone/>
            </a:pPr>
            <a:fld id="{62EB042E-FD68-4712-B49A-8983A3395557}" type="slidenum">
              <a:rPr lang="en-US"/>
              <a:t>74</a:t>
            </a:fld>
            <a:endParaRPr lang="en-US">
              <a:latin typeface="Times New Roman"/>
            </a:endParaRPr>
          </a:p>
        </p:txBody>
      </p:sp>
    </p:spTree>
    <p:extLst>
      <p:ext uri="{BB962C8B-B14F-4D97-AF65-F5344CB8AC3E}">
        <p14:creationId xmlns:p14="http://schemas.microsoft.com/office/powerpoint/2010/main" val="429344464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PlaceHolder 1"/>
          <p:cNvSpPr>
            <a:spLocks noGrp="1" noRot="1" noChangeAspect="1"/>
          </p:cNvSpPr>
          <p:nvPr>
            <p:ph type="sldImg"/>
          </p:nvPr>
        </p:nvSpPr>
        <p:spPr>
          <a:xfrm>
            <a:off x="993775" y="768350"/>
            <a:ext cx="5114925" cy="3836988"/>
          </a:xfrm>
          <a:prstGeom prst="rect">
            <a:avLst/>
          </a:prstGeom>
          <a:ln w="0">
            <a:noFill/>
          </a:ln>
        </p:spPr>
      </p:sp>
      <p:sp>
        <p:nvSpPr>
          <p:cNvPr id="53" name="PlaceHolder 2"/>
          <p:cNvSpPr>
            <a:spLocks noGrp="1"/>
          </p:cNvSpPr>
          <p:nvPr>
            <p:ph type="body"/>
          </p:nvPr>
        </p:nvSpPr>
        <p:spPr>
          <a:xfrm>
            <a:off x="710248" y="4861441"/>
            <a:ext cx="5681234" cy="4604770"/>
          </a:xfrm>
          <a:prstGeom prst="rect">
            <a:avLst/>
          </a:prstGeom>
          <a:noFill/>
          <a:ln w="0">
            <a:noFill/>
          </a:ln>
        </p:spPr>
        <p:txBody>
          <a:bodyPr lIns="0" tIns="0" rIns="0" bIns="0" anchor="t">
            <a:noAutofit/>
          </a:bodyPr>
          <a:lstStyle/>
          <a:p>
            <a:pPr defTabSz="990661">
              <a:defRPr/>
            </a:pPr>
            <a:r>
              <a:rPr lang="en-US" sz="2200" spc="-1" smtClean="0">
                <a:latin typeface="Arial"/>
              </a:rPr>
              <a:t>Un sistem poate fi descris</a:t>
            </a:r>
            <a:r>
              <a:rPr lang="en-US" sz="2200" spc="-1" baseline="0" smtClean="0">
                <a:latin typeface="Arial"/>
              </a:rPr>
              <a:t> prin </a:t>
            </a:r>
            <a:r>
              <a:rPr lang="en-US" sz="2200" b="1" spc="-1" baseline="0" smtClean="0">
                <a:latin typeface="Arial"/>
              </a:rPr>
              <a:t>marimi fizice care iau valori reale, precise bine determinate intr-un domeniu de valori – crisp values</a:t>
            </a:r>
          </a:p>
          <a:p>
            <a:pPr defTabSz="990661">
              <a:defRPr/>
            </a:pPr>
            <a:r>
              <a:rPr lang="en-US" sz="2200" b="1" spc="-1" baseline="0" smtClean="0">
                <a:latin typeface="Arial"/>
              </a:rPr>
              <a:t>Valorile fuzzy – valori vagi, imprecise</a:t>
            </a:r>
            <a:endParaRPr lang="en-US" sz="2200" b="1" spc="-1" dirty="0">
              <a:latin typeface="Arial"/>
            </a:endParaRPr>
          </a:p>
        </p:txBody>
      </p:sp>
      <p:sp>
        <p:nvSpPr>
          <p:cNvPr id="54" name="PlaceHolder 3"/>
          <p:cNvSpPr>
            <a:spLocks noGrp="1"/>
          </p:cNvSpPr>
          <p:nvPr>
            <p:ph type="sldNum" idx="7"/>
          </p:nvPr>
        </p:nvSpPr>
        <p:spPr>
          <a:xfrm>
            <a:off x="4023244" y="9721270"/>
            <a:ext cx="3076994" cy="510925"/>
          </a:xfrm>
          <a:prstGeom prst="rect">
            <a:avLst/>
          </a:prstGeom>
          <a:noFill/>
          <a:ln w="0">
            <a:noFill/>
          </a:ln>
        </p:spPr>
        <p:txBody>
          <a:bodyPr lIns="0" tIns="0" rIns="0" bIns="0" anchor="b">
            <a:noAutofit/>
          </a:bodyPr>
          <a:lstStyle>
            <a:lvl1pPr algn="r">
              <a:lnSpc>
                <a:spcPct val="100000"/>
              </a:lnSpc>
              <a:buNone/>
              <a:defRPr lang="en-US" sz="1300" b="0" strike="noStrike" spc="-1">
                <a:solidFill>
                  <a:srgbClr val="000000"/>
                </a:solidFill>
                <a:latin typeface="+mn-lt"/>
                <a:ea typeface="+mn-ea"/>
              </a:defRPr>
            </a:lvl1pPr>
          </a:lstStyle>
          <a:p>
            <a:pPr algn="r">
              <a:lnSpc>
                <a:spcPct val="100000"/>
              </a:lnSpc>
              <a:buNone/>
            </a:pPr>
            <a:fld id="{62EB042E-FD68-4712-B49A-8983A3395557}" type="slidenum">
              <a:rPr lang="en-US"/>
              <a:t>76</a:t>
            </a:fld>
            <a:endParaRPr lang="en-US">
              <a:latin typeface="Times New Roman"/>
            </a:endParaRPr>
          </a:p>
        </p:txBody>
      </p:sp>
    </p:spTree>
    <p:extLst>
      <p:ext uri="{BB962C8B-B14F-4D97-AF65-F5344CB8AC3E}">
        <p14:creationId xmlns:p14="http://schemas.microsoft.com/office/powerpoint/2010/main" val="429344464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PlaceHolder 1"/>
          <p:cNvSpPr>
            <a:spLocks noGrp="1" noRot="1" noChangeAspect="1"/>
          </p:cNvSpPr>
          <p:nvPr>
            <p:ph type="sldImg"/>
          </p:nvPr>
        </p:nvSpPr>
        <p:spPr>
          <a:xfrm>
            <a:off x="993775" y="768350"/>
            <a:ext cx="5114925" cy="3836988"/>
          </a:xfrm>
          <a:prstGeom prst="rect">
            <a:avLst/>
          </a:prstGeom>
          <a:ln w="0">
            <a:noFill/>
          </a:ln>
        </p:spPr>
      </p:sp>
      <p:sp>
        <p:nvSpPr>
          <p:cNvPr id="53" name="PlaceHolder 2"/>
          <p:cNvSpPr>
            <a:spLocks noGrp="1"/>
          </p:cNvSpPr>
          <p:nvPr>
            <p:ph type="body"/>
          </p:nvPr>
        </p:nvSpPr>
        <p:spPr>
          <a:xfrm>
            <a:off x="710248" y="4861441"/>
            <a:ext cx="5681234" cy="4604770"/>
          </a:xfrm>
          <a:prstGeom prst="rect">
            <a:avLst/>
          </a:prstGeom>
          <a:noFill/>
          <a:ln w="0">
            <a:noFill/>
          </a:ln>
        </p:spPr>
        <p:txBody>
          <a:bodyPr lIns="0" tIns="0" rIns="0" bIns="0" anchor="t">
            <a:noAutofit/>
          </a:bodyPr>
          <a:lstStyle/>
          <a:p>
            <a:pPr defTabSz="990661">
              <a:defRPr/>
            </a:pPr>
            <a:r>
              <a:rPr lang="en-US" sz="2400" smtClean="0"/>
              <a:t>Crisp set defines the value is </a:t>
            </a:r>
            <a:r>
              <a:rPr lang="en-US" sz="2400" b="1" smtClean="0"/>
              <a:t>either 0 or 1</a:t>
            </a:r>
            <a:r>
              <a:rPr lang="en-US" sz="2400" smtClean="0"/>
              <a:t>. Fuzzy set defines the value between 0 and 1 including both 0 and 1. It is also called a classical set. It specifies the degree to which something is true.</a:t>
            </a:r>
          </a:p>
          <a:p>
            <a:pPr marL="0" indent="0">
              <a:buFont typeface="Arial" panose="020B0604020202020204" pitchFamily="34" charset="0"/>
              <a:buNone/>
            </a:pPr>
            <a:r>
              <a:rPr lang="en-US" sz="2200" b="1" smtClean="0">
                <a:latin typeface="Times New Roman" panose="02020603050405020304" pitchFamily="18" charset="0"/>
                <a:ea typeface="Times New Roman" panose="02020603050405020304" pitchFamily="18" charset="0"/>
              </a:rPr>
              <a:t>Fuzzification</a:t>
            </a:r>
            <a:r>
              <a:rPr lang="en-US" sz="2200" smtClean="0">
                <a:latin typeface="Times New Roman" panose="02020603050405020304" pitchFamily="18" charset="0"/>
                <a:ea typeface="Times New Roman" panose="02020603050405020304" pitchFamily="18" charset="0"/>
              </a:rPr>
              <a:t> is the process of converting a clear input (crisp) to a fuzzy value. It converts a clear point value of the process state variable to be compatible with the representation of the fuzzy set of the system state variable in the precedent of the rule.</a:t>
            </a:r>
          </a:p>
          <a:p>
            <a:pPr marL="342900" indent="-342900">
              <a:buFont typeface="Arial" panose="020B0604020202020204" pitchFamily="34" charset="0"/>
              <a:buChar char="•"/>
            </a:pPr>
            <a:r>
              <a:rPr lang="en-US" sz="2200" smtClean="0">
                <a:latin typeface="Times New Roman" panose="02020603050405020304" pitchFamily="18" charset="0"/>
                <a:ea typeface="Times New Roman" panose="02020603050405020304" pitchFamily="18" charset="0"/>
              </a:rPr>
              <a:t>the gradual membership functions specific to involved linguistic variables, as shown below (fuzzification).</a:t>
            </a:r>
          </a:p>
          <a:p>
            <a:pPr marL="342900" indent="-342900">
              <a:buFont typeface="Arial" panose="020B0604020202020204" pitchFamily="34" charset="0"/>
              <a:buChar char="•"/>
            </a:pPr>
            <a:r>
              <a:rPr lang="en-US" sz="2200" smtClean="0">
                <a:latin typeface="Times New Roman" panose="02020603050405020304" pitchFamily="18" charset="0"/>
                <a:ea typeface="Times New Roman" panose="02020603050405020304" pitchFamily="18" charset="0"/>
              </a:rPr>
              <a:t>Voice recognition, handwriten recognition – fuzzy logic application</a:t>
            </a:r>
          </a:p>
          <a:p>
            <a:pPr defTabSz="990661">
              <a:defRPr/>
            </a:pPr>
            <a:endParaRPr lang="en-US" sz="2200" spc="-1" dirty="0">
              <a:latin typeface="Arial"/>
            </a:endParaRPr>
          </a:p>
        </p:txBody>
      </p:sp>
      <p:sp>
        <p:nvSpPr>
          <p:cNvPr id="54" name="PlaceHolder 3"/>
          <p:cNvSpPr>
            <a:spLocks noGrp="1"/>
          </p:cNvSpPr>
          <p:nvPr>
            <p:ph type="sldNum" idx="7"/>
          </p:nvPr>
        </p:nvSpPr>
        <p:spPr>
          <a:xfrm>
            <a:off x="4023244" y="9721270"/>
            <a:ext cx="3076994" cy="510925"/>
          </a:xfrm>
          <a:prstGeom prst="rect">
            <a:avLst/>
          </a:prstGeom>
          <a:noFill/>
          <a:ln w="0">
            <a:noFill/>
          </a:ln>
        </p:spPr>
        <p:txBody>
          <a:bodyPr lIns="0" tIns="0" rIns="0" bIns="0" anchor="b">
            <a:noAutofit/>
          </a:bodyPr>
          <a:lstStyle>
            <a:lvl1pPr algn="r">
              <a:lnSpc>
                <a:spcPct val="100000"/>
              </a:lnSpc>
              <a:buNone/>
              <a:defRPr lang="en-US" sz="1300" b="0" strike="noStrike" spc="-1">
                <a:solidFill>
                  <a:srgbClr val="000000"/>
                </a:solidFill>
                <a:latin typeface="+mn-lt"/>
                <a:ea typeface="+mn-ea"/>
              </a:defRPr>
            </a:lvl1pPr>
          </a:lstStyle>
          <a:p>
            <a:pPr algn="r">
              <a:lnSpc>
                <a:spcPct val="100000"/>
              </a:lnSpc>
              <a:buNone/>
            </a:pPr>
            <a:fld id="{62EB042E-FD68-4712-B49A-8983A3395557}" type="slidenum">
              <a:rPr lang="en-US"/>
              <a:t>77</a:t>
            </a:fld>
            <a:endParaRPr lang="en-US">
              <a:latin typeface="Times New Roman"/>
            </a:endParaRPr>
          </a:p>
        </p:txBody>
      </p:sp>
    </p:spTree>
    <p:extLst>
      <p:ext uri="{BB962C8B-B14F-4D97-AF65-F5344CB8AC3E}">
        <p14:creationId xmlns:p14="http://schemas.microsoft.com/office/powerpoint/2010/main" val="42934446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PlaceHolder 1"/>
          <p:cNvSpPr>
            <a:spLocks noGrp="1" noRot="1" noChangeAspect="1"/>
          </p:cNvSpPr>
          <p:nvPr>
            <p:ph type="sldImg"/>
          </p:nvPr>
        </p:nvSpPr>
        <p:spPr>
          <a:xfrm>
            <a:off x="993775" y="768350"/>
            <a:ext cx="5114925" cy="3836988"/>
          </a:xfrm>
          <a:prstGeom prst="rect">
            <a:avLst/>
          </a:prstGeom>
          <a:ln w="0">
            <a:noFill/>
          </a:ln>
        </p:spPr>
      </p:sp>
      <p:sp>
        <p:nvSpPr>
          <p:cNvPr id="53" name="PlaceHolder 2"/>
          <p:cNvSpPr>
            <a:spLocks noGrp="1"/>
          </p:cNvSpPr>
          <p:nvPr>
            <p:ph type="body"/>
          </p:nvPr>
        </p:nvSpPr>
        <p:spPr>
          <a:xfrm>
            <a:off x="710248" y="4861441"/>
            <a:ext cx="5681234" cy="4604770"/>
          </a:xfrm>
          <a:prstGeom prst="rect">
            <a:avLst/>
          </a:prstGeom>
          <a:noFill/>
          <a:ln w="0">
            <a:noFill/>
          </a:ln>
        </p:spPr>
        <p:txBody>
          <a:bodyPr lIns="0" tIns="0" rIns="0" bIns="0" anchor="t">
            <a:noAutofit/>
          </a:bodyPr>
          <a:lstStyle/>
          <a:p>
            <a:pPr defTabSz="990661">
              <a:defRPr/>
            </a:pPr>
            <a:r>
              <a:rPr lang="en-US" sz="1200" kern="1200" smtClean="0">
                <a:solidFill>
                  <a:schemeClr val="tx1"/>
                </a:solidFill>
                <a:effectLst/>
                <a:latin typeface="+mn-lt"/>
                <a:ea typeface="+mn-ea"/>
                <a:cs typeface="+mn-cs"/>
              </a:rPr>
              <a:t>The </a:t>
            </a:r>
            <a:r>
              <a:rPr lang="en-US" sz="1200" b="1" kern="1200" smtClean="0">
                <a:solidFill>
                  <a:schemeClr val="tx1"/>
                </a:solidFill>
                <a:effectLst/>
                <a:latin typeface="+mn-lt"/>
                <a:ea typeface="+mn-ea"/>
                <a:cs typeface="+mn-cs"/>
              </a:rPr>
              <a:t>human brain can reason with uncertainties</a:t>
            </a:r>
            <a:r>
              <a:rPr lang="en-US" sz="1200" kern="1200" smtClean="0">
                <a:solidFill>
                  <a:schemeClr val="tx1"/>
                </a:solidFill>
                <a:effectLst/>
                <a:latin typeface="+mn-lt"/>
                <a:ea typeface="+mn-ea"/>
                <a:cs typeface="+mn-cs"/>
              </a:rPr>
              <a:t>, vagueness, and judgments. </a:t>
            </a:r>
            <a:r>
              <a:rPr lang="en-US" sz="1200" b="1" kern="1200" smtClean="0">
                <a:solidFill>
                  <a:schemeClr val="tx1"/>
                </a:solidFill>
                <a:effectLst/>
                <a:latin typeface="+mn-lt"/>
                <a:ea typeface="+mn-ea"/>
                <a:cs typeface="+mn-cs"/>
              </a:rPr>
              <a:t>Computers can only manipulate precise valuations</a:t>
            </a:r>
            <a:r>
              <a:rPr lang="en-US" sz="1200" kern="1200" smtClean="0">
                <a:solidFill>
                  <a:schemeClr val="tx1"/>
                </a:solidFill>
                <a:effectLst/>
                <a:latin typeface="+mn-lt"/>
                <a:ea typeface="+mn-ea"/>
                <a:cs typeface="+mn-cs"/>
              </a:rPr>
              <a:t>. </a:t>
            </a:r>
            <a:r>
              <a:rPr lang="en-US" sz="1200" b="1" kern="1200" smtClean="0">
                <a:solidFill>
                  <a:schemeClr val="tx1"/>
                </a:solidFill>
                <a:effectLst/>
                <a:latin typeface="+mn-lt"/>
                <a:ea typeface="+mn-ea"/>
                <a:cs typeface="+mn-cs"/>
              </a:rPr>
              <a:t>Fuzzy logic </a:t>
            </a:r>
            <a:r>
              <a:rPr lang="en-US" sz="1200" kern="1200" smtClean="0">
                <a:solidFill>
                  <a:schemeClr val="tx1"/>
                </a:solidFill>
                <a:effectLst/>
                <a:latin typeface="+mn-lt"/>
                <a:ea typeface="+mn-ea"/>
                <a:cs typeface="+mn-cs"/>
              </a:rPr>
              <a:t>is an attempt to </a:t>
            </a:r>
            <a:r>
              <a:rPr lang="en-US" sz="1200" b="1" kern="1200" smtClean="0">
                <a:solidFill>
                  <a:schemeClr val="tx1"/>
                </a:solidFill>
                <a:effectLst/>
                <a:latin typeface="+mn-lt"/>
                <a:ea typeface="+mn-ea"/>
                <a:cs typeface="+mn-cs"/>
              </a:rPr>
              <a:t>combine the two techniques </a:t>
            </a:r>
            <a:endParaRPr lang="en-US" sz="2200" b="1" spc="-1" dirty="0">
              <a:latin typeface="Arial"/>
            </a:endParaRPr>
          </a:p>
        </p:txBody>
      </p:sp>
      <p:sp>
        <p:nvSpPr>
          <p:cNvPr id="54" name="PlaceHolder 3"/>
          <p:cNvSpPr>
            <a:spLocks noGrp="1"/>
          </p:cNvSpPr>
          <p:nvPr>
            <p:ph type="sldNum" idx="7"/>
          </p:nvPr>
        </p:nvSpPr>
        <p:spPr>
          <a:xfrm>
            <a:off x="4023244" y="9721270"/>
            <a:ext cx="3076994" cy="510925"/>
          </a:xfrm>
          <a:prstGeom prst="rect">
            <a:avLst/>
          </a:prstGeom>
          <a:noFill/>
          <a:ln w="0">
            <a:noFill/>
          </a:ln>
        </p:spPr>
        <p:txBody>
          <a:bodyPr lIns="0" tIns="0" rIns="0" bIns="0" anchor="b">
            <a:noAutofit/>
          </a:bodyPr>
          <a:lstStyle>
            <a:lvl1pPr algn="r">
              <a:lnSpc>
                <a:spcPct val="100000"/>
              </a:lnSpc>
              <a:buNone/>
              <a:defRPr lang="en-US" sz="1300" b="0" strike="noStrike" spc="-1">
                <a:solidFill>
                  <a:srgbClr val="000000"/>
                </a:solidFill>
                <a:latin typeface="+mn-lt"/>
                <a:ea typeface="+mn-ea"/>
              </a:defRPr>
            </a:lvl1pPr>
          </a:lstStyle>
          <a:p>
            <a:pPr algn="r">
              <a:lnSpc>
                <a:spcPct val="100000"/>
              </a:lnSpc>
              <a:buNone/>
            </a:pPr>
            <a:fld id="{62EB042E-FD68-4712-B49A-8983A3395557}" type="slidenum">
              <a:rPr lang="en-US"/>
              <a:t>78</a:t>
            </a:fld>
            <a:endParaRPr lang="en-US">
              <a:latin typeface="Times New Roman"/>
            </a:endParaRPr>
          </a:p>
        </p:txBody>
      </p:sp>
    </p:spTree>
    <p:extLst>
      <p:ext uri="{BB962C8B-B14F-4D97-AF65-F5344CB8AC3E}">
        <p14:creationId xmlns:p14="http://schemas.microsoft.com/office/powerpoint/2010/main" val="429344464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PlaceHolder 1"/>
          <p:cNvSpPr>
            <a:spLocks noGrp="1" noRot="1" noChangeAspect="1"/>
          </p:cNvSpPr>
          <p:nvPr>
            <p:ph type="sldImg"/>
          </p:nvPr>
        </p:nvSpPr>
        <p:spPr>
          <a:xfrm>
            <a:off x="993775" y="768350"/>
            <a:ext cx="5114925" cy="3836988"/>
          </a:xfrm>
          <a:prstGeom prst="rect">
            <a:avLst/>
          </a:prstGeom>
          <a:ln w="0">
            <a:noFill/>
          </a:ln>
        </p:spPr>
      </p:sp>
      <p:sp>
        <p:nvSpPr>
          <p:cNvPr id="53" name="PlaceHolder 2"/>
          <p:cNvSpPr>
            <a:spLocks noGrp="1"/>
          </p:cNvSpPr>
          <p:nvPr>
            <p:ph type="body"/>
          </p:nvPr>
        </p:nvSpPr>
        <p:spPr>
          <a:xfrm>
            <a:off x="710248" y="4861441"/>
            <a:ext cx="5681234" cy="4604770"/>
          </a:xfrm>
          <a:prstGeom prst="rect">
            <a:avLst/>
          </a:prstGeom>
          <a:noFill/>
          <a:ln w="0">
            <a:noFill/>
          </a:ln>
        </p:spPr>
        <p:txBody>
          <a:bodyPr lIns="0" tIns="0" rIns="0" bIns="0" anchor="t">
            <a:noAutofit/>
          </a:bodyPr>
          <a:lstStyle/>
          <a:p>
            <a:pPr defTabSz="990661">
              <a:defRPr/>
            </a:pPr>
            <a:r>
              <a:rPr lang="en-US" sz="2400" smtClean="0"/>
              <a:t>Crisp set defines the value is </a:t>
            </a:r>
            <a:r>
              <a:rPr lang="en-US" sz="2400" b="1" smtClean="0"/>
              <a:t>either 0 or 1</a:t>
            </a:r>
            <a:r>
              <a:rPr lang="en-US" sz="2400" smtClean="0"/>
              <a:t>. Fuzzy set defines the value between 0 and 1 including both 0 and 1. It is also called a classical set. It specifies the degree to which something is true.</a:t>
            </a:r>
            <a:endParaRPr lang="en-US" sz="2200" spc="-1" dirty="0">
              <a:latin typeface="Arial"/>
            </a:endParaRPr>
          </a:p>
        </p:txBody>
      </p:sp>
      <p:sp>
        <p:nvSpPr>
          <p:cNvPr id="54" name="PlaceHolder 3"/>
          <p:cNvSpPr>
            <a:spLocks noGrp="1"/>
          </p:cNvSpPr>
          <p:nvPr>
            <p:ph type="sldNum" idx="7"/>
          </p:nvPr>
        </p:nvSpPr>
        <p:spPr>
          <a:xfrm>
            <a:off x="4023244" y="9721270"/>
            <a:ext cx="3076994" cy="510925"/>
          </a:xfrm>
          <a:prstGeom prst="rect">
            <a:avLst/>
          </a:prstGeom>
          <a:noFill/>
          <a:ln w="0">
            <a:noFill/>
          </a:ln>
        </p:spPr>
        <p:txBody>
          <a:bodyPr lIns="0" tIns="0" rIns="0" bIns="0" anchor="b">
            <a:noAutofit/>
          </a:bodyPr>
          <a:lstStyle>
            <a:lvl1pPr algn="r">
              <a:lnSpc>
                <a:spcPct val="100000"/>
              </a:lnSpc>
              <a:buNone/>
              <a:defRPr lang="en-US" sz="1300" b="0" strike="noStrike" spc="-1">
                <a:solidFill>
                  <a:srgbClr val="000000"/>
                </a:solidFill>
                <a:latin typeface="+mn-lt"/>
                <a:ea typeface="+mn-ea"/>
              </a:defRPr>
            </a:lvl1pPr>
          </a:lstStyle>
          <a:p>
            <a:pPr algn="r">
              <a:lnSpc>
                <a:spcPct val="100000"/>
              </a:lnSpc>
              <a:buNone/>
            </a:pPr>
            <a:fld id="{62EB042E-FD68-4712-B49A-8983A3395557}" type="slidenum">
              <a:rPr lang="en-US"/>
              <a:t>79</a:t>
            </a:fld>
            <a:endParaRPr lang="en-US">
              <a:latin typeface="Times New Roman"/>
            </a:endParaRPr>
          </a:p>
        </p:txBody>
      </p:sp>
    </p:spTree>
    <p:extLst>
      <p:ext uri="{BB962C8B-B14F-4D97-AF65-F5344CB8AC3E}">
        <p14:creationId xmlns:p14="http://schemas.microsoft.com/office/powerpoint/2010/main" val="429344464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PlaceHolder 1"/>
          <p:cNvSpPr>
            <a:spLocks noGrp="1" noRot="1" noChangeAspect="1"/>
          </p:cNvSpPr>
          <p:nvPr>
            <p:ph type="sldImg"/>
          </p:nvPr>
        </p:nvSpPr>
        <p:spPr>
          <a:xfrm>
            <a:off x="993775" y="768350"/>
            <a:ext cx="5114925" cy="3836988"/>
          </a:xfrm>
          <a:prstGeom prst="rect">
            <a:avLst/>
          </a:prstGeom>
          <a:ln w="0">
            <a:noFill/>
          </a:ln>
        </p:spPr>
      </p:sp>
      <p:sp>
        <p:nvSpPr>
          <p:cNvPr id="53" name="PlaceHolder 2"/>
          <p:cNvSpPr>
            <a:spLocks noGrp="1"/>
          </p:cNvSpPr>
          <p:nvPr>
            <p:ph type="body"/>
          </p:nvPr>
        </p:nvSpPr>
        <p:spPr>
          <a:xfrm>
            <a:off x="710248" y="4861441"/>
            <a:ext cx="5681234" cy="4604770"/>
          </a:xfrm>
          <a:prstGeom prst="rect">
            <a:avLst/>
          </a:prstGeom>
          <a:noFill/>
          <a:ln w="0">
            <a:noFill/>
          </a:ln>
        </p:spPr>
        <p:txBody>
          <a:bodyPr lIns="0" tIns="0" rIns="0" bIns="0" anchor="t">
            <a:noAutofit/>
          </a:bodyPr>
          <a:lstStyle/>
          <a:p>
            <a:pPr defTabSz="990661">
              <a:defRPr/>
            </a:pPr>
            <a:r>
              <a:rPr lang="en-US" sz="2200" spc="-1" smtClean="0">
                <a:latin typeface="+mn-lt"/>
              </a:rPr>
              <a:t>De adaugat din Fuzzy.pdf (LV)</a:t>
            </a:r>
            <a:r>
              <a:rPr lang="en-US" sz="2200" spc="-1" baseline="0" smtClean="0">
                <a:latin typeface="+mn-lt"/>
              </a:rPr>
              <a:t> slides 3, 6, 7-10, 12-15, 18</a:t>
            </a:r>
            <a:endParaRPr lang="en-US" sz="2200" spc="-1" dirty="0">
              <a:latin typeface="Arial"/>
            </a:endParaRPr>
          </a:p>
        </p:txBody>
      </p:sp>
      <p:sp>
        <p:nvSpPr>
          <p:cNvPr id="54" name="PlaceHolder 3"/>
          <p:cNvSpPr>
            <a:spLocks noGrp="1"/>
          </p:cNvSpPr>
          <p:nvPr>
            <p:ph type="sldNum" idx="7"/>
          </p:nvPr>
        </p:nvSpPr>
        <p:spPr>
          <a:xfrm>
            <a:off x="4023244" y="9721270"/>
            <a:ext cx="3076994" cy="510925"/>
          </a:xfrm>
          <a:prstGeom prst="rect">
            <a:avLst/>
          </a:prstGeom>
          <a:noFill/>
          <a:ln w="0">
            <a:noFill/>
          </a:ln>
        </p:spPr>
        <p:txBody>
          <a:bodyPr lIns="0" tIns="0" rIns="0" bIns="0" anchor="b">
            <a:noAutofit/>
          </a:bodyPr>
          <a:lstStyle>
            <a:lvl1pPr algn="r">
              <a:lnSpc>
                <a:spcPct val="100000"/>
              </a:lnSpc>
              <a:buNone/>
              <a:defRPr lang="en-US" sz="1300" b="0" strike="noStrike" spc="-1">
                <a:solidFill>
                  <a:srgbClr val="000000"/>
                </a:solidFill>
                <a:latin typeface="+mn-lt"/>
                <a:ea typeface="+mn-ea"/>
              </a:defRPr>
            </a:lvl1pPr>
          </a:lstStyle>
          <a:p>
            <a:pPr algn="r">
              <a:lnSpc>
                <a:spcPct val="100000"/>
              </a:lnSpc>
              <a:buNone/>
            </a:pPr>
            <a:fld id="{62EB042E-FD68-4712-B49A-8983A3395557}" type="slidenum">
              <a:rPr lang="en-US"/>
              <a:t>80</a:t>
            </a:fld>
            <a:endParaRPr lang="en-US">
              <a:latin typeface="Times New Roman"/>
            </a:endParaRPr>
          </a:p>
        </p:txBody>
      </p:sp>
    </p:spTree>
    <p:extLst>
      <p:ext uri="{BB962C8B-B14F-4D97-AF65-F5344CB8AC3E}">
        <p14:creationId xmlns:p14="http://schemas.microsoft.com/office/powerpoint/2010/main" val="429344464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PlaceHolder 1"/>
          <p:cNvSpPr>
            <a:spLocks noGrp="1" noRot="1" noChangeAspect="1"/>
          </p:cNvSpPr>
          <p:nvPr>
            <p:ph type="sldImg"/>
          </p:nvPr>
        </p:nvSpPr>
        <p:spPr>
          <a:xfrm>
            <a:off x="993775" y="768350"/>
            <a:ext cx="5114925" cy="3836988"/>
          </a:xfrm>
          <a:prstGeom prst="rect">
            <a:avLst/>
          </a:prstGeom>
          <a:ln w="0">
            <a:noFill/>
          </a:ln>
        </p:spPr>
      </p:sp>
      <p:sp>
        <p:nvSpPr>
          <p:cNvPr id="53" name="PlaceHolder 2"/>
          <p:cNvSpPr>
            <a:spLocks noGrp="1"/>
          </p:cNvSpPr>
          <p:nvPr>
            <p:ph type="body"/>
          </p:nvPr>
        </p:nvSpPr>
        <p:spPr>
          <a:xfrm>
            <a:off x="710248" y="4861441"/>
            <a:ext cx="5681234" cy="4604770"/>
          </a:xfrm>
          <a:prstGeom prst="rect">
            <a:avLst/>
          </a:prstGeom>
          <a:noFill/>
          <a:ln w="0">
            <a:noFill/>
          </a:ln>
        </p:spPr>
        <p:txBody>
          <a:bodyPr lIns="0" tIns="0" rIns="0" bIns="0" anchor="t">
            <a:noAutofit/>
          </a:bodyPr>
          <a:lstStyle/>
          <a:p>
            <a:pPr defTabSz="990661">
              <a:defRPr/>
            </a:pPr>
            <a:r>
              <a:rPr lang="en-US" sz="2200" spc="-1" smtClean="0">
                <a:latin typeface="+mn-lt"/>
              </a:rPr>
              <a:t>De adaugat din Fuzzy.pdf (LV)</a:t>
            </a:r>
            <a:r>
              <a:rPr lang="en-US" sz="2200" spc="-1" baseline="0" smtClean="0">
                <a:latin typeface="+mn-lt"/>
              </a:rPr>
              <a:t> slides 3, 6, 7-10, 12-15, 18</a:t>
            </a:r>
            <a:endParaRPr lang="en-US" sz="2200" spc="-1" dirty="0">
              <a:latin typeface="Arial"/>
            </a:endParaRPr>
          </a:p>
        </p:txBody>
      </p:sp>
      <p:sp>
        <p:nvSpPr>
          <p:cNvPr id="54" name="PlaceHolder 3"/>
          <p:cNvSpPr>
            <a:spLocks noGrp="1"/>
          </p:cNvSpPr>
          <p:nvPr>
            <p:ph type="sldNum" idx="7"/>
          </p:nvPr>
        </p:nvSpPr>
        <p:spPr>
          <a:xfrm>
            <a:off x="4023244" y="9721270"/>
            <a:ext cx="3076994" cy="510925"/>
          </a:xfrm>
          <a:prstGeom prst="rect">
            <a:avLst/>
          </a:prstGeom>
          <a:noFill/>
          <a:ln w="0">
            <a:noFill/>
          </a:ln>
        </p:spPr>
        <p:txBody>
          <a:bodyPr lIns="0" tIns="0" rIns="0" bIns="0" anchor="b">
            <a:noAutofit/>
          </a:bodyPr>
          <a:lstStyle>
            <a:lvl1pPr algn="r">
              <a:lnSpc>
                <a:spcPct val="100000"/>
              </a:lnSpc>
              <a:buNone/>
              <a:defRPr lang="en-US" sz="1300" b="0" strike="noStrike" spc="-1">
                <a:solidFill>
                  <a:srgbClr val="000000"/>
                </a:solidFill>
                <a:latin typeface="+mn-lt"/>
                <a:ea typeface="+mn-ea"/>
              </a:defRPr>
            </a:lvl1pPr>
          </a:lstStyle>
          <a:p>
            <a:pPr algn="r">
              <a:lnSpc>
                <a:spcPct val="100000"/>
              </a:lnSpc>
              <a:buNone/>
            </a:pPr>
            <a:fld id="{62EB042E-FD68-4712-B49A-8983A3395557}" type="slidenum">
              <a:rPr lang="en-US"/>
              <a:t>81</a:t>
            </a:fld>
            <a:endParaRPr lang="en-US">
              <a:latin typeface="Times New Roman"/>
            </a:endParaRPr>
          </a:p>
        </p:txBody>
      </p:sp>
    </p:spTree>
    <p:extLst>
      <p:ext uri="{BB962C8B-B14F-4D97-AF65-F5344CB8AC3E}">
        <p14:creationId xmlns:p14="http://schemas.microsoft.com/office/powerpoint/2010/main" val="429344464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PlaceHolder 1"/>
          <p:cNvSpPr>
            <a:spLocks noGrp="1" noRot="1" noChangeAspect="1"/>
          </p:cNvSpPr>
          <p:nvPr>
            <p:ph type="sldImg"/>
          </p:nvPr>
        </p:nvSpPr>
        <p:spPr>
          <a:xfrm>
            <a:off x="993775" y="768350"/>
            <a:ext cx="5114925" cy="3836988"/>
          </a:xfrm>
          <a:prstGeom prst="rect">
            <a:avLst/>
          </a:prstGeom>
          <a:ln w="0">
            <a:noFill/>
          </a:ln>
        </p:spPr>
      </p:sp>
      <p:sp>
        <p:nvSpPr>
          <p:cNvPr id="53" name="PlaceHolder 2"/>
          <p:cNvSpPr>
            <a:spLocks noGrp="1"/>
          </p:cNvSpPr>
          <p:nvPr>
            <p:ph type="body"/>
          </p:nvPr>
        </p:nvSpPr>
        <p:spPr>
          <a:xfrm>
            <a:off x="710248" y="4861441"/>
            <a:ext cx="5681234" cy="4604770"/>
          </a:xfrm>
          <a:prstGeom prst="rect">
            <a:avLst/>
          </a:prstGeom>
          <a:noFill/>
          <a:ln w="0">
            <a:noFill/>
          </a:ln>
        </p:spPr>
        <p:txBody>
          <a:bodyPr lIns="0" tIns="0" rIns="0" bIns="0" anchor="t">
            <a:noAutofit/>
          </a:bodyPr>
          <a:lstStyle/>
          <a:p>
            <a:pPr marL="0" marR="0" indent="0" algn="l" defTabSz="990661" rtl="0" eaLnBrk="1" fontAlgn="auto" latinLnBrk="0" hangingPunct="1">
              <a:lnSpc>
                <a:spcPct val="100000"/>
              </a:lnSpc>
              <a:spcBef>
                <a:spcPts val="0"/>
              </a:spcBef>
              <a:spcAft>
                <a:spcPts val="0"/>
              </a:spcAft>
              <a:buClrTx/>
              <a:buSzTx/>
              <a:buFontTx/>
              <a:buNone/>
              <a:tabLst/>
              <a:defRPr/>
            </a:pPr>
            <a:r>
              <a:rPr lang="en-US" sz="2400" smtClean="0"/>
              <a:t>Crisp set defines the value is </a:t>
            </a:r>
            <a:r>
              <a:rPr lang="en-US" sz="2400" b="1" smtClean="0"/>
              <a:t>either 0 or 1</a:t>
            </a:r>
            <a:r>
              <a:rPr lang="en-US" sz="2400" smtClean="0"/>
              <a:t>. Fuzzy set defines the value between 0 and 1 including both 0 and 1. It is also called a classical set. It specifies the degree to which something is true.</a:t>
            </a:r>
            <a:endParaRPr lang="en-US" sz="2200" spc="-1" smtClean="0">
              <a:latin typeface="+mn-lt"/>
            </a:endParaRPr>
          </a:p>
          <a:p>
            <a:pPr defTabSz="990661">
              <a:defRPr/>
            </a:pPr>
            <a:r>
              <a:rPr lang="en-US" sz="1200" kern="1200" smtClean="0">
                <a:solidFill>
                  <a:schemeClr val="tx1"/>
                </a:solidFill>
                <a:effectLst/>
                <a:latin typeface="+mn-lt"/>
                <a:ea typeface="+mn-ea"/>
                <a:cs typeface="+mn-cs"/>
              </a:rPr>
              <a:t>Aggregation is the process of unification of the outputs of all rules.</a:t>
            </a:r>
            <a:r>
              <a:rPr lang="en-US" sz="2400" smtClean="0"/>
              <a:t/>
            </a:r>
            <a:br>
              <a:rPr lang="en-US" sz="2400" smtClean="0"/>
            </a:br>
            <a:r>
              <a:rPr lang="en-US" sz="1200" kern="1200" smtClean="0">
                <a:solidFill>
                  <a:schemeClr val="tx1"/>
                </a:solidFill>
                <a:effectLst/>
                <a:latin typeface="+mn-lt"/>
                <a:ea typeface="+mn-ea"/>
                <a:cs typeface="+mn-cs"/>
              </a:rPr>
              <a:t>We take the membership functions of all rule consequents previously clipped or scaled and combine them into a single fuzzy set.</a:t>
            </a:r>
            <a:endParaRPr lang="en-US" sz="2200" spc="-1" dirty="0">
              <a:latin typeface="Arial"/>
            </a:endParaRPr>
          </a:p>
        </p:txBody>
      </p:sp>
      <p:sp>
        <p:nvSpPr>
          <p:cNvPr id="54" name="PlaceHolder 3"/>
          <p:cNvSpPr>
            <a:spLocks noGrp="1"/>
          </p:cNvSpPr>
          <p:nvPr>
            <p:ph type="sldNum" idx="7"/>
          </p:nvPr>
        </p:nvSpPr>
        <p:spPr>
          <a:xfrm>
            <a:off x="4023244" y="9721270"/>
            <a:ext cx="3076994" cy="510925"/>
          </a:xfrm>
          <a:prstGeom prst="rect">
            <a:avLst/>
          </a:prstGeom>
          <a:noFill/>
          <a:ln w="0">
            <a:noFill/>
          </a:ln>
        </p:spPr>
        <p:txBody>
          <a:bodyPr lIns="0" tIns="0" rIns="0" bIns="0" anchor="b">
            <a:noAutofit/>
          </a:bodyPr>
          <a:lstStyle>
            <a:lvl1pPr algn="r">
              <a:lnSpc>
                <a:spcPct val="100000"/>
              </a:lnSpc>
              <a:buNone/>
              <a:defRPr lang="en-US" sz="1300" b="0" strike="noStrike" spc="-1">
                <a:solidFill>
                  <a:srgbClr val="000000"/>
                </a:solidFill>
                <a:latin typeface="+mn-lt"/>
                <a:ea typeface="+mn-ea"/>
              </a:defRPr>
            </a:lvl1pPr>
          </a:lstStyle>
          <a:p>
            <a:pPr algn="r">
              <a:lnSpc>
                <a:spcPct val="100000"/>
              </a:lnSpc>
              <a:buNone/>
            </a:pPr>
            <a:fld id="{62EB042E-FD68-4712-B49A-8983A3395557}" type="slidenum">
              <a:rPr lang="en-US"/>
              <a:t>82</a:t>
            </a:fld>
            <a:endParaRPr lang="en-US">
              <a:latin typeface="Times New Roman"/>
            </a:endParaRPr>
          </a:p>
        </p:txBody>
      </p:sp>
    </p:spTree>
    <p:extLst>
      <p:ext uri="{BB962C8B-B14F-4D97-AF65-F5344CB8AC3E}">
        <p14:creationId xmlns:p14="http://schemas.microsoft.com/office/powerpoint/2010/main" val="429344464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PlaceHolder 1"/>
          <p:cNvSpPr>
            <a:spLocks noGrp="1" noRot="1" noChangeAspect="1"/>
          </p:cNvSpPr>
          <p:nvPr>
            <p:ph type="sldImg"/>
          </p:nvPr>
        </p:nvSpPr>
        <p:spPr>
          <a:xfrm>
            <a:off x="993775" y="768350"/>
            <a:ext cx="5114925" cy="3836988"/>
          </a:xfrm>
          <a:prstGeom prst="rect">
            <a:avLst/>
          </a:prstGeom>
          <a:ln w="0">
            <a:noFill/>
          </a:ln>
        </p:spPr>
      </p:sp>
      <p:sp>
        <p:nvSpPr>
          <p:cNvPr id="53" name="PlaceHolder 2"/>
          <p:cNvSpPr>
            <a:spLocks noGrp="1"/>
          </p:cNvSpPr>
          <p:nvPr>
            <p:ph type="body"/>
          </p:nvPr>
        </p:nvSpPr>
        <p:spPr>
          <a:xfrm>
            <a:off x="710248" y="4861441"/>
            <a:ext cx="5681234" cy="4604770"/>
          </a:xfrm>
          <a:prstGeom prst="rect">
            <a:avLst/>
          </a:prstGeom>
          <a:noFill/>
          <a:ln w="0">
            <a:noFill/>
          </a:ln>
        </p:spPr>
        <p:txBody>
          <a:bodyPr lIns="0" tIns="0" rIns="0" bIns="0" anchor="t">
            <a:noAutofit/>
          </a:bodyPr>
          <a:lstStyle/>
          <a:p>
            <a:pPr defTabSz="990661">
              <a:defRPr/>
            </a:pPr>
            <a:r>
              <a:rPr lang="en-US" sz="2200" b="1" spc="-1" smtClean="0">
                <a:latin typeface="Arial"/>
              </a:rPr>
              <a:t>Antecedents – premise</a:t>
            </a:r>
          </a:p>
          <a:p>
            <a:pPr defTabSz="990661">
              <a:defRPr/>
            </a:pPr>
            <a:r>
              <a:rPr lang="en-US" sz="2200" b="1" spc="-1" smtClean="0">
                <a:latin typeface="Arial"/>
              </a:rPr>
              <a:t>Consequents - consecinte</a:t>
            </a:r>
            <a:endParaRPr lang="en-US" sz="2200" b="1" spc="-1" dirty="0">
              <a:latin typeface="Arial"/>
            </a:endParaRPr>
          </a:p>
        </p:txBody>
      </p:sp>
      <p:sp>
        <p:nvSpPr>
          <p:cNvPr id="54" name="PlaceHolder 3"/>
          <p:cNvSpPr>
            <a:spLocks noGrp="1"/>
          </p:cNvSpPr>
          <p:nvPr>
            <p:ph type="sldNum" idx="7"/>
          </p:nvPr>
        </p:nvSpPr>
        <p:spPr>
          <a:xfrm>
            <a:off x="4023244" y="9721270"/>
            <a:ext cx="3076994" cy="510925"/>
          </a:xfrm>
          <a:prstGeom prst="rect">
            <a:avLst/>
          </a:prstGeom>
          <a:noFill/>
          <a:ln w="0">
            <a:noFill/>
          </a:ln>
        </p:spPr>
        <p:txBody>
          <a:bodyPr lIns="0" tIns="0" rIns="0" bIns="0" anchor="b">
            <a:noAutofit/>
          </a:bodyPr>
          <a:lstStyle>
            <a:lvl1pPr algn="r">
              <a:lnSpc>
                <a:spcPct val="100000"/>
              </a:lnSpc>
              <a:buNone/>
              <a:defRPr lang="en-US" sz="1300" b="0" strike="noStrike" spc="-1">
                <a:solidFill>
                  <a:srgbClr val="000000"/>
                </a:solidFill>
                <a:latin typeface="+mn-lt"/>
                <a:ea typeface="+mn-ea"/>
              </a:defRPr>
            </a:lvl1pPr>
          </a:lstStyle>
          <a:p>
            <a:pPr algn="r">
              <a:lnSpc>
                <a:spcPct val="100000"/>
              </a:lnSpc>
              <a:buNone/>
            </a:pPr>
            <a:fld id="{62EB042E-FD68-4712-B49A-8983A3395557}" type="slidenum">
              <a:rPr lang="en-US"/>
              <a:t>83</a:t>
            </a:fld>
            <a:endParaRPr lang="en-US">
              <a:latin typeface="Times New Roman"/>
            </a:endParaRPr>
          </a:p>
        </p:txBody>
      </p:sp>
    </p:spTree>
    <p:extLst>
      <p:ext uri="{BB962C8B-B14F-4D97-AF65-F5344CB8AC3E}">
        <p14:creationId xmlns:p14="http://schemas.microsoft.com/office/powerpoint/2010/main" val="429344464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PlaceHolder 1"/>
          <p:cNvSpPr>
            <a:spLocks noGrp="1" noRot="1" noChangeAspect="1"/>
          </p:cNvSpPr>
          <p:nvPr>
            <p:ph type="sldImg"/>
          </p:nvPr>
        </p:nvSpPr>
        <p:spPr>
          <a:xfrm>
            <a:off x="993775" y="768350"/>
            <a:ext cx="5114925" cy="3836988"/>
          </a:xfrm>
          <a:prstGeom prst="rect">
            <a:avLst/>
          </a:prstGeom>
          <a:ln w="0">
            <a:noFill/>
          </a:ln>
        </p:spPr>
      </p:sp>
      <p:sp>
        <p:nvSpPr>
          <p:cNvPr id="53" name="PlaceHolder 2"/>
          <p:cNvSpPr>
            <a:spLocks noGrp="1"/>
          </p:cNvSpPr>
          <p:nvPr>
            <p:ph type="body"/>
          </p:nvPr>
        </p:nvSpPr>
        <p:spPr>
          <a:xfrm>
            <a:off x="710248" y="4861441"/>
            <a:ext cx="5681234" cy="4604770"/>
          </a:xfrm>
          <a:prstGeom prst="rect">
            <a:avLst/>
          </a:prstGeom>
          <a:noFill/>
          <a:ln w="0">
            <a:noFill/>
          </a:ln>
        </p:spPr>
        <p:txBody>
          <a:bodyPr lIns="0" tIns="0" rIns="0" bIns="0" anchor="t">
            <a:noAutofit/>
          </a:bodyPr>
          <a:lstStyle/>
          <a:p>
            <a:pPr defTabSz="990661">
              <a:defRPr/>
            </a:pPr>
            <a:r>
              <a:rPr lang="en-US" sz="2400" smtClean="0"/>
              <a:t>Negatia (functia de</a:t>
            </a:r>
            <a:r>
              <a:rPr lang="en-US" sz="2400" baseline="0" smtClean="0"/>
              <a:t> apartenenta negata</a:t>
            </a:r>
            <a:r>
              <a:rPr lang="en-US" sz="2400" smtClean="0"/>
              <a:t>) este desenata punctat</a:t>
            </a:r>
          </a:p>
          <a:p>
            <a:pPr defTabSz="990661">
              <a:defRPr/>
            </a:pPr>
            <a:r>
              <a:rPr lang="en-US" sz="2400" b="0" spc="-1" smtClean="0">
                <a:latin typeface="Arial"/>
              </a:rPr>
              <a:t>Cu albastru e desenata conjunctia </a:t>
            </a:r>
          </a:p>
          <a:p>
            <a:pPr defTabSz="990661">
              <a:defRPr/>
            </a:pPr>
            <a:r>
              <a:rPr lang="en-US" sz="2400" b="0" spc="-1" smtClean="0">
                <a:latin typeface="Arial"/>
              </a:rPr>
              <a:t>Cu rosu ramane</a:t>
            </a:r>
            <a:r>
              <a:rPr lang="en-US" sz="2400" b="0" spc="-1" baseline="0" smtClean="0">
                <a:latin typeface="Arial"/>
              </a:rPr>
              <a:t> disjunctia</a:t>
            </a:r>
            <a:endParaRPr lang="en-US" sz="2200" b="0" spc="-1" dirty="0">
              <a:latin typeface="Arial"/>
            </a:endParaRPr>
          </a:p>
        </p:txBody>
      </p:sp>
      <p:sp>
        <p:nvSpPr>
          <p:cNvPr id="54" name="PlaceHolder 3"/>
          <p:cNvSpPr>
            <a:spLocks noGrp="1"/>
          </p:cNvSpPr>
          <p:nvPr>
            <p:ph type="sldNum" idx="7"/>
          </p:nvPr>
        </p:nvSpPr>
        <p:spPr>
          <a:xfrm>
            <a:off x="4023244" y="9721270"/>
            <a:ext cx="3076994" cy="510925"/>
          </a:xfrm>
          <a:prstGeom prst="rect">
            <a:avLst/>
          </a:prstGeom>
          <a:noFill/>
          <a:ln w="0">
            <a:noFill/>
          </a:ln>
        </p:spPr>
        <p:txBody>
          <a:bodyPr lIns="0" tIns="0" rIns="0" bIns="0" anchor="b">
            <a:noAutofit/>
          </a:bodyPr>
          <a:lstStyle>
            <a:lvl1pPr algn="r">
              <a:lnSpc>
                <a:spcPct val="100000"/>
              </a:lnSpc>
              <a:buNone/>
              <a:defRPr lang="en-US" sz="1300" b="0" strike="noStrike" spc="-1">
                <a:solidFill>
                  <a:srgbClr val="000000"/>
                </a:solidFill>
                <a:latin typeface="+mn-lt"/>
                <a:ea typeface="+mn-ea"/>
              </a:defRPr>
            </a:lvl1pPr>
          </a:lstStyle>
          <a:p>
            <a:pPr algn="r">
              <a:lnSpc>
                <a:spcPct val="100000"/>
              </a:lnSpc>
              <a:buNone/>
            </a:pPr>
            <a:fld id="{62EB042E-FD68-4712-B49A-8983A3395557}" type="slidenum">
              <a:rPr lang="en-US"/>
              <a:t>84</a:t>
            </a:fld>
            <a:endParaRPr lang="en-US">
              <a:latin typeface="Times New Roman"/>
            </a:endParaRPr>
          </a:p>
        </p:txBody>
      </p:sp>
    </p:spTree>
    <p:extLst>
      <p:ext uri="{BB962C8B-B14F-4D97-AF65-F5344CB8AC3E}">
        <p14:creationId xmlns:p14="http://schemas.microsoft.com/office/powerpoint/2010/main" val="42934446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PlaceHolder 1"/>
          <p:cNvSpPr>
            <a:spLocks noGrp="1" noRot="1" noChangeAspect="1"/>
          </p:cNvSpPr>
          <p:nvPr>
            <p:ph type="sldImg"/>
          </p:nvPr>
        </p:nvSpPr>
        <p:spPr>
          <a:xfrm>
            <a:off x="993775" y="768350"/>
            <a:ext cx="5114925" cy="3836988"/>
          </a:xfrm>
          <a:prstGeom prst="rect">
            <a:avLst/>
          </a:prstGeom>
          <a:ln w="0">
            <a:noFill/>
          </a:ln>
        </p:spPr>
      </p:sp>
      <p:sp>
        <p:nvSpPr>
          <p:cNvPr id="53" name="PlaceHolder 2"/>
          <p:cNvSpPr>
            <a:spLocks noGrp="1"/>
          </p:cNvSpPr>
          <p:nvPr>
            <p:ph type="body"/>
          </p:nvPr>
        </p:nvSpPr>
        <p:spPr>
          <a:xfrm>
            <a:off x="710248" y="4861441"/>
            <a:ext cx="5681234" cy="4604770"/>
          </a:xfrm>
          <a:prstGeom prst="rect">
            <a:avLst/>
          </a:prstGeom>
          <a:noFill/>
          <a:ln w="0">
            <a:noFill/>
          </a:ln>
        </p:spPr>
        <p:txBody>
          <a:bodyPr lIns="0" tIns="0" rIns="0" bIns="0" anchor="t">
            <a:noAutofit/>
          </a:bodyPr>
          <a:lstStyle/>
          <a:p>
            <a:pPr defTabSz="990661">
              <a:defRPr/>
            </a:pPr>
            <a:r>
              <a:rPr lang="en-US" sz="2200" b="1" dirty="0">
                <a:solidFill>
                  <a:srgbClr val="202122"/>
                </a:solidFill>
                <a:latin typeface="Arial" panose="020B0604020202020204" pitchFamily="34" charset="0"/>
              </a:rPr>
              <a:t>Deep learning</a:t>
            </a:r>
            <a:r>
              <a:rPr lang="en-US" sz="2200" dirty="0">
                <a:solidFill>
                  <a:srgbClr val="202122"/>
                </a:solidFill>
                <a:latin typeface="Arial" panose="020B0604020202020204" pitchFamily="34" charset="0"/>
              </a:rPr>
              <a:t> (also known as </a:t>
            </a:r>
            <a:r>
              <a:rPr lang="en-US" sz="2200" b="1" dirty="0">
                <a:solidFill>
                  <a:srgbClr val="202122"/>
                </a:solidFill>
                <a:latin typeface="Arial" panose="020B0604020202020204" pitchFamily="34" charset="0"/>
              </a:rPr>
              <a:t>deep structured learning</a:t>
            </a:r>
            <a:r>
              <a:rPr lang="en-US" sz="2200" dirty="0">
                <a:solidFill>
                  <a:srgbClr val="202122"/>
                </a:solidFill>
                <a:latin typeface="Arial" panose="020B0604020202020204" pitchFamily="34" charset="0"/>
              </a:rPr>
              <a:t>) is part of a broader family of </a:t>
            </a:r>
            <a:r>
              <a:rPr lang="en-US" sz="2200" dirty="0">
                <a:solidFill>
                  <a:srgbClr val="0645AD"/>
                </a:solidFill>
                <a:latin typeface="Arial" panose="020B0604020202020204" pitchFamily="34" charset="0"/>
                <a:hlinkClick r:id="rId3" tooltip="Machine learning"/>
              </a:rPr>
              <a:t>machine learning</a:t>
            </a:r>
            <a:r>
              <a:rPr lang="en-US" sz="2200" dirty="0">
                <a:solidFill>
                  <a:srgbClr val="202122"/>
                </a:solidFill>
                <a:latin typeface="Arial" panose="020B0604020202020204" pitchFamily="34" charset="0"/>
              </a:rPr>
              <a:t> methods based on </a:t>
            </a:r>
            <a:r>
              <a:rPr lang="en-US" sz="2200" dirty="0">
                <a:solidFill>
                  <a:srgbClr val="0645AD"/>
                </a:solidFill>
                <a:latin typeface="Arial" panose="020B0604020202020204" pitchFamily="34" charset="0"/>
                <a:hlinkClick r:id="rId4" tooltip="Artificial neural networks"/>
              </a:rPr>
              <a:t>artificial neural networks</a:t>
            </a:r>
            <a:r>
              <a:rPr lang="en-US" sz="2200" dirty="0">
                <a:solidFill>
                  <a:srgbClr val="202122"/>
                </a:solidFill>
                <a:latin typeface="Arial" panose="020B0604020202020204" pitchFamily="34" charset="0"/>
              </a:rPr>
              <a:t> with </a:t>
            </a:r>
            <a:r>
              <a:rPr lang="en-US" sz="2200" dirty="0">
                <a:solidFill>
                  <a:srgbClr val="0645AD"/>
                </a:solidFill>
                <a:latin typeface="Arial" panose="020B0604020202020204" pitchFamily="34" charset="0"/>
                <a:hlinkClick r:id="rId5" tooltip="Representation learning"/>
              </a:rPr>
              <a:t>representation learning</a:t>
            </a:r>
            <a:r>
              <a:rPr lang="en-US" sz="2200" dirty="0">
                <a:solidFill>
                  <a:srgbClr val="202122"/>
                </a:solidFill>
                <a:latin typeface="Arial" panose="020B0604020202020204" pitchFamily="34" charset="0"/>
              </a:rPr>
              <a:t> </a:t>
            </a:r>
            <a:r>
              <a:rPr lang="en-US" sz="2200" dirty="0">
                <a:solidFill>
                  <a:srgbClr val="202124"/>
                </a:solidFill>
                <a:latin typeface="arial" panose="020B0604020202020204" pitchFamily="34" charset="0"/>
              </a:rPr>
              <a:t>in which multiple layers of processing are used to extract progressively higher level features from data</a:t>
            </a:r>
            <a:r>
              <a:rPr lang="en-US" sz="2200" dirty="0">
                <a:solidFill>
                  <a:srgbClr val="202122"/>
                </a:solidFill>
                <a:latin typeface="Arial" panose="020B0604020202020204" pitchFamily="34" charset="0"/>
              </a:rPr>
              <a:t>. </a:t>
            </a:r>
            <a:r>
              <a:rPr lang="en-US" sz="2200" dirty="0">
                <a:solidFill>
                  <a:srgbClr val="000000"/>
                </a:solidFill>
                <a:latin typeface="Georgia" panose="02040502050405020303" pitchFamily="18" charset="0"/>
              </a:rPr>
              <a:t>Neural networks and deep learning currently provide the best solutions to many problems in image recognition.</a:t>
            </a:r>
          </a:p>
          <a:p>
            <a:pPr defTabSz="990661">
              <a:defRPr/>
            </a:pPr>
            <a:r>
              <a:rPr lang="en-GB" sz="2200" dirty="0">
                <a:solidFill>
                  <a:srgbClr val="202122"/>
                </a:solidFill>
                <a:latin typeface="Arial" panose="020B0604020202020204" pitchFamily="34" charset="0"/>
              </a:rPr>
              <a:t>Normal (health) / Blotch / Scab / Rotten Apple</a:t>
            </a:r>
            <a:endParaRPr lang="en-US" sz="2200" dirty="0">
              <a:solidFill>
                <a:srgbClr val="202122"/>
              </a:solidFill>
              <a:latin typeface="Arial" panose="020B0604020202020204" pitchFamily="34" charset="0"/>
            </a:endParaRPr>
          </a:p>
          <a:p>
            <a:r>
              <a:rPr lang="en-US" sz="2200" spc="-1" dirty="0">
                <a:latin typeface="Arial"/>
              </a:rPr>
              <a:t>Grape disease analyzing leaves</a:t>
            </a:r>
          </a:p>
          <a:p>
            <a:r>
              <a:rPr lang="en-US" sz="2200" spc="-1" dirty="0"/>
              <a:t>https://youtu.be/sVuORaGMobw - </a:t>
            </a:r>
            <a:r>
              <a:rPr lang="en-GB" sz="1300" dirty="0"/>
              <a:t>A robot</a:t>
            </a:r>
          </a:p>
          <a:p>
            <a:r>
              <a:rPr lang="en-GB" sz="1300" dirty="0" err="1"/>
              <a:t>adaugarea</a:t>
            </a:r>
            <a:r>
              <a:rPr lang="en-GB" sz="1300" dirty="0"/>
              <a:t> </a:t>
            </a:r>
            <a:r>
              <a:rPr lang="en-GB" sz="1300" dirty="0" err="1"/>
              <a:t>unei</a:t>
            </a:r>
            <a:r>
              <a:rPr lang="en-GB" sz="1300" dirty="0"/>
              <a:t> </a:t>
            </a:r>
            <a:r>
              <a:rPr lang="en-GB" sz="1300" dirty="0" err="1"/>
              <a:t>camere</a:t>
            </a:r>
            <a:r>
              <a:rPr lang="en-GB" sz="1300" dirty="0"/>
              <a:t> care </a:t>
            </a:r>
            <a:r>
              <a:rPr lang="en-GB" sz="1300" dirty="0" err="1"/>
              <a:t>sa</a:t>
            </a:r>
            <a:r>
              <a:rPr lang="en-GB" sz="1300" dirty="0"/>
              <a:t> </a:t>
            </a:r>
            <a:r>
              <a:rPr lang="en-GB" sz="1300" dirty="0" err="1"/>
              <a:t>identifice</a:t>
            </a:r>
            <a:r>
              <a:rPr lang="en-GB" sz="1300" dirty="0"/>
              <a:t> </a:t>
            </a:r>
            <a:r>
              <a:rPr lang="en-GB" sz="1300" dirty="0" err="1"/>
              <a:t>elemente</a:t>
            </a:r>
            <a:r>
              <a:rPr lang="en-GB" sz="1300" dirty="0"/>
              <a:t> de </a:t>
            </a:r>
            <a:r>
              <a:rPr lang="en-GB" sz="1300" dirty="0" err="1"/>
              <a:t>același</a:t>
            </a:r>
            <a:r>
              <a:rPr lang="en-GB" sz="1300" dirty="0"/>
              <a:t> </a:t>
            </a:r>
            <a:r>
              <a:rPr lang="en-GB" sz="1300" dirty="0" err="1"/>
              <a:t>fel</a:t>
            </a:r>
            <a:r>
              <a:rPr lang="en-GB" sz="1300" dirty="0"/>
              <a:t> </a:t>
            </a:r>
            <a:r>
              <a:rPr lang="en-GB" sz="1300" dirty="0" err="1"/>
              <a:t>și</a:t>
            </a:r>
            <a:r>
              <a:rPr lang="en-GB" sz="1300" dirty="0"/>
              <a:t> </a:t>
            </a:r>
            <a:r>
              <a:rPr lang="en-GB" sz="1300" dirty="0" err="1"/>
              <a:t>sa</a:t>
            </a:r>
            <a:r>
              <a:rPr lang="en-GB" sz="1300" dirty="0"/>
              <a:t> cream </a:t>
            </a:r>
            <a:r>
              <a:rPr lang="en-GB" sz="1300" dirty="0" err="1"/>
              <a:t>poziția</a:t>
            </a:r>
            <a:r>
              <a:rPr lang="en-GB" sz="1300" dirty="0"/>
              <a:t> </a:t>
            </a:r>
            <a:r>
              <a:rPr lang="en-GB" sz="1300" dirty="0" err="1"/>
              <a:t>dinamic</a:t>
            </a:r>
            <a:r>
              <a:rPr lang="en-GB" sz="1300" dirty="0"/>
              <a:t> la care </a:t>
            </a:r>
            <a:r>
              <a:rPr lang="en-GB" sz="1300" dirty="0" err="1"/>
              <a:t>bratul</a:t>
            </a:r>
            <a:r>
              <a:rPr lang="en-GB" sz="1300" dirty="0"/>
              <a:t> </a:t>
            </a:r>
            <a:r>
              <a:rPr lang="en-GB" sz="1300" dirty="0" err="1"/>
              <a:t>sa</a:t>
            </a:r>
            <a:r>
              <a:rPr lang="en-GB" sz="1300" dirty="0"/>
              <a:t> </a:t>
            </a:r>
            <a:r>
              <a:rPr lang="en-GB" sz="1300" dirty="0" err="1"/>
              <a:t>acționeze</a:t>
            </a:r>
            <a:r>
              <a:rPr lang="en-GB" sz="1300" dirty="0"/>
              <a:t> </a:t>
            </a:r>
            <a:r>
              <a:rPr lang="en-GB" sz="1300" dirty="0" err="1"/>
              <a:t>si</a:t>
            </a:r>
            <a:r>
              <a:rPr lang="en-GB" sz="1300" dirty="0"/>
              <a:t> </a:t>
            </a:r>
            <a:r>
              <a:rPr lang="en-GB" sz="1300" dirty="0" err="1"/>
              <a:t>sa</a:t>
            </a:r>
            <a:r>
              <a:rPr lang="en-GB" sz="1300" dirty="0"/>
              <a:t> </a:t>
            </a:r>
            <a:r>
              <a:rPr lang="en-GB" sz="1300" dirty="0" err="1"/>
              <a:t>umple</a:t>
            </a:r>
            <a:r>
              <a:rPr lang="en-GB" sz="1300" dirty="0"/>
              <a:t> </a:t>
            </a:r>
            <a:r>
              <a:rPr lang="en-GB" sz="1300" dirty="0" err="1"/>
              <a:t>mbotul</a:t>
            </a:r>
            <a:r>
              <a:rPr lang="en-GB" sz="1300" dirty="0"/>
              <a:t>. </a:t>
            </a:r>
            <a:r>
              <a:rPr lang="en-GB" sz="1300" dirty="0" err="1"/>
              <a:t>Când</a:t>
            </a:r>
            <a:r>
              <a:rPr lang="en-GB" sz="1300" dirty="0"/>
              <a:t> e </a:t>
            </a:r>
            <a:r>
              <a:rPr lang="en-GB" sz="1300" dirty="0" err="1"/>
              <a:t>plin</a:t>
            </a:r>
            <a:r>
              <a:rPr lang="en-GB" sz="1300" dirty="0"/>
              <a:t> (tot camera </a:t>
            </a:r>
            <a:r>
              <a:rPr lang="en-GB" sz="1300" dirty="0" err="1"/>
              <a:t>sa</a:t>
            </a:r>
            <a:r>
              <a:rPr lang="en-GB" sz="1300" dirty="0"/>
              <a:t> </a:t>
            </a:r>
            <a:r>
              <a:rPr lang="en-GB" sz="1300" dirty="0" err="1"/>
              <a:t>detecteze</a:t>
            </a:r>
            <a:r>
              <a:rPr lang="en-GB" sz="1300" dirty="0"/>
              <a:t>) </a:t>
            </a:r>
            <a:r>
              <a:rPr lang="en-GB" sz="1300" dirty="0" err="1"/>
              <a:t>mbotul</a:t>
            </a:r>
            <a:r>
              <a:rPr lang="en-GB" sz="1300" dirty="0"/>
              <a:t> </a:t>
            </a:r>
            <a:r>
              <a:rPr lang="en-GB" sz="1300" dirty="0" err="1"/>
              <a:t>pleaca</a:t>
            </a:r>
            <a:r>
              <a:rPr lang="en-GB" sz="1300" dirty="0"/>
              <a:t> </a:t>
            </a:r>
            <a:r>
              <a:rPr lang="en-GB" sz="1300" dirty="0" err="1"/>
              <a:t>si</a:t>
            </a:r>
            <a:r>
              <a:rPr lang="en-GB" sz="1300" dirty="0"/>
              <a:t> </a:t>
            </a:r>
            <a:r>
              <a:rPr lang="en-GB" sz="1300" dirty="0" err="1"/>
              <a:t>descarca</a:t>
            </a:r>
            <a:r>
              <a:rPr lang="en-GB" sz="1300" dirty="0"/>
              <a:t>. is about to assist you in your next summer job</a:t>
            </a:r>
            <a:endParaRPr lang="en-US" sz="2200" spc="-1" dirty="0">
              <a:latin typeface="Arial"/>
            </a:endParaRPr>
          </a:p>
        </p:txBody>
      </p:sp>
      <p:sp>
        <p:nvSpPr>
          <p:cNvPr id="54" name="PlaceHolder 3"/>
          <p:cNvSpPr>
            <a:spLocks noGrp="1"/>
          </p:cNvSpPr>
          <p:nvPr>
            <p:ph type="sldNum" idx="7"/>
          </p:nvPr>
        </p:nvSpPr>
        <p:spPr>
          <a:xfrm>
            <a:off x="4023244" y="9721270"/>
            <a:ext cx="3076994" cy="510925"/>
          </a:xfrm>
          <a:prstGeom prst="rect">
            <a:avLst/>
          </a:prstGeom>
          <a:noFill/>
          <a:ln w="0">
            <a:noFill/>
          </a:ln>
        </p:spPr>
        <p:txBody>
          <a:bodyPr lIns="0" tIns="0" rIns="0" bIns="0" anchor="b">
            <a:noAutofit/>
          </a:bodyPr>
          <a:lstStyle>
            <a:lvl1pPr algn="r">
              <a:lnSpc>
                <a:spcPct val="100000"/>
              </a:lnSpc>
              <a:buNone/>
              <a:defRPr lang="en-US" sz="1300" b="0" strike="noStrike" spc="-1">
                <a:solidFill>
                  <a:srgbClr val="000000"/>
                </a:solidFill>
                <a:latin typeface="+mn-lt"/>
                <a:ea typeface="+mn-ea"/>
              </a:defRPr>
            </a:lvl1pPr>
          </a:lstStyle>
          <a:p>
            <a:pPr algn="r">
              <a:lnSpc>
                <a:spcPct val="100000"/>
              </a:lnSpc>
              <a:buNone/>
            </a:pPr>
            <a:fld id="{62EB042E-FD68-4712-B49A-8983A3395557}" type="slidenum">
              <a:rPr lang="en-US"/>
              <a:t>7</a:t>
            </a:fld>
            <a:endParaRPr lang="en-US">
              <a:latin typeface="Times New Roman"/>
            </a:endParaRPr>
          </a:p>
        </p:txBody>
      </p:sp>
    </p:spTree>
    <p:extLst>
      <p:ext uri="{BB962C8B-B14F-4D97-AF65-F5344CB8AC3E}">
        <p14:creationId xmlns:p14="http://schemas.microsoft.com/office/powerpoint/2010/main" val="132957702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PlaceHolder 1"/>
          <p:cNvSpPr>
            <a:spLocks noGrp="1" noRot="1" noChangeAspect="1"/>
          </p:cNvSpPr>
          <p:nvPr>
            <p:ph type="sldImg"/>
          </p:nvPr>
        </p:nvSpPr>
        <p:spPr>
          <a:xfrm>
            <a:off x="993775" y="768350"/>
            <a:ext cx="5114925" cy="3836988"/>
          </a:xfrm>
          <a:prstGeom prst="rect">
            <a:avLst/>
          </a:prstGeom>
          <a:ln w="0">
            <a:noFill/>
          </a:ln>
        </p:spPr>
      </p:sp>
      <p:sp>
        <p:nvSpPr>
          <p:cNvPr id="53" name="PlaceHolder 2"/>
          <p:cNvSpPr>
            <a:spLocks noGrp="1"/>
          </p:cNvSpPr>
          <p:nvPr>
            <p:ph type="body"/>
          </p:nvPr>
        </p:nvSpPr>
        <p:spPr>
          <a:xfrm>
            <a:off x="710248" y="4861441"/>
            <a:ext cx="5681234" cy="4604770"/>
          </a:xfrm>
          <a:prstGeom prst="rect">
            <a:avLst/>
          </a:prstGeom>
          <a:noFill/>
          <a:ln w="0">
            <a:noFill/>
          </a:ln>
        </p:spPr>
        <p:txBody>
          <a:bodyPr lIns="0" tIns="0" rIns="0" bIns="0" anchor="t">
            <a:noAutofit/>
          </a:bodyPr>
          <a:lstStyle/>
          <a:p>
            <a:pPr defTabSz="990661">
              <a:defRPr/>
            </a:pPr>
            <a:r>
              <a:rPr lang="en-US" sz="2400" smtClean="0"/>
              <a:t>Mamdani 1975 - to control a steam engine and boiler combination by synthesizing a set of fuzzy rules obtained from people working on the system.</a:t>
            </a:r>
          </a:p>
          <a:p>
            <a:pPr defTabSz="990661">
              <a:defRPr/>
            </a:pPr>
            <a:r>
              <a:rPr lang="en-US" sz="2400" smtClean="0"/>
              <a:t>Sugeno - proposed by Takagi, Sugeno, and Kang to develop a systematic approach for generating fuzzy rules from a given input-output dataset. A typical fuzzy rule in a first-order Sugeno fuzzy model has the form:</a:t>
            </a:r>
            <a:br>
              <a:rPr lang="en-US" sz="2400" smtClean="0"/>
            </a:br>
            <a:r>
              <a:rPr lang="en-US" sz="2400" b="1" i="1" smtClean="0"/>
              <a:t>IF x is A and y is B THEN z = f(x, y)</a:t>
            </a:r>
            <a:endParaRPr lang="en-US" sz="2200" b="1" spc="-1" dirty="0">
              <a:latin typeface="Arial"/>
            </a:endParaRPr>
          </a:p>
        </p:txBody>
      </p:sp>
      <p:sp>
        <p:nvSpPr>
          <p:cNvPr id="54" name="PlaceHolder 3"/>
          <p:cNvSpPr>
            <a:spLocks noGrp="1"/>
          </p:cNvSpPr>
          <p:nvPr>
            <p:ph type="sldNum" idx="7"/>
          </p:nvPr>
        </p:nvSpPr>
        <p:spPr>
          <a:xfrm>
            <a:off x="4023244" y="9721270"/>
            <a:ext cx="3076994" cy="510925"/>
          </a:xfrm>
          <a:prstGeom prst="rect">
            <a:avLst/>
          </a:prstGeom>
          <a:noFill/>
          <a:ln w="0">
            <a:noFill/>
          </a:ln>
        </p:spPr>
        <p:txBody>
          <a:bodyPr lIns="0" tIns="0" rIns="0" bIns="0" anchor="b">
            <a:noAutofit/>
          </a:bodyPr>
          <a:lstStyle>
            <a:lvl1pPr algn="r">
              <a:lnSpc>
                <a:spcPct val="100000"/>
              </a:lnSpc>
              <a:buNone/>
              <a:defRPr lang="en-US" sz="1300" b="0" strike="noStrike" spc="-1">
                <a:solidFill>
                  <a:srgbClr val="000000"/>
                </a:solidFill>
                <a:latin typeface="+mn-lt"/>
                <a:ea typeface="+mn-ea"/>
              </a:defRPr>
            </a:lvl1pPr>
          </a:lstStyle>
          <a:p>
            <a:pPr algn="r">
              <a:lnSpc>
                <a:spcPct val="100000"/>
              </a:lnSpc>
              <a:buNone/>
            </a:pPr>
            <a:fld id="{62EB042E-FD68-4712-B49A-8983A3395557}" type="slidenum">
              <a:rPr lang="en-US"/>
              <a:t>85</a:t>
            </a:fld>
            <a:endParaRPr lang="en-US">
              <a:latin typeface="Times New Roman"/>
            </a:endParaRPr>
          </a:p>
        </p:txBody>
      </p:sp>
    </p:spTree>
    <p:extLst>
      <p:ext uri="{BB962C8B-B14F-4D97-AF65-F5344CB8AC3E}">
        <p14:creationId xmlns:p14="http://schemas.microsoft.com/office/powerpoint/2010/main" val="429344464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PlaceHolder 1"/>
          <p:cNvSpPr>
            <a:spLocks noGrp="1" noRot="1" noChangeAspect="1"/>
          </p:cNvSpPr>
          <p:nvPr>
            <p:ph type="sldImg"/>
          </p:nvPr>
        </p:nvSpPr>
        <p:spPr>
          <a:xfrm>
            <a:off x="993775" y="768350"/>
            <a:ext cx="5114925" cy="3836988"/>
          </a:xfrm>
          <a:prstGeom prst="rect">
            <a:avLst/>
          </a:prstGeom>
          <a:ln w="0">
            <a:noFill/>
          </a:ln>
        </p:spPr>
      </p:sp>
      <p:sp>
        <p:nvSpPr>
          <p:cNvPr id="53" name="PlaceHolder 2"/>
          <p:cNvSpPr>
            <a:spLocks noGrp="1"/>
          </p:cNvSpPr>
          <p:nvPr>
            <p:ph type="body"/>
          </p:nvPr>
        </p:nvSpPr>
        <p:spPr>
          <a:xfrm>
            <a:off x="710248" y="4861441"/>
            <a:ext cx="5681234" cy="4604770"/>
          </a:xfrm>
          <a:prstGeom prst="rect">
            <a:avLst/>
          </a:prstGeom>
          <a:noFill/>
          <a:ln w="0">
            <a:noFill/>
          </a:ln>
        </p:spPr>
        <p:txBody>
          <a:bodyPr lIns="0" tIns="0" rIns="0" bIns="0" anchor="t">
            <a:noAutofit/>
          </a:bodyPr>
          <a:lstStyle/>
          <a:p>
            <a:pPr defTabSz="990661">
              <a:defRPr/>
            </a:pPr>
            <a:r>
              <a:rPr lang="en-US" sz="2400" smtClean="0"/>
              <a:t>Mamdani 1975 - to control a steam engine and boiler combination by synthesizing a set of fuzzy rules obtained from people working on the system.</a:t>
            </a:r>
          </a:p>
          <a:p>
            <a:pPr defTabSz="990661">
              <a:defRPr/>
            </a:pPr>
            <a:r>
              <a:rPr lang="en-US" sz="2400" smtClean="0"/>
              <a:t>Sugeno - proposed by Takagi, Sugeno, and Kang to develop a systematic approach for generating fuzzy rules from a given input-output dataset. A typical fuzzy rule in a first-order Sugeno fuzzy model has the form:</a:t>
            </a:r>
            <a:br>
              <a:rPr lang="en-US" sz="2400" smtClean="0"/>
            </a:br>
            <a:r>
              <a:rPr lang="en-US" sz="2400" b="1" i="1" smtClean="0"/>
              <a:t>IF x is A and y is B THEN z = f(x, y)</a:t>
            </a:r>
            <a:endParaRPr lang="en-US" sz="2200" b="1" spc="-1" dirty="0">
              <a:latin typeface="Arial"/>
            </a:endParaRPr>
          </a:p>
        </p:txBody>
      </p:sp>
      <p:sp>
        <p:nvSpPr>
          <p:cNvPr id="54" name="PlaceHolder 3"/>
          <p:cNvSpPr>
            <a:spLocks noGrp="1"/>
          </p:cNvSpPr>
          <p:nvPr>
            <p:ph type="sldNum" idx="7"/>
          </p:nvPr>
        </p:nvSpPr>
        <p:spPr>
          <a:xfrm>
            <a:off x="4023244" y="9721270"/>
            <a:ext cx="3076994" cy="510925"/>
          </a:xfrm>
          <a:prstGeom prst="rect">
            <a:avLst/>
          </a:prstGeom>
          <a:noFill/>
          <a:ln w="0">
            <a:noFill/>
          </a:ln>
        </p:spPr>
        <p:txBody>
          <a:bodyPr lIns="0" tIns="0" rIns="0" bIns="0" anchor="b">
            <a:noAutofit/>
          </a:bodyPr>
          <a:lstStyle>
            <a:lvl1pPr algn="r">
              <a:lnSpc>
                <a:spcPct val="100000"/>
              </a:lnSpc>
              <a:buNone/>
              <a:defRPr lang="en-US" sz="1300" b="0" strike="noStrike" spc="-1">
                <a:solidFill>
                  <a:srgbClr val="000000"/>
                </a:solidFill>
                <a:latin typeface="+mn-lt"/>
                <a:ea typeface="+mn-ea"/>
              </a:defRPr>
            </a:lvl1pPr>
          </a:lstStyle>
          <a:p>
            <a:pPr algn="r">
              <a:lnSpc>
                <a:spcPct val="100000"/>
              </a:lnSpc>
              <a:buNone/>
            </a:pPr>
            <a:fld id="{62EB042E-FD68-4712-B49A-8983A3395557}" type="slidenum">
              <a:rPr lang="en-US"/>
              <a:t>86</a:t>
            </a:fld>
            <a:endParaRPr lang="en-US">
              <a:latin typeface="Times New Roman"/>
            </a:endParaRPr>
          </a:p>
        </p:txBody>
      </p:sp>
    </p:spTree>
    <p:extLst>
      <p:ext uri="{BB962C8B-B14F-4D97-AF65-F5344CB8AC3E}">
        <p14:creationId xmlns:p14="http://schemas.microsoft.com/office/powerpoint/2010/main" val="429344464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PlaceHolder 1"/>
          <p:cNvSpPr>
            <a:spLocks noGrp="1" noRot="1" noChangeAspect="1"/>
          </p:cNvSpPr>
          <p:nvPr>
            <p:ph type="sldImg"/>
          </p:nvPr>
        </p:nvSpPr>
        <p:spPr>
          <a:xfrm>
            <a:off x="993775" y="768350"/>
            <a:ext cx="5114925" cy="3836988"/>
          </a:xfrm>
          <a:prstGeom prst="rect">
            <a:avLst/>
          </a:prstGeom>
          <a:ln w="0">
            <a:noFill/>
          </a:ln>
        </p:spPr>
      </p:sp>
      <p:sp>
        <p:nvSpPr>
          <p:cNvPr id="53" name="PlaceHolder 2"/>
          <p:cNvSpPr>
            <a:spLocks noGrp="1"/>
          </p:cNvSpPr>
          <p:nvPr>
            <p:ph type="body"/>
          </p:nvPr>
        </p:nvSpPr>
        <p:spPr>
          <a:xfrm>
            <a:off x="710248" y="4861441"/>
            <a:ext cx="5681234" cy="4604770"/>
          </a:xfrm>
          <a:prstGeom prst="rect">
            <a:avLst/>
          </a:prstGeom>
          <a:noFill/>
          <a:ln w="0">
            <a:noFill/>
          </a:ln>
        </p:spPr>
        <p:txBody>
          <a:bodyPr lIns="0" tIns="0" rIns="0" bIns="0" anchor="t">
            <a:noAutofit/>
          </a:bodyPr>
          <a:lstStyle/>
          <a:p>
            <a:pPr defTabSz="990661">
              <a:defRPr/>
            </a:pPr>
            <a:r>
              <a:rPr lang="en-US" sz="2400" smtClean="0"/>
              <a:t>Mamdani 1975 - to control a steam engine and boiler combination by synthesizing a set of fuzzy rules obtained from people working on the system.</a:t>
            </a:r>
          </a:p>
          <a:p>
            <a:pPr defTabSz="990661">
              <a:defRPr/>
            </a:pPr>
            <a:r>
              <a:rPr lang="en-US" sz="2400" smtClean="0"/>
              <a:t>Sugeno - proposed by Takagi, Sugeno, and Kang to develop a systematic approach for generating fuzzy rules from a given input-output dataset. A typical fuzzy rule in a first-order Sugeno fuzzy model has the form:</a:t>
            </a:r>
            <a:br>
              <a:rPr lang="en-US" sz="2400" smtClean="0"/>
            </a:br>
            <a:r>
              <a:rPr lang="en-US" sz="2400" b="1" i="1" smtClean="0"/>
              <a:t>IF x is A and y is B THEN z = f(x, y)</a:t>
            </a:r>
            <a:endParaRPr lang="en-US" sz="2200" b="1" spc="-1" dirty="0">
              <a:latin typeface="Arial"/>
            </a:endParaRPr>
          </a:p>
        </p:txBody>
      </p:sp>
      <p:sp>
        <p:nvSpPr>
          <p:cNvPr id="54" name="PlaceHolder 3"/>
          <p:cNvSpPr>
            <a:spLocks noGrp="1"/>
          </p:cNvSpPr>
          <p:nvPr>
            <p:ph type="sldNum" idx="7"/>
          </p:nvPr>
        </p:nvSpPr>
        <p:spPr>
          <a:xfrm>
            <a:off x="4023244" y="9721270"/>
            <a:ext cx="3076994" cy="510925"/>
          </a:xfrm>
          <a:prstGeom prst="rect">
            <a:avLst/>
          </a:prstGeom>
          <a:noFill/>
          <a:ln w="0">
            <a:noFill/>
          </a:ln>
        </p:spPr>
        <p:txBody>
          <a:bodyPr lIns="0" tIns="0" rIns="0" bIns="0" anchor="b">
            <a:noAutofit/>
          </a:bodyPr>
          <a:lstStyle>
            <a:lvl1pPr algn="r">
              <a:lnSpc>
                <a:spcPct val="100000"/>
              </a:lnSpc>
              <a:buNone/>
              <a:defRPr lang="en-US" sz="1300" b="0" strike="noStrike" spc="-1">
                <a:solidFill>
                  <a:srgbClr val="000000"/>
                </a:solidFill>
                <a:latin typeface="+mn-lt"/>
                <a:ea typeface="+mn-ea"/>
              </a:defRPr>
            </a:lvl1pPr>
          </a:lstStyle>
          <a:p>
            <a:pPr algn="r">
              <a:lnSpc>
                <a:spcPct val="100000"/>
              </a:lnSpc>
              <a:buNone/>
            </a:pPr>
            <a:fld id="{62EB042E-FD68-4712-B49A-8983A3395557}" type="slidenum">
              <a:rPr lang="en-US"/>
              <a:t>87</a:t>
            </a:fld>
            <a:endParaRPr lang="en-US">
              <a:latin typeface="Times New Roman"/>
            </a:endParaRPr>
          </a:p>
        </p:txBody>
      </p:sp>
    </p:spTree>
    <p:extLst>
      <p:ext uri="{BB962C8B-B14F-4D97-AF65-F5344CB8AC3E}">
        <p14:creationId xmlns:p14="http://schemas.microsoft.com/office/powerpoint/2010/main" val="429344464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PlaceHolder 1"/>
          <p:cNvSpPr>
            <a:spLocks noGrp="1" noRot="1" noChangeAspect="1"/>
          </p:cNvSpPr>
          <p:nvPr>
            <p:ph type="sldImg"/>
          </p:nvPr>
        </p:nvSpPr>
        <p:spPr>
          <a:xfrm>
            <a:off x="993775" y="768350"/>
            <a:ext cx="5114925" cy="3836988"/>
          </a:xfrm>
          <a:prstGeom prst="rect">
            <a:avLst/>
          </a:prstGeom>
          <a:ln w="0">
            <a:noFill/>
          </a:ln>
        </p:spPr>
      </p:sp>
      <p:sp>
        <p:nvSpPr>
          <p:cNvPr id="53" name="PlaceHolder 2"/>
          <p:cNvSpPr>
            <a:spLocks noGrp="1"/>
          </p:cNvSpPr>
          <p:nvPr>
            <p:ph type="body"/>
          </p:nvPr>
        </p:nvSpPr>
        <p:spPr>
          <a:xfrm>
            <a:off x="710248" y="4861441"/>
            <a:ext cx="5681234" cy="4604770"/>
          </a:xfrm>
          <a:prstGeom prst="rect">
            <a:avLst/>
          </a:prstGeom>
          <a:noFill/>
          <a:ln w="0">
            <a:noFill/>
          </a:ln>
        </p:spPr>
        <p:txBody>
          <a:bodyPr lIns="0" tIns="0" rIns="0" bIns="0" anchor="t">
            <a:noAutofit/>
          </a:bodyPr>
          <a:lstStyle/>
          <a:p>
            <a:pPr defTabSz="990661">
              <a:defRPr/>
            </a:pPr>
            <a:r>
              <a:rPr lang="en-US" sz="2400" smtClean="0"/>
              <a:t>Mamdani 1975 - to control a steam engine and boiler combination by synthesizing a set of fuzzy rules obtained from people working on the system.</a:t>
            </a:r>
          </a:p>
          <a:p>
            <a:pPr defTabSz="990661">
              <a:defRPr/>
            </a:pPr>
            <a:r>
              <a:rPr lang="en-US" sz="2400" smtClean="0"/>
              <a:t>Sugeno - proposed by Takagi, Sugeno, and Kang to develop a systematic approach for generating fuzzy rules from a given input-output dataset. A typical fuzzy rule in a first-order Sugeno fuzzy model has the form:</a:t>
            </a:r>
            <a:br>
              <a:rPr lang="en-US" sz="2400" smtClean="0"/>
            </a:br>
            <a:r>
              <a:rPr lang="en-US" sz="2400" b="1" i="1" smtClean="0"/>
              <a:t>IF x is A and y is B THEN z = f(x, y)</a:t>
            </a:r>
            <a:endParaRPr lang="en-US" sz="2200" b="1" spc="-1" dirty="0">
              <a:latin typeface="Arial"/>
            </a:endParaRPr>
          </a:p>
        </p:txBody>
      </p:sp>
      <p:sp>
        <p:nvSpPr>
          <p:cNvPr id="54" name="PlaceHolder 3"/>
          <p:cNvSpPr>
            <a:spLocks noGrp="1"/>
          </p:cNvSpPr>
          <p:nvPr>
            <p:ph type="sldNum" idx="7"/>
          </p:nvPr>
        </p:nvSpPr>
        <p:spPr>
          <a:xfrm>
            <a:off x="4023244" y="9721270"/>
            <a:ext cx="3076994" cy="510925"/>
          </a:xfrm>
          <a:prstGeom prst="rect">
            <a:avLst/>
          </a:prstGeom>
          <a:noFill/>
          <a:ln w="0">
            <a:noFill/>
          </a:ln>
        </p:spPr>
        <p:txBody>
          <a:bodyPr lIns="0" tIns="0" rIns="0" bIns="0" anchor="b">
            <a:noAutofit/>
          </a:bodyPr>
          <a:lstStyle>
            <a:lvl1pPr algn="r">
              <a:lnSpc>
                <a:spcPct val="100000"/>
              </a:lnSpc>
              <a:buNone/>
              <a:defRPr lang="en-US" sz="1300" b="0" strike="noStrike" spc="-1">
                <a:solidFill>
                  <a:srgbClr val="000000"/>
                </a:solidFill>
                <a:latin typeface="+mn-lt"/>
                <a:ea typeface="+mn-ea"/>
              </a:defRPr>
            </a:lvl1pPr>
          </a:lstStyle>
          <a:p>
            <a:pPr algn="r">
              <a:lnSpc>
                <a:spcPct val="100000"/>
              </a:lnSpc>
              <a:buNone/>
            </a:pPr>
            <a:fld id="{62EB042E-FD68-4712-B49A-8983A3395557}" type="slidenum">
              <a:rPr lang="en-US"/>
              <a:t>88</a:t>
            </a:fld>
            <a:endParaRPr lang="en-US">
              <a:latin typeface="Times New Roman"/>
            </a:endParaRPr>
          </a:p>
        </p:txBody>
      </p:sp>
    </p:spTree>
    <p:extLst>
      <p:ext uri="{BB962C8B-B14F-4D97-AF65-F5344CB8AC3E}">
        <p14:creationId xmlns:p14="http://schemas.microsoft.com/office/powerpoint/2010/main" val="429344464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PlaceHolder 1"/>
          <p:cNvSpPr>
            <a:spLocks noGrp="1" noRot="1" noChangeAspect="1"/>
          </p:cNvSpPr>
          <p:nvPr>
            <p:ph type="sldImg"/>
          </p:nvPr>
        </p:nvSpPr>
        <p:spPr>
          <a:xfrm>
            <a:off x="993775" y="768350"/>
            <a:ext cx="5114925" cy="3836988"/>
          </a:xfrm>
          <a:prstGeom prst="rect">
            <a:avLst/>
          </a:prstGeom>
          <a:ln w="0">
            <a:noFill/>
          </a:ln>
        </p:spPr>
      </p:sp>
      <p:sp>
        <p:nvSpPr>
          <p:cNvPr id="53" name="PlaceHolder 2"/>
          <p:cNvSpPr>
            <a:spLocks noGrp="1"/>
          </p:cNvSpPr>
          <p:nvPr>
            <p:ph type="body"/>
          </p:nvPr>
        </p:nvSpPr>
        <p:spPr>
          <a:xfrm>
            <a:off x="710248" y="4861441"/>
            <a:ext cx="5681234" cy="4604770"/>
          </a:xfrm>
          <a:prstGeom prst="rect">
            <a:avLst/>
          </a:prstGeom>
          <a:noFill/>
          <a:ln w="0">
            <a:noFill/>
          </a:ln>
        </p:spPr>
        <p:txBody>
          <a:bodyPr lIns="0" tIns="0" rIns="0" bIns="0" anchor="t">
            <a:noAutofit/>
          </a:bodyPr>
          <a:lstStyle/>
          <a:p>
            <a:pPr defTabSz="990661">
              <a:defRPr/>
            </a:pPr>
            <a:endParaRPr lang="en-US" sz="2200" b="1" spc="-1" dirty="0">
              <a:latin typeface="Arial"/>
            </a:endParaRPr>
          </a:p>
        </p:txBody>
      </p:sp>
      <p:sp>
        <p:nvSpPr>
          <p:cNvPr id="54" name="PlaceHolder 3"/>
          <p:cNvSpPr>
            <a:spLocks noGrp="1"/>
          </p:cNvSpPr>
          <p:nvPr>
            <p:ph type="sldNum" idx="7"/>
          </p:nvPr>
        </p:nvSpPr>
        <p:spPr>
          <a:xfrm>
            <a:off x="4023244" y="9721270"/>
            <a:ext cx="3076994" cy="510925"/>
          </a:xfrm>
          <a:prstGeom prst="rect">
            <a:avLst/>
          </a:prstGeom>
          <a:noFill/>
          <a:ln w="0">
            <a:noFill/>
          </a:ln>
        </p:spPr>
        <p:txBody>
          <a:bodyPr lIns="0" tIns="0" rIns="0" bIns="0" anchor="b">
            <a:noAutofit/>
          </a:bodyPr>
          <a:lstStyle>
            <a:lvl1pPr algn="r">
              <a:lnSpc>
                <a:spcPct val="100000"/>
              </a:lnSpc>
              <a:buNone/>
              <a:defRPr lang="en-US" sz="1300" b="0" strike="noStrike" spc="-1">
                <a:solidFill>
                  <a:srgbClr val="000000"/>
                </a:solidFill>
                <a:latin typeface="+mn-lt"/>
                <a:ea typeface="+mn-ea"/>
              </a:defRPr>
            </a:lvl1pPr>
          </a:lstStyle>
          <a:p>
            <a:pPr algn="r">
              <a:lnSpc>
                <a:spcPct val="100000"/>
              </a:lnSpc>
              <a:buNone/>
            </a:pPr>
            <a:fld id="{62EB042E-FD68-4712-B49A-8983A3395557}" type="slidenum">
              <a:rPr lang="en-US"/>
              <a:t>89</a:t>
            </a:fld>
            <a:endParaRPr lang="en-US">
              <a:latin typeface="Times New Roman"/>
            </a:endParaRPr>
          </a:p>
        </p:txBody>
      </p:sp>
    </p:spTree>
    <p:extLst>
      <p:ext uri="{BB962C8B-B14F-4D97-AF65-F5344CB8AC3E}">
        <p14:creationId xmlns:p14="http://schemas.microsoft.com/office/powerpoint/2010/main" val="429344464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PlaceHolder 1"/>
          <p:cNvSpPr>
            <a:spLocks noGrp="1" noRot="1" noChangeAspect="1"/>
          </p:cNvSpPr>
          <p:nvPr>
            <p:ph type="sldImg"/>
          </p:nvPr>
        </p:nvSpPr>
        <p:spPr>
          <a:xfrm>
            <a:off x="993775" y="768350"/>
            <a:ext cx="5114925" cy="3836988"/>
          </a:xfrm>
          <a:prstGeom prst="rect">
            <a:avLst/>
          </a:prstGeom>
          <a:ln w="0">
            <a:noFill/>
          </a:ln>
        </p:spPr>
      </p:sp>
      <p:sp>
        <p:nvSpPr>
          <p:cNvPr id="53" name="PlaceHolder 2"/>
          <p:cNvSpPr>
            <a:spLocks noGrp="1"/>
          </p:cNvSpPr>
          <p:nvPr>
            <p:ph type="body"/>
          </p:nvPr>
        </p:nvSpPr>
        <p:spPr>
          <a:xfrm>
            <a:off x="710248" y="4861441"/>
            <a:ext cx="5681234" cy="4604770"/>
          </a:xfrm>
          <a:prstGeom prst="rect">
            <a:avLst/>
          </a:prstGeom>
          <a:noFill/>
          <a:ln w="0">
            <a:noFill/>
          </a:ln>
        </p:spPr>
        <p:txBody>
          <a:bodyPr lIns="0" tIns="0" rIns="0" bIns="0" anchor="t">
            <a:noAutofit/>
          </a:bodyPr>
          <a:lstStyle/>
          <a:p>
            <a:pPr defTabSz="990661">
              <a:defRPr/>
            </a:pPr>
            <a:endParaRPr lang="en-US" sz="2200" b="1" spc="-1" dirty="0">
              <a:latin typeface="Arial"/>
            </a:endParaRPr>
          </a:p>
        </p:txBody>
      </p:sp>
      <p:sp>
        <p:nvSpPr>
          <p:cNvPr id="54" name="PlaceHolder 3"/>
          <p:cNvSpPr>
            <a:spLocks noGrp="1"/>
          </p:cNvSpPr>
          <p:nvPr>
            <p:ph type="sldNum" idx="7"/>
          </p:nvPr>
        </p:nvSpPr>
        <p:spPr>
          <a:xfrm>
            <a:off x="4023244" y="9721270"/>
            <a:ext cx="3076994" cy="510925"/>
          </a:xfrm>
          <a:prstGeom prst="rect">
            <a:avLst/>
          </a:prstGeom>
          <a:noFill/>
          <a:ln w="0">
            <a:noFill/>
          </a:ln>
        </p:spPr>
        <p:txBody>
          <a:bodyPr lIns="0" tIns="0" rIns="0" bIns="0" anchor="b">
            <a:noAutofit/>
          </a:bodyPr>
          <a:lstStyle>
            <a:lvl1pPr algn="r">
              <a:lnSpc>
                <a:spcPct val="100000"/>
              </a:lnSpc>
              <a:buNone/>
              <a:defRPr lang="en-US" sz="1300" b="0" strike="noStrike" spc="-1">
                <a:solidFill>
                  <a:srgbClr val="000000"/>
                </a:solidFill>
                <a:latin typeface="+mn-lt"/>
                <a:ea typeface="+mn-ea"/>
              </a:defRPr>
            </a:lvl1pPr>
          </a:lstStyle>
          <a:p>
            <a:pPr algn="r">
              <a:lnSpc>
                <a:spcPct val="100000"/>
              </a:lnSpc>
              <a:buNone/>
            </a:pPr>
            <a:fld id="{62EB042E-FD68-4712-B49A-8983A3395557}" type="slidenum">
              <a:rPr lang="en-US"/>
              <a:t>90</a:t>
            </a:fld>
            <a:endParaRPr lang="en-US">
              <a:latin typeface="Times New Roman"/>
            </a:endParaRPr>
          </a:p>
        </p:txBody>
      </p:sp>
    </p:spTree>
    <p:extLst>
      <p:ext uri="{BB962C8B-B14F-4D97-AF65-F5344CB8AC3E}">
        <p14:creationId xmlns:p14="http://schemas.microsoft.com/office/powerpoint/2010/main" val="429344464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PlaceHolder 1"/>
          <p:cNvSpPr>
            <a:spLocks noGrp="1" noRot="1" noChangeAspect="1"/>
          </p:cNvSpPr>
          <p:nvPr>
            <p:ph type="sldImg"/>
          </p:nvPr>
        </p:nvSpPr>
        <p:spPr>
          <a:xfrm>
            <a:off x="993775" y="768350"/>
            <a:ext cx="5114925" cy="3836988"/>
          </a:xfrm>
          <a:prstGeom prst="rect">
            <a:avLst/>
          </a:prstGeom>
          <a:ln w="0">
            <a:noFill/>
          </a:ln>
        </p:spPr>
      </p:sp>
      <p:sp>
        <p:nvSpPr>
          <p:cNvPr id="53" name="PlaceHolder 2"/>
          <p:cNvSpPr>
            <a:spLocks noGrp="1"/>
          </p:cNvSpPr>
          <p:nvPr>
            <p:ph type="body"/>
          </p:nvPr>
        </p:nvSpPr>
        <p:spPr>
          <a:xfrm>
            <a:off x="710248" y="4861441"/>
            <a:ext cx="5681234" cy="4604770"/>
          </a:xfrm>
          <a:prstGeom prst="rect">
            <a:avLst/>
          </a:prstGeom>
          <a:noFill/>
          <a:ln w="0">
            <a:noFill/>
          </a:ln>
        </p:spPr>
        <p:txBody>
          <a:bodyPr lIns="0" tIns="0" rIns="0" bIns="0" anchor="t">
            <a:noAutofit/>
          </a:bodyPr>
          <a:lstStyle/>
          <a:p>
            <a:r>
              <a:rPr lang="en-US" sz="1200" kern="1200" smtClean="0">
                <a:solidFill>
                  <a:schemeClr val="tx1"/>
                </a:solidFill>
                <a:effectLst/>
                <a:latin typeface="+mn-lt"/>
                <a:ea typeface="+mn-ea"/>
                <a:cs typeface="+mn-cs"/>
              </a:rPr>
              <a:t>- the bioreactor sensors used are the </a:t>
            </a:r>
            <a:r>
              <a:rPr lang="en-US" sz="1200" b="1" kern="1200" smtClean="0">
                <a:solidFill>
                  <a:schemeClr val="tx1"/>
                </a:solidFill>
                <a:effectLst/>
                <a:latin typeface="+mn-lt"/>
                <a:ea typeface="+mn-ea"/>
                <a:cs typeface="+mn-cs"/>
              </a:rPr>
              <a:t>biomass concentration</a:t>
            </a:r>
          </a:p>
          <a:p>
            <a:r>
              <a:rPr lang="en-US" sz="1200" kern="1200" smtClean="0">
                <a:solidFill>
                  <a:schemeClr val="tx1"/>
                </a:solidFill>
                <a:effectLst/>
                <a:latin typeface="+mn-lt"/>
                <a:ea typeface="+mn-ea"/>
                <a:cs typeface="+mn-cs"/>
              </a:rPr>
              <a:t>- the </a:t>
            </a:r>
            <a:r>
              <a:rPr lang="en-US" sz="1200" b="1" kern="1200" smtClean="0">
                <a:solidFill>
                  <a:schemeClr val="tx1"/>
                </a:solidFill>
                <a:effectLst/>
                <a:latin typeface="+mn-lt"/>
                <a:ea typeface="+mn-ea"/>
                <a:cs typeface="+mn-cs"/>
              </a:rPr>
              <a:t>predicted values </a:t>
            </a:r>
            <a:r>
              <a:rPr lang="en-US" sz="1200" b="0" kern="1200" smtClean="0">
                <a:solidFill>
                  <a:schemeClr val="tx1"/>
                </a:solidFill>
                <a:effectLst/>
                <a:latin typeface="+mn-lt"/>
                <a:ea typeface="+mn-ea"/>
                <a:cs typeface="+mn-cs"/>
              </a:rPr>
              <a:t>used are </a:t>
            </a:r>
            <a:r>
              <a:rPr lang="en-US" sz="1200" b="1" kern="1200" smtClean="0">
                <a:solidFill>
                  <a:schemeClr val="tx1"/>
                </a:solidFill>
                <a:effectLst/>
                <a:latin typeface="+mn-lt"/>
                <a:ea typeface="+mn-ea"/>
                <a:cs typeface="+mn-cs"/>
              </a:rPr>
              <a:t>the substrate and the alcohol concentration</a:t>
            </a:r>
            <a:endParaRPr lang="en-US" sz="2200" b="1" spc="-1" dirty="0">
              <a:latin typeface="Arial"/>
            </a:endParaRPr>
          </a:p>
        </p:txBody>
      </p:sp>
      <p:sp>
        <p:nvSpPr>
          <p:cNvPr id="54" name="PlaceHolder 3"/>
          <p:cNvSpPr>
            <a:spLocks noGrp="1"/>
          </p:cNvSpPr>
          <p:nvPr>
            <p:ph type="sldNum" idx="7"/>
          </p:nvPr>
        </p:nvSpPr>
        <p:spPr>
          <a:xfrm>
            <a:off x="4023244" y="9721270"/>
            <a:ext cx="3076994" cy="510925"/>
          </a:xfrm>
          <a:prstGeom prst="rect">
            <a:avLst/>
          </a:prstGeom>
          <a:noFill/>
          <a:ln w="0">
            <a:noFill/>
          </a:ln>
        </p:spPr>
        <p:txBody>
          <a:bodyPr lIns="0" tIns="0" rIns="0" bIns="0" anchor="b">
            <a:noAutofit/>
          </a:bodyPr>
          <a:lstStyle>
            <a:lvl1pPr algn="r">
              <a:lnSpc>
                <a:spcPct val="100000"/>
              </a:lnSpc>
              <a:buNone/>
              <a:defRPr lang="en-US" sz="1300" b="0" strike="noStrike" spc="-1">
                <a:solidFill>
                  <a:srgbClr val="000000"/>
                </a:solidFill>
                <a:latin typeface="+mn-lt"/>
                <a:ea typeface="+mn-ea"/>
              </a:defRPr>
            </a:lvl1pPr>
          </a:lstStyle>
          <a:p>
            <a:pPr algn="r">
              <a:lnSpc>
                <a:spcPct val="100000"/>
              </a:lnSpc>
              <a:buNone/>
            </a:pPr>
            <a:fld id="{62EB042E-FD68-4712-B49A-8983A3395557}" type="slidenum">
              <a:rPr lang="en-US"/>
              <a:t>91</a:t>
            </a:fld>
            <a:endParaRPr lang="en-US">
              <a:latin typeface="Times New Roman"/>
            </a:endParaRPr>
          </a:p>
        </p:txBody>
      </p:sp>
    </p:spTree>
    <p:extLst>
      <p:ext uri="{BB962C8B-B14F-4D97-AF65-F5344CB8AC3E}">
        <p14:creationId xmlns:p14="http://schemas.microsoft.com/office/powerpoint/2010/main" val="429344464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PlaceHolder 1"/>
          <p:cNvSpPr>
            <a:spLocks noGrp="1" noRot="1" noChangeAspect="1"/>
          </p:cNvSpPr>
          <p:nvPr>
            <p:ph type="sldImg"/>
          </p:nvPr>
        </p:nvSpPr>
        <p:spPr>
          <a:xfrm>
            <a:off x="993775" y="768350"/>
            <a:ext cx="5114925" cy="3836988"/>
          </a:xfrm>
          <a:prstGeom prst="rect">
            <a:avLst/>
          </a:prstGeom>
          <a:ln w="0">
            <a:noFill/>
          </a:ln>
        </p:spPr>
      </p:sp>
      <p:sp>
        <p:nvSpPr>
          <p:cNvPr id="53" name="PlaceHolder 2"/>
          <p:cNvSpPr>
            <a:spLocks noGrp="1"/>
          </p:cNvSpPr>
          <p:nvPr>
            <p:ph type="body"/>
          </p:nvPr>
        </p:nvSpPr>
        <p:spPr>
          <a:xfrm>
            <a:off x="710248" y="4861441"/>
            <a:ext cx="5681234" cy="4604770"/>
          </a:xfrm>
          <a:prstGeom prst="rect">
            <a:avLst/>
          </a:prstGeom>
          <a:noFill/>
          <a:ln w="0">
            <a:noFill/>
          </a:ln>
        </p:spPr>
        <p:txBody>
          <a:bodyPr lIns="0" tIns="0" rIns="0" bIns="0" anchor="t">
            <a:noAutofit/>
          </a:bodyPr>
          <a:lstStyle/>
          <a:p>
            <a:r>
              <a:rPr lang="en-US" sz="1200" kern="1200" smtClean="0">
                <a:solidFill>
                  <a:schemeClr val="tx1"/>
                </a:solidFill>
                <a:effectLst/>
                <a:latin typeface="+mn-lt"/>
                <a:ea typeface="+mn-ea"/>
                <a:cs typeface="+mn-cs"/>
              </a:rPr>
              <a:t>- the bioreactor sensors used are the </a:t>
            </a:r>
            <a:r>
              <a:rPr lang="en-US" sz="1200" b="1" kern="1200" smtClean="0">
                <a:solidFill>
                  <a:schemeClr val="tx1"/>
                </a:solidFill>
                <a:effectLst/>
                <a:latin typeface="+mn-lt"/>
                <a:ea typeface="+mn-ea"/>
                <a:cs typeface="+mn-cs"/>
              </a:rPr>
              <a:t>biomass concentration</a:t>
            </a:r>
          </a:p>
          <a:p>
            <a:r>
              <a:rPr lang="en-US" sz="1200" kern="1200" smtClean="0">
                <a:solidFill>
                  <a:schemeClr val="tx1"/>
                </a:solidFill>
                <a:effectLst/>
                <a:latin typeface="+mn-lt"/>
                <a:ea typeface="+mn-ea"/>
                <a:cs typeface="+mn-cs"/>
              </a:rPr>
              <a:t>- the </a:t>
            </a:r>
            <a:r>
              <a:rPr lang="en-US" sz="1200" b="1" kern="1200" smtClean="0">
                <a:solidFill>
                  <a:schemeClr val="tx1"/>
                </a:solidFill>
                <a:effectLst/>
                <a:latin typeface="+mn-lt"/>
                <a:ea typeface="+mn-ea"/>
                <a:cs typeface="+mn-cs"/>
              </a:rPr>
              <a:t>predicted values </a:t>
            </a:r>
            <a:r>
              <a:rPr lang="en-US" sz="1200" b="0" kern="1200" smtClean="0">
                <a:solidFill>
                  <a:schemeClr val="tx1"/>
                </a:solidFill>
                <a:effectLst/>
                <a:latin typeface="+mn-lt"/>
                <a:ea typeface="+mn-ea"/>
                <a:cs typeface="+mn-cs"/>
              </a:rPr>
              <a:t>used are </a:t>
            </a:r>
            <a:r>
              <a:rPr lang="en-US" sz="1200" b="1" kern="1200" smtClean="0">
                <a:solidFill>
                  <a:schemeClr val="tx1"/>
                </a:solidFill>
                <a:effectLst/>
                <a:latin typeface="+mn-lt"/>
                <a:ea typeface="+mn-ea"/>
                <a:cs typeface="+mn-cs"/>
              </a:rPr>
              <a:t>the substrate and the alcohol concentration</a:t>
            </a:r>
            <a:endParaRPr lang="en-US" sz="2200" b="1" spc="-1" dirty="0">
              <a:latin typeface="Arial"/>
            </a:endParaRPr>
          </a:p>
        </p:txBody>
      </p:sp>
      <p:sp>
        <p:nvSpPr>
          <p:cNvPr id="54" name="PlaceHolder 3"/>
          <p:cNvSpPr>
            <a:spLocks noGrp="1"/>
          </p:cNvSpPr>
          <p:nvPr>
            <p:ph type="sldNum" idx="7"/>
          </p:nvPr>
        </p:nvSpPr>
        <p:spPr>
          <a:xfrm>
            <a:off x="4023244" y="9721270"/>
            <a:ext cx="3076994" cy="510925"/>
          </a:xfrm>
          <a:prstGeom prst="rect">
            <a:avLst/>
          </a:prstGeom>
          <a:noFill/>
          <a:ln w="0">
            <a:noFill/>
          </a:ln>
        </p:spPr>
        <p:txBody>
          <a:bodyPr lIns="0" tIns="0" rIns="0" bIns="0" anchor="b">
            <a:noAutofit/>
          </a:bodyPr>
          <a:lstStyle>
            <a:lvl1pPr algn="r">
              <a:lnSpc>
                <a:spcPct val="100000"/>
              </a:lnSpc>
              <a:buNone/>
              <a:defRPr lang="en-US" sz="1300" b="0" strike="noStrike" spc="-1">
                <a:solidFill>
                  <a:srgbClr val="000000"/>
                </a:solidFill>
                <a:latin typeface="+mn-lt"/>
                <a:ea typeface="+mn-ea"/>
              </a:defRPr>
            </a:lvl1pPr>
          </a:lstStyle>
          <a:p>
            <a:pPr algn="r">
              <a:lnSpc>
                <a:spcPct val="100000"/>
              </a:lnSpc>
              <a:buNone/>
            </a:pPr>
            <a:fld id="{62EB042E-FD68-4712-B49A-8983A3395557}" type="slidenum">
              <a:rPr lang="en-US"/>
              <a:t>92</a:t>
            </a:fld>
            <a:endParaRPr lang="en-US">
              <a:latin typeface="Times New Roman"/>
            </a:endParaRPr>
          </a:p>
        </p:txBody>
      </p:sp>
    </p:spTree>
    <p:extLst>
      <p:ext uri="{BB962C8B-B14F-4D97-AF65-F5344CB8AC3E}">
        <p14:creationId xmlns:p14="http://schemas.microsoft.com/office/powerpoint/2010/main" val="429344464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algn="r">
              <a:buNone/>
            </a:pPr>
            <a:fld id="{FCC8B542-55B1-4D29-9FF3-E4EFBE7563E6}" type="slidenum">
              <a:rPr lang="en-US" sz="1500" b="0" strike="noStrike" spc="-1" smtClean="0">
                <a:latin typeface="Times New Roman"/>
              </a:rPr>
              <a:t>94</a:t>
            </a:fld>
            <a:endParaRPr lang="en-US" sz="1500" b="0" strike="noStrike" spc="-1">
              <a:latin typeface="Times New Roman"/>
            </a:endParaRPr>
          </a:p>
        </p:txBody>
      </p:sp>
    </p:spTree>
    <p:extLst>
      <p:ext uri="{BB962C8B-B14F-4D97-AF65-F5344CB8AC3E}">
        <p14:creationId xmlns:p14="http://schemas.microsoft.com/office/powerpoint/2010/main" val="49253440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6"/>
          </p:nvPr>
        </p:nvSpPr>
        <p:spPr/>
        <p:txBody>
          <a:bodyPr/>
          <a:lstStyle/>
          <a:p>
            <a:pPr algn="r">
              <a:buNone/>
            </a:pPr>
            <a:fld id="{FCC8B542-55B1-4D29-9FF3-E4EFBE7563E6}" type="slidenum">
              <a:rPr lang="en-US" sz="1500" b="0" strike="noStrike" spc="-1" smtClean="0">
                <a:latin typeface="Times New Roman"/>
              </a:rPr>
              <a:t>95</a:t>
            </a:fld>
            <a:endParaRPr lang="en-US" sz="1500" b="0" strike="noStrike" spc="-1">
              <a:latin typeface="Times New Roman"/>
            </a:endParaRPr>
          </a:p>
        </p:txBody>
      </p:sp>
    </p:spTree>
    <p:extLst>
      <p:ext uri="{BB962C8B-B14F-4D97-AF65-F5344CB8AC3E}">
        <p14:creationId xmlns:p14="http://schemas.microsoft.com/office/powerpoint/2010/main" val="40229651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PlaceHolder 1"/>
          <p:cNvSpPr>
            <a:spLocks noGrp="1" noRot="1" noChangeAspect="1"/>
          </p:cNvSpPr>
          <p:nvPr>
            <p:ph type="sldImg"/>
          </p:nvPr>
        </p:nvSpPr>
        <p:spPr>
          <a:xfrm>
            <a:off x="993775" y="768350"/>
            <a:ext cx="5114925" cy="3836988"/>
          </a:xfrm>
          <a:prstGeom prst="rect">
            <a:avLst/>
          </a:prstGeom>
          <a:ln w="0">
            <a:noFill/>
          </a:ln>
        </p:spPr>
      </p:sp>
      <p:sp>
        <p:nvSpPr>
          <p:cNvPr id="53" name="PlaceHolder 2"/>
          <p:cNvSpPr>
            <a:spLocks noGrp="1"/>
          </p:cNvSpPr>
          <p:nvPr>
            <p:ph type="body"/>
          </p:nvPr>
        </p:nvSpPr>
        <p:spPr>
          <a:xfrm>
            <a:off x="710248" y="4861441"/>
            <a:ext cx="5681234" cy="4604770"/>
          </a:xfrm>
          <a:prstGeom prst="rect">
            <a:avLst/>
          </a:prstGeom>
          <a:noFill/>
          <a:ln w="0">
            <a:noFill/>
          </a:ln>
        </p:spPr>
        <p:txBody>
          <a:bodyPr lIns="0" tIns="0" rIns="0" bIns="0" anchor="t">
            <a:noAutofit/>
          </a:bodyPr>
          <a:lstStyle/>
          <a:p>
            <a:pPr defTabSz="990661">
              <a:defRPr/>
            </a:pPr>
            <a:endParaRPr lang="en-US" sz="2200" spc="-1" dirty="0">
              <a:latin typeface="Arial"/>
            </a:endParaRPr>
          </a:p>
        </p:txBody>
      </p:sp>
      <p:sp>
        <p:nvSpPr>
          <p:cNvPr id="54" name="PlaceHolder 3"/>
          <p:cNvSpPr>
            <a:spLocks noGrp="1"/>
          </p:cNvSpPr>
          <p:nvPr>
            <p:ph type="sldNum" idx="7"/>
          </p:nvPr>
        </p:nvSpPr>
        <p:spPr>
          <a:xfrm>
            <a:off x="4023244" y="9721270"/>
            <a:ext cx="3076994" cy="510925"/>
          </a:xfrm>
          <a:prstGeom prst="rect">
            <a:avLst/>
          </a:prstGeom>
          <a:noFill/>
          <a:ln w="0">
            <a:noFill/>
          </a:ln>
        </p:spPr>
        <p:txBody>
          <a:bodyPr lIns="0" tIns="0" rIns="0" bIns="0" anchor="b">
            <a:noAutofit/>
          </a:bodyPr>
          <a:lstStyle>
            <a:lvl1pPr algn="r">
              <a:lnSpc>
                <a:spcPct val="100000"/>
              </a:lnSpc>
              <a:buNone/>
              <a:defRPr lang="en-US" sz="1300" b="0" strike="noStrike" spc="-1">
                <a:solidFill>
                  <a:srgbClr val="000000"/>
                </a:solidFill>
                <a:latin typeface="+mn-lt"/>
                <a:ea typeface="+mn-ea"/>
              </a:defRPr>
            </a:lvl1pPr>
          </a:lstStyle>
          <a:p>
            <a:pPr algn="r">
              <a:lnSpc>
                <a:spcPct val="100000"/>
              </a:lnSpc>
              <a:buNone/>
            </a:pPr>
            <a:fld id="{62EB042E-FD68-4712-B49A-8983A3395557}" type="slidenum">
              <a:rPr lang="en-US"/>
              <a:t>8</a:t>
            </a:fld>
            <a:endParaRPr lang="en-US">
              <a:latin typeface="Times New Roman"/>
            </a:endParaRPr>
          </a:p>
        </p:txBody>
      </p:sp>
    </p:spTree>
    <p:extLst>
      <p:ext uri="{BB962C8B-B14F-4D97-AF65-F5344CB8AC3E}">
        <p14:creationId xmlns:p14="http://schemas.microsoft.com/office/powerpoint/2010/main" val="418074519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PlaceHolder 1"/>
          <p:cNvSpPr>
            <a:spLocks noGrp="1" noRot="1" noChangeAspect="1"/>
          </p:cNvSpPr>
          <p:nvPr>
            <p:ph type="sldImg"/>
          </p:nvPr>
        </p:nvSpPr>
        <p:spPr>
          <a:xfrm>
            <a:off x="993775" y="768350"/>
            <a:ext cx="5114925" cy="3836988"/>
          </a:xfrm>
          <a:prstGeom prst="rect">
            <a:avLst/>
          </a:prstGeom>
          <a:ln w="0">
            <a:noFill/>
          </a:ln>
        </p:spPr>
      </p:sp>
      <p:sp>
        <p:nvSpPr>
          <p:cNvPr id="53" name="PlaceHolder 2"/>
          <p:cNvSpPr>
            <a:spLocks noGrp="1"/>
          </p:cNvSpPr>
          <p:nvPr>
            <p:ph type="body"/>
          </p:nvPr>
        </p:nvSpPr>
        <p:spPr>
          <a:xfrm>
            <a:off x="710248" y="4861441"/>
            <a:ext cx="5681234" cy="4604770"/>
          </a:xfrm>
          <a:prstGeom prst="rect">
            <a:avLst/>
          </a:prstGeom>
          <a:noFill/>
          <a:ln w="0">
            <a:noFill/>
          </a:ln>
        </p:spPr>
        <p:txBody>
          <a:bodyPr lIns="0" tIns="0" rIns="0" bIns="0" anchor="t">
            <a:noAutofit/>
          </a:bodyPr>
          <a:lstStyle/>
          <a:p>
            <a:endParaRPr lang="en-US" sz="2200" spc="-1">
              <a:latin typeface="Arial"/>
            </a:endParaRPr>
          </a:p>
        </p:txBody>
      </p:sp>
      <p:sp>
        <p:nvSpPr>
          <p:cNvPr id="54" name="PlaceHolder 3"/>
          <p:cNvSpPr>
            <a:spLocks noGrp="1"/>
          </p:cNvSpPr>
          <p:nvPr>
            <p:ph type="sldNum" idx="7"/>
          </p:nvPr>
        </p:nvSpPr>
        <p:spPr>
          <a:xfrm>
            <a:off x="4023244" y="9721270"/>
            <a:ext cx="3076994" cy="510925"/>
          </a:xfrm>
          <a:prstGeom prst="rect">
            <a:avLst/>
          </a:prstGeom>
          <a:noFill/>
          <a:ln w="0">
            <a:noFill/>
          </a:ln>
        </p:spPr>
        <p:txBody>
          <a:bodyPr lIns="0" tIns="0" rIns="0" bIns="0" anchor="b">
            <a:noAutofit/>
          </a:bodyPr>
          <a:lstStyle>
            <a:lvl1pPr algn="r">
              <a:lnSpc>
                <a:spcPct val="100000"/>
              </a:lnSpc>
              <a:buNone/>
              <a:defRPr lang="en-US" sz="1300" b="0" strike="noStrike" spc="-1">
                <a:solidFill>
                  <a:srgbClr val="000000"/>
                </a:solidFill>
                <a:latin typeface="+mn-lt"/>
                <a:ea typeface="+mn-ea"/>
              </a:defRPr>
            </a:lvl1pPr>
          </a:lstStyle>
          <a:p>
            <a:pPr algn="r">
              <a:lnSpc>
                <a:spcPct val="100000"/>
              </a:lnSpc>
              <a:buNone/>
            </a:pPr>
            <a:fld id="{62EB042E-FD68-4712-B49A-8983A3395557}" type="slidenum">
              <a:rPr lang="en-US"/>
              <a:t>98</a:t>
            </a:fld>
            <a:endParaRPr lang="en-US">
              <a:latin typeface="Times New Roman"/>
            </a:endParaRPr>
          </a:p>
        </p:txBody>
      </p:sp>
    </p:spTree>
    <p:extLst>
      <p:ext uri="{BB962C8B-B14F-4D97-AF65-F5344CB8AC3E}">
        <p14:creationId xmlns:p14="http://schemas.microsoft.com/office/powerpoint/2010/main" val="6218720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PlaceHolder 1"/>
          <p:cNvSpPr>
            <a:spLocks noGrp="1" noRot="1" noChangeAspect="1"/>
          </p:cNvSpPr>
          <p:nvPr>
            <p:ph type="sldImg"/>
          </p:nvPr>
        </p:nvSpPr>
        <p:spPr>
          <a:xfrm>
            <a:off x="993775" y="768350"/>
            <a:ext cx="5114925" cy="3836988"/>
          </a:xfrm>
          <a:prstGeom prst="rect">
            <a:avLst/>
          </a:prstGeom>
          <a:ln w="0">
            <a:noFill/>
          </a:ln>
        </p:spPr>
      </p:sp>
      <p:sp>
        <p:nvSpPr>
          <p:cNvPr id="53" name="PlaceHolder 2"/>
          <p:cNvSpPr>
            <a:spLocks noGrp="1"/>
          </p:cNvSpPr>
          <p:nvPr>
            <p:ph type="body"/>
          </p:nvPr>
        </p:nvSpPr>
        <p:spPr>
          <a:xfrm>
            <a:off x="710248" y="4861441"/>
            <a:ext cx="5681234" cy="4604770"/>
          </a:xfrm>
          <a:prstGeom prst="rect">
            <a:avLst/>
          </a:prstGeom>
          <a:noFill/>
          <a:ln w="0">
            <a:noFill/>
          </a:ln>
        </p:spPr>
        <p:txBody>
          <a:bodyPr lIns="0" tIns="0" rIns="0" bIns="0" anchor="t">
            <a:noAutofit/>
          </a:bodyPr>
          <a:lstStyle/>
          <a:p>
            <a:pPr defTabSz="990661">
              <a:defRPr/>
            </a:pPr>
            <a:endParaRPr lang="en-US" sz="2200" spc="-1" dirty="0">
              <a:latin typeface="Arial"/>
            </a:endParaRPr>
          </a:p>
        </p:txBody>
      </p:sp>
      <p:sp>
        <p:nvSpPr>
          <p:cNvPr id="54" name="PlaceHolder 3"/>
          <p:cNvSpPr>
            <a:spLocks noGrp="1"/>
          </p:cNvSpPr>
          <p:nvPr>
            <p:ph type="sldNum" idx="7"/>
          </p:nvPr>
        </p:nvSpPr>
        <p:spPr>
          <a:xfrm>
            <a:off x="4023244" y="9721270"/>
            <a:ext cx="3076994" cy="510925"/>
          </a:xfrm>
          <a:prstGeom prst="rect">
            <a:avLst/>
          </a:prstGeom>
          <a:noFill/>
          <a:ln w="0">
            <a:noFill/>
          </a:ln>
        </p:spPr>
        <p:txBody>
          <a:bodyPr lIns="0" tIns="0" rIns="0" bIns="0" anchor="b">
            <a:noAutofit/>
          </a:bodyPr>
          <a:lstStyle>
            <a:lvl1pPr algn="r">
              <a:lnSpc>
                <a:spcPct val="100000"/>
              </a:lnSpc>
              <a:buNone/>
              <a:defRPr lang="en-US" sz="1300" b="0" strike="noStrike" spc="-1">
                <a:solidFill>
                  <a:srgbClr val="000000"/>
                </a:solidFill>
                <a:latin typeface="+mn-lt"/>
                <a:ea typeface="+mn-ea"/>
              </a:defRPr>
            </a:lvl1pPr>
          </a:lstStyle>
          <a:p>
            <a:pPr algn="r">
              <a:lnSpc>
                <a:spcPct val="100000"/>
              </a:lnSpc>
              <a:buNone/>
            </a:pPr>
            <a:fld id="{62EB042E-FD68-4712-B49A-8983A3395557}" type="slidenum">
              <a:rPr lang="en-US"/>
              <a:t>9</a:t>
            </a:fld>
            <a:endParaRPr lang="en-US">
              <a:latin typeface="Times New Roman"/>
            </a:endParaRPr>
          </a:p>
        </p:txBody>
      </p:sp>
    </p:spTree>
    <p:extLst>
      <p:ext uri="{BB962C8B-B14F-4D97-AF65-F5344CB8AC3E}">
        <p14:creationId xmlns:p14="http://schemas.microsoft.com/office/powerpoint/2010/main" val="1329577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
          </p:nvPr>
        </p:nvSpPr>
        <p:spPr/>
        <p:txBody>
          <a:bodyPr/>
          <a:lstStyle/>
          <a:p>
            <a:r>
              <a:t>Footer</a:t>
            </a:r>
          </a:p>
        </p:txBody>
      </p:sp>
      <p:sp>
        <p:nvSpPr>
          <p:cNvPr id="3" name="PlaceHolder 2"/>
          <p:cNvSpPr>
            <a:spLocks noGrp="1"/>
          </p:cNvSpPr>
          <p:nvPr>
            <p:ph type="sldNum" idx="2"/>
          </p:nvPr>
        </p:nvSpPr>
        <p:spPr/>
        <p:txBody>
          <a:bodyPr/>
          <a:lstStyle/>
          <a:p>
            <a:fld id="{C755AE71-5C8B-494A-8282-1D456B332A33}" type="slidenum">
              <a:t>‹#›</a:t>
            </a:fld>
            <a:endParaRPr/>
          </a:p>
        </p:txBody>
      </p:sp>
      <p:sp>
        <p:nvSpPr>
          <p:cNvPr id="4" name="PlaceHolder 3"/>
          <p:cNvSpPr>
            <a:spLocks noGrp="1"/>
          </p:cNvSpPr>
          <p:nvPr>
            <p:ph type="dt" idx="3"/>
          </p:nvPr>
        </p:nvSpPr>
        <p:spPr/>
        <p:txBody>
          <a:body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5" name="PlaceHolder 1"/>
          <p:cNvSpPr>
            <a:spLocks noGrp="1"/>
          </p:cNvSpPr>
          <p:nvPr>
            <p:ph type="title"/>
          </p:nvPr>
        </p:nvSpPr>
        <p:spPr>
          <a:xfrm>
            <a:off x="685800" y="2130480"/>
            <a:ext cx="7771680" cy="146916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26" name="PlaceHolder 2"/>
          <p:cNvSpPr>
            <a:spLocks noGrp="1"/>
          </p:cNvSpPr>
          <p:nvPr>
            <p:ph/>
          </p:nvPr>
        </p:nvSpPr>
        <p:spPr>
          <a:xfrm>
            <a:off x="457200" y="1604520"/>
            <a:ext cx="822924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27" name="PlaceHolder 3"/>
          <p:cNvSpPr>
            <a:spLocks noGrp="1"/>
          </p:cNvSpPr>
          <p:nvPr>
            <p:ph/>
          </p:nvPr>
        </p:nvSpPr>
        <p:spPr>
          <a:xfrm>
            <a:off x="457200" y="3682080"/>
            <a:ext cx="822924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5" name="PlaceHolder 4"/>
          <p:cNvSpPr>
            <a:spLocks noGrp="1"/>
          </p:cNvSpPr>
          <p:nvPr>
            <p:ph type="ftr" idx="1"/>
          </p:nvPr>
        </p:nvSpPr>
        <p:spPr/>
        <p:txBody>
          <a:bodyPr/>
          <a:lstStyle/>
          <a:p>
            <a:r>
              <a:t>Footer</a:t>
            </a:r>
          </a:p>
        </p:txBody>
      </p:sp>
      <p:sp>
        <p:nvSpPr>
          <p:cNvPr id="6" name="PlaceHolder 5"/>
          <p:cNvSpPr>
            <a:spLocks noGrp="1"/>
          </p:cNvSpPr>
          <p:nvPr>
            <p:ph type="sldNum" idx="2"/>
          </p:nvPr>
        </p:nvSpPr>
        <p:spPr/>
        <p:txBody>
          <a:bodyPr/>
          <a:lstStyle/>
          <a:p>
            <a:fld id="{4414A6B9-BC05-4505-9110-48FB2EF074D9}" type="slidenum">
              <a:t>‹#›</a:t>
            </a:fld>
            <a:endParaRPr/>
          </a:p>
        </p:txBody>
      </p:sp>
      <p:sp>
        <p:nvSpPr>
          <p:cNvPr id="7" name="PlaceHolder 6"/>
          <p:cNvSpPr>
            <a:spLocks noGrp="1"/>
          </p:cNvSpPr>
          <p:nvPr>
            <p:ph type="dt" idx="3"/>
          </p:nvPr>
        </p:nvSpPr>
        <p:spPr/>
        <p:txBody>
          <a:body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685800" y="2130480"/>
            <a:ext cx="7771680" cy="146916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29" name="PlaceHolder 2"/>
          <p:cNvSpPr>
            <a:spLocks noGrp="1"/>
          </p:cNvSpPr>
          <p:nvPr>
            <p:ph/>
          </p:nvPr>
        </p:nvSpPr>
        <p:spPr>
          <a:xfrm>
            <a:off x="457200" y="1604520"/>
            <a:ext cx="401580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30" name="PlaceHolder 3"/>
          <p:cNvSpPr>
            <a:spLocks noGrp="1"/>
          </p:cNvSpPr>
          <p:nvPr>
            <p:ph/>
          </p:nvPr>
        </p:nvSpPr>
        <p:spPr>
          <a:xfrm>
            <a:off x="4674240" y="1604520"/>
            <a:ext cx="401580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31" name="PlaceHolder 4"/>
          <p:cNvSpPr>
            <a:spLocks noGrp="1"/>
          </p:cNvSpPr>
          <p:nvPr>
            <p:ph/>
          </p:nvPr>
        </p:nvSpPr>
        <p:spPr>
          <a:xfrm>
            <a:off x="457200" y="3682080"/>
            <a:ext cx="401580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32" name="PlaceHolder 5"/>
          <p:cNvSpPr>
            <a:spLocks noGrp="1"/>
          </p:cNvSpPr>
          <p:nvPr>
            <p:ph/>
          </p:nvPr>
        </p:nvSpPr>
        <p:spPr>
          <a:xfrm>
            <a:off x="4674240" y="3682080"/>
            <a:ext cx="401580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7" name="PlaceHolder 6"/>
          <p:cNvSpPr>
            <a:spLocks noGrp="1"/>
          </p:cNvSpPr>
          <p:nvPr>
            <p:ph type="ftr" idx="1"/>
          </p:nvPr>
        </p:nvSpPr>
        <p:spPr/>
        <p:txBody>
          <a:bodyPr/>
          <a:lstStyle/>
          <a:p>
            <a:r>
              <a:t>Footer</a:t>
            </a:r>
          </a:p>
        </p:txBody>
      </p:sp>
      <p:sp>
        <p:nvSpPr>
          <p:cNvPr id="8" name="PlaceHolder 7"/>
          <p:cNvSpPr>
            <a:spLocks noGrp="1"/>
          </p:cNvSpPr>
          <p:nvPr>
            <p:ph type="sldNum" idx="2"/>
          </p:nvPr>
        </p:nvSpPr>
        <p:spPr/>
        <p:txBody>
          <a:bodyPr/>
          <a:lstStyle/>
          <a:p>
            <a:fld id="{2BB69F69-BDE8-483D-ACB6-12169A65F38F}" type="slidenum">
              <a:t>‹#›</a:t>
            </a:fld>
            <a:endParaRPr/>
          </a:p>
        </p:txBody>
      </p:sp>
      <p:sp>
        <p:nvSpPr>
          <p:cNvPr id="9" name="PlaceHolder 8"/>
          <p:cNvSpPr>
            <a:spLocks noGrp="1"/>
          </p:cNvSpPr>
          <p:nvPr>
            <p:ph type="dt" idx="3"/>
          </p:nvPr>
        </p:nvSpPr>
        <p:spPr/>
        <p:txBody>
          <a:body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685800" y="2130480"/>
            <a:ext cx="7771680" cy="146916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34" name="PlaceHolder 2"/>
          <p:cNvSpPr>
            <a:spLocks noGrp="1"/>
          </p:cNvSpPr>
          <p:nvPr>
            <p:ph/>
          </p:nvPr>
        </p:nvSpPr>
        <p:spPr>
          <a:xfrm>
            <a:off x="457200" y="1604520"/>
            <a:ext cx="264960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35" name="PlaceHolder 3"/>
          <p:cNvSpPr>
            <a:spLocks noGrp="1"/>
          </p:cNvSpPr>
          <p:nvPr>
            <p:ph/>
          </p:nvPr>
        </p:nvSpPr>
        <p:spPr>
          <a:xfrm>
            <a:off x="3239640" y="1604520"/>
            <a:ext cx="264960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36" name="PlaceHolder 4"/>
          <p:cNvSpPr>
            <a:spLocks noGrp="1"/>
          </p:cNvSpPr>
          <p:nvPr>
            <p:ph/>
          </p:nvPr>
        </p:nvSpPr>
        <p:spPr>
          <a:xfrm>
            <a:off x="6022080" y="1604520"/>
            <a:ext cx="264960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37" name="PlaceHolder 5"/>
          <p:cNvSpPr>
            <a:spLocks noGrp="1"/>
          </p:cNvSpPr>
          <p:nvPr>
            <p:ph/>
          </p:nvPr>
        </p:nvSpPr>
        <p:spPr>
          <a:xfrm>
            <a:off x="457200" y="3682080"/>
            <a:ext cx="264960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38" name="PlaceHolder 6"/>
          <p:cNvSpPr>
            <a:spLocks noGrp="1"/>
          </p:cNvSpPr>
          <p:nvPr>
            <p:ph/>
          </p:nvPr>
        </p:nvSpPr>
        <p:spPr>
          <a:xfrm>
            <a:off x="3239640" y="3682080"/>
            <a:ext cx="264960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39" name="PlaceHolder 7"/>
          <p:cNvSpPr>
            <a:spLocks noGrp="1"/>
          </p:cNvSpPr>
          <p:nvPr>
            <p:ph/>
          </p:nvPr>
        </p:nvSpPr>
        <p:spPr>
          <a:xfrm>
            <a:off x="6022080" y="3682080"/>
            <a:ext cx="264960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9" name="PlaceHolder 8"/>
          <p:cNvSpPr>
            <a:spLocks noGrp="1"/>
          </p:cNvSpPr>
          <p:nvPr>
            <p:ph type="ftr" idx="1"/>
          </p:nvPr>
        </p:nvSpPr>
        <p:spPr/>
        <p:txBody>
          <a:bodyPr/>
          <a:lstStyle/>
          <a:p>
            <a:r>
              <a:t>Footer</a:t>
            </a:r>
          </a:p>
        </p:txBody>
      </p:sp>
      <p:sp>
        <p:nvSpPr>
          <p:cNvPr id="10" name="PlaceHolder 9"/>
          <p:cNvSpPr>
            <a:spLocks noGrp="1"/>
          </p:cNvSpPr>
          <p:nvPr>
            <p:ph type="sldNum" idx="2"/>
          </p:nvPr>
        </p:nvSpPr>
        <p:spPr/>
        <p:txBody>
          <a:bodyPr/>
          <a:lstStyle/>
          <a:p>
            <a:fld id="{1E2066BA-4DA2-4EC8-A1B6-3B5E25315107}" type="slidenum">
              <a:t>‹#›</a:t>
            </a:fld>
            <a:endParaRPr/>
          </a:p>
        </p:txBody>
      </p:sp>
      <p:sp>
        <p:nvSpPr>
          <p:cNvPr id="11" name="PlaceHolder 10"/>
          <p:cNvSpPr>
            <a:spLocks noGrp="1"/>
          </p:cNvSpPr>
          <p:nvPr>
            <p:ph type="dt" idx="3"/>
          </p:nvPr>
        </p:nvSpPr>
        <p:spPr/>
        <p:txBody>
          <a:body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38200" y="762000"/>
            <a:ext cx="8001000" cy="6858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914400" y="1905000"/>
            <a:ext cx="8001000" cy="4191000"/>
          </a:xfrm>
          <a:prstGeom prst="rect">
            <a:avLst/>
          </a:prstGeom>
        </p:spPr>
        <p:txBody>
          <a:bodyPr/>
          <a:lstStyle/>
          <a:p>
            <a:pPr lvl="0"/>
            <a:endParaRPr lang="en-US" noProof="0" smtClean="0"/>
          </a:p>
        </p:txBody>
      </p:sp>
      <p:sp>
        <p:nvSpPr>
          <p:cNvPr id="4" name="Rectangle 8"/>
          <p:cNvSpPr>
            <a:spLocks noGrp="1" noChangeArrowheads="1"/>
          </p:cNvSpPr>
          <p:nvPr>
            <p:ph type="dt" sz="half" idx="10"/>
          </p:nvPr>
        </p:nvSpPr>
        <p:spPr>
          <a:ln/>
        </p:spPr>
        <p:txBody>
          <a:bodyPr/>
          <a:lstStyle>
            <a:lvl1pPr>
              <a:defRPr/>
            </a:lvl1pPr>
          </a:lstStyle>
          <a:p>
            <a:pPr>
              <a:defRPr/>
            </a:pPr>
            <a:endParaRPr lang="nl-NL"/>
          </a:p>
        </p:txBody>
      </p:sp>
      <p:sp>
        <p:nvSpPr>
          <p:cNvPr id="5" name="Rectangle 9"/>
          <p:cNvSpPr>
            <a:spLocks noGrp="1" noChangeArrowheads="1"/>
          </p:cNvSpPr>
          <p:nvPr>
            <p:ph type="ftr" sz="quarter" idx="11"/>
          </p:nvPr>
        </p:nvSpPr>
        <p:spPr>
          <a:ln/>
        </p:spPr>
        <p:txBody>
          <a:bodyPr/>
          <a:lstStyle>
            <a:lvl1pPr>
              <a:defRPr/>
            </a:lvl1pPr>
          </a:lstStyle>
          <a:p>
            <a:pPr>
              <a:defRPr/>
            </a:pPr>
            <a:endParaRPr lang="nl-NL"/>
          </a:p>
        </p:txBody>
      </p:sp>
      <p:sp>
        <p:nvSpPr>
          <p:cNvPr id="6" name="Rectangle 10"/>
          <p:cNvSpPr>
            <a:spLocks noGrp="1" noChangeArrowheads="1"/>
          </p:cNvSpPr>
          <p:nvPr>
            <p:ph type="sldNum" sz="quarter" idx="12"/>
          </p:nvPr>
        </p:nvSpPr>
        <p:spPr>
          <a:ln/>
        </p:spPr>
        <p:txBody>
          <a:bodyPr/>
          <a:lstStyle>
            <a:lvl1pPr>
              <a:defRPr/>
            </a:lvl1pPr>
          </a:lstStyle>
          <a:p>
            <a:fld id="{C7B0E7B9-B994-474E-B743-F32AF6607134}" type="slidenum">
              <a:rPr lang="nl-NL" altLang="ro-RO"/>
              <a:pPr/>
              <a:t>‹#›</a:t>
            </a:fld>
            <a:endParaRPr lang="nl-NL" altLang="ro-RO"/>
          </a:p>
        </p:txBody>
      </p:sp>
    </p:spTree>
    <p:extLst>
      <p:ext uri="{BB962C8B-B14F-4D97-AF65-F5344CB8AC3E}">
        <p14:creationId xmlns:p14="http://schemas.microsoft.com/office/powerpoint/2010/main" val="2156932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 name="PlaceHolder 1"/>
          <p:cNvSpPr>
            <a:spLocks noGrp="1"/>
          </p:cNvSpPr>
          <p:nvPr>
            <p:ph type="title"/>
          </p:nvPr>
        </p:nvSpPr>
        <p:spPr>
          <a:xfrm>
            <a:off x="685800" y="2130480"/>
            <a:ext cx="7771680" cy="146916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5" name="PlaceHolder 2"/>
          <p:cNvSpPr>
            <a:spLocks noGrp="1"/>
          </p:cNvSpPr>
          <p:nvPr>
            <p:ph type="subTitle"/>
          </p:nvPr>
        </p:nvSpPr>
        <p:spPr>
          <a:xfrm>
            <a:off x="457200" y="1604520"/>
            <a:ext cx="8229240" cy="397728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
        <p:nvSpPr>
          <p:cNvPr id="2" name="PlaceHolder 3"/>
          <p:cNvSpPr>
            <a:spLocks noGrp="1"/>
          </p:cNvSpPr>
          <p:nvPr>
            <p:ph type="ftr" idx="1"/>
          </p:nvPr>
        </p:nvSpPr>
        <p:spPr/>
        <p:txBody>
          <a:bodyPr/>
          <a:lstStyle/>
          <a:p>
            <a:r>
              <a:t>Footer</a:t>
            </a:r>
          </a:p>
        </p:txBody>
      </p:sp>
      <p:sp>
        <p:nvSpPr>
          <p:cNvPr id="3" name="PlaceHolder 4"/>
          <p:cNvSpPr>
            <a:spLocks noGrp="1"/>
          </p:cNvSpPr>
          <p:nvPr>
            <p:ph type="sldNum" idx="2"/>
          </p:nvPr>
        </p:nvSpPr>
        <p:spPr/>
        <p:txBody>
          <a:bodyPr/>
          <a:lstStyle/>
          <a:p>
            <a:fld id="{BEA6AA62-B51C-40CB-B341-C34467AF0AEA}" type="slidenum">
              <a:t>‹#›</a:t>
            </a:fld>
            <a:endParaRPr/>
          </a:p>
        </p:txBody>
      </p:sp>
      <p:sp>
        <p:nvSpPr>
          <p:cNvPr id="6" name="PlaceHolder 5"/>
          <p:cNvSpPr>
            <a:spLocks noGrp="1"/>
          </p:cNvSpPr>
          <p:nvPr>
            <p:ph type="dt" idx="3"/>
          </p:nvPr>
        </p:nvSpPr>
        <p:spPr/>
        <p:txBody>
          <a:body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85800" y="2130480"/>
            <a:ext cx="7771680" cy="146916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7" name="PlaceHolder 2"/>
          <p:cNvSpPr>
            <a:spLocks noGrp="1"/>
          </p:cNvSpPr>
          <p:nvPr>
            <p:ph/>
          </p:nvPr>
        </p:nvSpPr>
        <p:spPr>
          <a:xfrm>
            <a:off x="457200" y="1604520"/>
            <a:ext cx="8229240" cy="3977280"/>
          </a:xfrm>
          <a:prstGeom prst="rect">
            <a:avLst/>
          </a:prstGeom>
          <a:noFill/>
          <a:ln w="0">
            <a:noFill/>
          </a:ln>
        </p:spPr>
        <p:txBody>
          <a:bodyPr lIns="0" tIns="0" rIns="0" bIns="0" anchor="t">
            <a:normAutofit/>
          </a:bodyPr>
          <a:lstStyle/>
          <a:p>
            <a:endParaRPr lang="en-US" sz="3200" b="0" strike="noStrike" spc="-1">
              <a:latin typeface="Arial"/>
            </a:endParaRPr>
          </a:p>
        </p:txBody>
      </p:sp>
      <p:sp>
        <p:nvSpPr>
          <p:cNvPr id="4" name="PlaceHolder 3"/>
          <p:cNvSpPr>
            <a:spLocks noGrp="1"/>
          </p:cNvSpPr>
          <p:nvPr>
            <p:ph type="ftr" idx="1"/>
          </p:nvPr>
        </p:nvSpPr>
        <p:spPr/>
        <p:txBody>
          <a:bodyPr/>
          <a:lstStyle/>
          <a:p>
            <a:r>
              <a:t>Footer</a:t>
            </a:r>
          </a:p>
        </p:txBody>
      </p:sp>
      <p:sp>
        <p:nvSpPr>
          <p:cNvPr id="5" name="PlaceHolder 4"/>
          <p:cNvSpPr>
            <a:spLocks noGrp="1"/>
          </p:cNvSpPr>
          <p:nvPr>
            <p:ph type="sldNum" idx="2"/>
          </p:nvPr>
        </p:nvSpPr>
        <p:spPr/>
        <p:txBody>
          <a:bodyPr/>
          <a:lstStyle/>
          <a:p>
            <a:fld id="{44BD213C-23CF-45F2-A1BA-5AFF29BD3750}" type="slidenum">
              <a:t>‹#›</a:t>
            </a:fld>
            <a:endParaRPr/>
          </a:p>
        </p:txBody>
      </p:sp>
      <p:sp>
        <p:nvSpPr>
          <p:cNvPr id="2" name="PlaceHolder 5"/>
          <p:cNvSpPr>
            <a:spLocks noGrp="1"/>
          </p:cNvSpPr>
          <p:nvPr>
            <p:ph type="dt" idx="3"/>
          </p:nvPr>
        </p:nvSpPr>
        <p:spPr/>
        <p:txBody>
          <a:body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685800" y="2130480"/>
            <a:ext cx="7771680" cy="146916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9" name="PlaceHolder 2"/>
          <p:cNvSpPr>
            <a:spLocks noGrp="1"/>
          </p:cNvSpPr>
          <p:nvPr>
            <p:ph/>
          </p:nvPr>
        </p:nvSpPr>
        <p:spPr>
          <a:xfrm>
            <a:off x="457200" y="1604520"/>
            <a:ext cx="4015800" cy="3977280"/>
          </a:xfrm>
          <a:prstGeom prst="rect">
            <a:avLst/>
          </a:prstGeom>
          <a:noFill/>
          <a:ln w="0">
            <a:noFill/>
          </a:ln>
        </p:spPr>
        <p:txBody>
          <a:bodyPr lIns="0" tIns="0" rIns="0" bIns="0" anchor="t">
            <a:normAutofit/>
          </a:bodyPr>
          <a:lstStyle/>
          <a:p>
            <a:endParaRPr lang="en-US" sz="3200" b="0" strike="noStrike" spc="-1">
              <a:latin typeface="Arial"/>
            </a:endParaRPr>
          </a:p>
        </p:txBody>
      </p:sp>
      <p:sp>
        <p:nvSpPr>
          <p:cNvPr id="10" name="PlaceHolder 3"/>
          <p:cNvSpPr>
            <a:spLocks noGrp="1"/>
          </p:cNvSpPr>
          <p:nvPr>
            <p:ph/>
          </p:nvPr>
        </p:nvSpPr>
        <p:spPr>
          <a:xfrm>
            <a:off x="4674240" y="1604520"/>
            <a:ext cx="4015800" cy="3977280"/>
          </a:xfrm>
          <a:prstGeom prst="rect">
            <a:avLst/>
          </a:prstGeom>
          <a:noFill/>
          <a:ln w="0">
            <a:noFill/>
          </a:ln>
        </p:spPr>
        <p:txBody>
          <a:bodyPr lIns="0" tIns="0" rIns="0" bIns="0" anchor="t">
            <a:normAutofit/>
          </a:bodyPr>
          <a:lstStyle/>
          <a:p>
            <a:endParaRPr lang="en-US" sz="3200" b="0" strike="noStrike" spc="-1">
              <a:latin typeface="Arial"/>
            </a:endParaRPr>
          </a:p>
        </p:txBody>
      </p:sp>
      <p:sp>
        <p:nvSpPr>
          <p:cNvPr id="5" name="PlaceHolder 4"/>
          <p:cNvSpPr>
            <a:spLocks noGrp="1"/>
          </p:cNvSpPr>
          <p:nvPr>
            <p:ph type="ftr" idx="1"/>
          </p:nvPr>
        </p:nvSpPr>
        <p:spPr/>
        <p:txBody>
          <a:bodyPr/>
          <a:lstStyle/>
          <a:p>
            <a:r>
              <a:t>Footer</a:t>
            </a:r>
          </a:p>
        </p:txBody>
      </p:sp>
      <p:sp>
        <p:nvSpPr>
          <p:cNvPr id="6" name="PlaceHolder 5"/>
          <p:cNvSpPr>
            <a:spLocks noGrp="1"/>
          </p:cNvSpPr>
          <p:nvPr>
            <p:ph type="sldNum" idx="2"/>
          </p:nvPr>
        </p:nvSpPr>
        <p:spPr/>
        <p:txBody>
          <a:bodyPr/>
          <a:lstStyle/>
          <a:p>
            <a:fld id="{C92207B6-1D7D-4943-993D-AC5F7416940E}" type="slidenum">
              <a:t>‹#›</a:t>
            </a:fld>
            <a:endParaRPr/>
          </a:p>
        </p:txBody>
      </p:sp>
      <p:sp>
        <p:nvSpPr>
          <p:cNvPr id="7" name="PlaceHolder 6"/>
          <p:cNvSpPr>
            <a:spLocks noGrp="1"/>
          </p:cNvSpPr>
          <p:nvPr>
            <p:ph type="dt" idx="3"/>
          </p:nvPr>
        </p:nvSpPr>
        <p:spPr/>
        <p:txBody>
          <a:body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1" name="PlaceHolder 1"/>
          <p:cNvSpPr>
            <a:spLocks noGrp="1"/>
          </p:cNvSpPr>
          <p:nvPr>
            <p:ph type="title"/>
          </p:nvPr>
        </p:nvSpPr>
        <p:spPr>
          <a:xfrm>
            <a:off x="685800" y="2130480"/>
            <a:ext cx="7771680" cy="146916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3" name="PlaceHolder 2"/>
          <p:cNvSpPr>
            <a:spLocks noGrp="1"/>
          </p:cNvSpPr>
          <p:nvPr>
            <p:ph type="ftr" idx="1"/>
          </p:nvPr>
        </p:nvSpPr>
        <p:spPr/>
        <p:txBody>
          <a:bodyPr/>
          <a:lstStyle/>
          <a:p>
            <a:r>
              <a:t>Footer</a:t>
            </a:r>
          </a:p>
        </p:txBody>
      </p:sp>
      <p:sp>
        <p:nvSpPr>
          <p:cNvPr id="4" name="PlaceHolder 3"/>
          <p:cNvSpPr>
            <a:spLocks noGrp="1"/>
          </p:cNvSpPr>
          <p:nvPr>
            <p:ph type="sldNum" idx="2"/>
          </p:nvPr>
        </p:nvSpPr>
        <p:spPr/>
        <p:txBody>
          <a:bodyPr/>
          <a:lstStyle/>
          <a:p>
            <a:fld id="{68AE23C4-FF77-4BDE-B1B2-0BBB6B005CB7}" type="slidenum">
              <a:t>‹#›</a:t>
            </a:fld>
            <a:endParaRPr/>
          </a:p>
        </p:txBody>
      </p:sp>
      <p:sp>
        <p:nvSpPr>
          <p:cNvPr id="5" name="PlaceHolder 4"/>
          <p:cNvSpPr>
            <a:spLocks noGrp="1"/>
          </p:cNvSpPr>
          <p:nvPr>
            <p:ph type="dt" idx="3"/>
          </p:nvPr>
        </p:nvSpPr>
        <p:spPr/>
        <p:txBody>
          <a:body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2" name="PlaceHolder 1"/>
          <p:cNvSpPr>
            <a:spLocks noGrp="1"/>
          </p:cNvSpPr>
          <p:nvPr>
            <p:ph type="subTitle"/>
          </p:nvPr>
        </p:nvSpPr>
        <p:spPr>
          <a:xfrm>
            <a:off x="685800" y="2130480"/>
            <a:ext cx="7771680" cy="681156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
        <p:nvSpPr>
          <p:cNvPr id="3" name="PlaceHolder 2"/>
          <p:cNvSpPr>
            <a:spLocks noGrp="1"/>
          </p:cNvSpPr>
          <p:nvPr>
            <p:ph type="ftr" idx="1"/>
          </p:nvPr>
        </p:nvSpPr>
        <p:spPr/>
        <p:txBody>
          <a:bodyPr/>
          <a:lstStyle/>
          <a:p>
            <a:r>
              <a:t>Footer</a:t>
            </a:r>
          </a:p>
        </p:txBody>
      </p:sp>
      <p:sp>
        <p:nvSpPr>
          <p:cNvPr id="4" name="PlaceHolder 3"/>
          <p:cNvSpPr>
            <a:spLocks noGrp="1"/>
          </p:cNvSpPr>
          <p:nvPr>
            <p:ph type="sldNum" idx="2"/>
          </p:nvPr>
        </p:nvSpPr>
        <p:spPr/>
        <p:txBody>
          <a:bodyPr/>
          <a:lstStyle/>
          <a:p>
            <a:fld id="{A9DA1FFD-2A74-4560-BC1F-8EF5C5B88792}" type="slidenum">
              <a:t>‹#›</a:t>
            </a:fld>
            <a:endParaRPr/>
          </a:p>
        </p:txBody>
      </p:sp>
      <p:sp>
        <p:nvSpPr>
          <p:cNvPr id="5" name="PlaceHolder 4"/>
          <p:cNvSpPr>
            <a:spLocks noGrp="1"/>
          </p:cNvSpPr>
          <p:nvPr>
            <p:ph type="dt" idx="3"/>
          </p:nvPr>
        </p:nvSpPr>
        <p:spPr/>
        <p:txBody>
          <a:body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685800" y="2130480"/>
            <a:ext cx="7771680" cy="146916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14" name="PlaceHolder 2"/>
          <p:cNvSpPr>
            <a:spLocks noGrp="1"/>
          </p:cNvSpPr>
          <p:nvPr>
            <p:ph/>
          </p:nvPr>
        </p:nvSpPr>
        <p:spPr>
          <a:xfrm>
            <a:off x="457200" y="1604520"/>
            <a:ext cx="401580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15" name="PlaceHolder 3"/>
          <p:cNvSpPr>
            <a:spLocks noGrp="1"/>
          </p:cNvSpPr>
          <p:nvPr>
            <p:ph/>
          </p:nvPr>
        </p:nvSpPr>
        <p:spPr>
          <a:xfrm>
            <a:off x="4674240" y="1604520"/>
            <a:ext cx="4015800" cy="3977280"/>
          </a:xfrm>
          <a:prstGeom prst="rect">
            <a:avLst/>
          </a:prstGeom>
          <a:noFill/>
          <a:ln w="0">
            <a:noFill/>
          </a:ln>
        </p:spPr>
        <p:txBody>
          <a:bodyPr lIns="0" tIns="0" rIns="0" bIns="0" anchor="t">
            <a:normAutofit/>
          </a:bodyPr>
          <a:lstStyle/>
          <a:p>
            <a:endParaRPr lang="en-US" sz="3200" b="0" strike="noStrike" spc="-1">
              <a:latin typeface="Arial"/>
            </a:endParaRPr>
          </a:p>
        </p:txBody>
      </p:sp>
      <p:sp>
        <p:nvSpPr>
          <p:cNvPr id="16" name="PlaceHolder 4"/>
          <p:cNvSpPr>
            <a:spLocks noGrp="1"/>
          </p:cNvSpPr>
          <p:nvPr>
            <p:ph/>
          </p:nvPr>
        </p:nvSpPr>
        <p:spPr>
          <a:xfrm>
            <a:off x="457200" y="3682080"/>
            <a:ext cx="401580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6" name="PlaceHolder 5"/>
          <p:cNvSpPr>
            <a:spLocks noGrp="1"/>
          </p:cNvSpPr>
          <p:nvPr>
            <p:ph type="ftr" idx="1"/>
          </p:nvPr>
        </p:nvSpPr>
        <p:spPr/>
        <p:txBody>
          <a:bodyPr/>
          <a:lstStyle/>
          <a:p>
            <a:r>
              <a:t>Footer</a:t>
            </a:r>
          </a:p>
        </p:txBody>
      </p:sp>
      <p:sp>
        <p:nvSpPr>
          <p:cNvPr id="7" name="PlaceHolder 6"/>
          <p:cNvSpPr>
            <a:spLocks noGrp="1"/>
          </p:cNvSpPr>
          <p:nvPr>
            <p:ph type="sldNum" idx="2"/>
          </p:nvPr>
        </p:nvSpPr>
        <p:spPr/>
        <p:txBody>
          <a:bodyPr/>
          <a:lstStyle/>
          <a:p>
            <a:fld id="{96DDC8CB-9534-498F-91BE-01012773A653}" type="slidenum">
              <a:t>‹#›</a:t>
            </a:fld>
            <a:endParaRPr/>
          </a:p>
        </p:txBody>
      </p:sp>
      <p:sp>
        <p:nvSpPr>
          <p:cNvPr id="8" name="PlaceHolder 7"/>
          <p:cNvSpPr>
            <a:spLocks noGrp="1"/>
          </p:cNvSpPr>
          <p:nvPr>
            <p:ph type="dt" idx="3"/>
          </p:nvPr>
        </p:nvSpPr>
        <p:spPr/>
        <p:txBody>
          <a:body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7" name="PlaceHolder 1"/>
          <p:cNvSpPr>
            <a:spLocks noGrp="1"/>
          </p:cNvSpPr>
          <p:nvPr>
            <p:ph type="title"/>
          </p:nvPr>
        </p:nvSpPr>
        <p:spPr>
          <a:xfrm>
            <a:off x="685800" y="2130480"/>
            <a:ext cx="7771680" cy="146916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18" name="PlaceHolder 2"/>
          <p:cNvSpPr>
            <a:spLocks noGrp="1"/>
          </p:cNvSpPr>
          <p:nvPr>
            <p:ph/>
          </p:nvPr>
        </p:nvSpPr>
        <p:spPr>
          <a:xfrm>
            <a:off x="457200" y="1604520"/>
            <a:ext cx="4015800" cy="3977280"/>
          </a:xfrm>
          <a:prstGeom prst="rect">
            <a:avLst/>
          </a:prstGeom>
          <a:noFill/>
          <a:ln w="0">
            <a:noFill/>
          </a:ln>
        </p:spPr>
        <p:txBody>
          <a:bodyPr lIns="0" tIns="0" rIns="0" bIns="0" anchor="t">
            <a:normAutofit/>
          </a:bodyPr>
          <a:lstStyle/>
          <a:p>
            <a:endParaRPr lang="en-US" sz="3200" b="0" strike="noStrike" spc="-1">
              <a:latin typeface="Arial"/>
            </a:endParaRPr>
          </a:p>
        </p:txBody>
      </p:sp>
      <p:sp>
        <p:nvSpPr>
          <p:cNvPr id="19" name="PlaceHolder 3"/>
          <p:cNvSpPr>
            <a:spLocks noGrp="1"/>
          </p:cNvSpPr>
          <p:nvPr>
            <p:ph/>
          </p:nvPr>
        </p:nvSpPr>
        <p:spPr>
          <a:xfrm>
            <a:off x="4674240" y="1604520"/>
            <a:ext cx="401580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20" name="PlaceHolder 4"/>
          <p:cNvSpPr>
            <a:spLocks noGrp="1"/>
          </p:cNvSpPr>
          <p:nvPr>
            <p:ph/>
          </p:nvPr>
        </p:nvSpPr>
        <p:spPr>
          <a:xfrm>
            <a:off x="4674240" y="3682080"/>
            <a:ext cx="401580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6" name="PlaceHolder 5"/>
          <p:cNvSpPr>
            <a:spLocks noGrp="1"/>
          </p:cNvSpPr>
          <p:nvPr>
            <p:ph type="ftr" idx="1"/>
          </p:nvPr>
        </p:nvSpPr>
        <p:spPr/>
        <p:txBody>
          <a:bodyPr/>
          <a:lstStyle/>
          <a:p>
            <a:r>
              <a:t>Footer</a:t>
            </a:r>
          </a:p>
        </p:txBody>
      </p:sp>
      <p:sp>
        <p:nvSpPr>
          <p:cNvPr id="7" name="PlaceHolder 6"/>
          <p:cNvSpPr>
            <a:spLocks noGrp="1"/>
          </p:cNvSpPr>
          <p:nvPr>
            <p:ph type="sldNum" idx="2"/>
          </p:nvPr>
        </p:nvSpPr>
        <p:spPr/>
        <p:txBody>
          <a:bodyPr/>
          <a:lstStyle/>
          <a:p>
            <a:fld id="{58C04CE3-EDA8-444D-850F-B41F6757D39D}" type="slidenum">
              <a:t>‹#›</a:t>
            </a:fld>
            <a:endParaRPr/>
          </a:p>
        </p:txBody>
      </p:sp>
      <p:sp>
        <p:nvSpPr>
          <p:cNvPr id="8" name="PlaceHolder 7"/>
          <p:cNvSpPr>
            <a:spLocks noGrp="1"/>
          </p:cNvSpPr>
          <p:nvPr>
            <p:ph type="dt" idx="3"/>
          </p:nvPr>
        </p:nvSpPr>
        <p:spPr/>
        <p:txBody>
          <a:body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1" name="PlaceHolder 1"/>
          <p:cNvSpPr>
            <a:spLocks noGrp="1"/>
          </p:cNvSpPr>
          <p:nvPr>
            <p:ph type="title"/>
          </p:nvPr>
        </p:nvSpPr>
        <p:spPr>
          <a:xfrm>
            <a:off x="685800" y="2130480"/>
            <a:ext cx="7771680" cy="146916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22" name="PlaceHolder 2"/>
          <p:cNvSpPr>
            <a:spLocks noGrp="1"/>
          </p:cNvSpPr>
          <p:nvPr>
            <p:ph/>
          </p:nvPr>
        </p:nvSpPr>
        <p:spPr>
          <a:xfrm>
            <a:off x="457200" y="1604520"/>
            <a:ext cx="401580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23" name="PlaceHolder 3"/>
          <p:cNvSpPr>
            <a:spLocks noGrp="1"/>
          </p:cNvSpPr>
          <p:nvPr>
            <p:ph/>
          </p:nvPr>
        </p:nvSpPr>
        <p:spPr>
          <a:xfrm>
            <a:off x="4674240" y="1604520"/>
            <a:ext cx="401580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24" name="PlaceHolder 4"/>
          <p:cNvSpPr>
            <a:spLocks noGrp="1"/>
          </p:cNvSpPr>
          <p:nvPr>
            <p:ph/>
          </p:nvPr>
        </p:nvSpPr>
        <p:spPr>
          <a:xfrm>
            <a:off x="457200" y="3682080"/>
            <a:ext cx="822924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6" name="PlaceHolder 5"/>
          <p:cNvSpPr>
            <a:spLocks noGrp="1"/>
          </p:cNvSpPr>
          <p:nvPr>
            <p:ph type="ftr" idx="1"/>
          </p:nvPr>
        </p:nvSpPr>
        <p:spPr/>
        <p:txBody>
          <a:bodyPr/>
          <a:lstStyle/>
          <a:p>
            <a:r>
              <a:t>Footer</a:t>
            </a:r>
          </a:p>
        </p:txBody>
      </p:sp>
      <p:sp>
        <p:nvSpPr>
          <p:cNvPr id="7" name="PlaceHolder 6"/>
          <p:cNvSpPr>
            <a:spLocks noGrp="1"/>
          </p:cNvSpPr>
          <p:nvPr>
            <p:ph type="sldNum" idx="2"/>
          </p:nvPr>
        </p:nvSpPr>
        <p:spPr/>
        <p:txBody>
          <a:bodyPr/>
          <a:lstStyle/>
          <a:p>
            <a:fld id="{D7C0EC8D-25C9-4F2B-9E1B-50D3FED670AC}" type="slidenum">
              <a:t>‹#›</a:t>
            </a:fld>
            <a:endParaRPr/>
          </a:p>
        </p:txBody>
      </p:sp>
      <p:sp>
        <p:nvSpPr>
          <p:cNvPr id="8" name="PlaceHolder 7"/>
          <p:cNvSpPr>
            <a:spLocks noGrp="1"/>
          </p:cNvSpPr>
          <p:nvPr>
            <p:ph type="dt" idx="3"/>
          </p:nvPr>
        </p:nvSpPr>
        <p:spPr/>
        <p:txBody>
          <a:body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PlaceHolder 1"/>
          <p:cNvSpPr>
            <a:spLocks noGrp="1"/>
          </p:cNvSpPr>
          <p:nvPr>
            <p:ph type="title"/>
          </p:nvPr>
        </p:nvSpPr>
        <p:spPr>
          <a:xfrm>
            <a:off x="685800" y="2130480"/>
            <a:ext cx="7771680" cy="1469160"/>
          </a:xfrm>
          <a:prstGeom prst="rect">
            <a:avLst/>
          </a:prstGeom>
          <a:noFill/>
          <a:ln w="0">
            <a:noFill/>
          </a:ln>
        </p:spPr>
        <p:txBody>
          <a:bodyPr lIns="0" tIns="0" rIns="0" bIns="0" anchor="ctr">
            <a:noAutofit/>
          </a:bodyPr>
          <a:lstStyle/>
          <a:p>
            <a:r>
              <a:rPr lang="en-US" sz="1800" b="0" strike="noStrike" spc="-1">
                <a:latin typeface="Arial"/>
              </a:rPr>
              <a:t>Click to edit the title text format</a:t>
            </a:r>
          </a:p>
        </p:txBody>
      </p:sp>
      <p:sp>
        <p:nvSpPr>
          <p:cNvPr id="5" name="PlaceHolder 2"/>
          <p:cNvSpPr>
            <a:spLocks noGrp="1"/>
          </p:cNvSpPr>
          <p:nvPr>
            <p:ph type="ftr" idx="1"/>
          </p:nvPr>
        </p:nvSpPr>
        <p:spPr>
          <a:xfrm>
            <a:off x="3124080" y="6356520"/>
            <a:ext cx="2894760" cy="364320"/>
          </a:xfrm>
          <a:prstGeom prst="rect">
            <a:avLst/>
          </a:prstGeom>
          <a:noFill/>
          <a:ln w="0">
            <a:noFill/>
          </a:ln>
        </p:spPr>
        <p:txBody>
          <a:bodyPr lIns="90000" tIns="45000" rIns="90000" bIns="45000" anchor="ctr">
            <a:noAutofit/>
          </a:bodyPr>
          <a:lstStyle>
            <a:lvl1pPr algn="ctr">
              <a:lnSpc>
                <a:spcPct val="100000"/>
              </a:lnSpc>
              <a:buNone/>
              <a:defRPr lang="en-US" sz="1400" b="0" strike="noStrike" spc="-1">
                <a:latin typeface="Times New Roman"/>
              </a:defRPr>
            </a:lvl1pPr>
          </a:lstStyle>
          <a:p>
            <a:pPr algn="ctr">
              <a:lnSpc>
                <a:spcPct val="100000"/>
              </a:lnSpc>
              <a:buNone/>
            </a:pPr>
            <a:r>
              <a:rPr lang="en-US" sz="1400" b="0" strike="noStrike" spc="-1">
                <a:latin typeface="Times New Roman"/>
              </a:rPr>
              <a:t>&lt;footer&gt;</a:t>
            </a:r>
          </a:p>
        </p:txBody>
      </p:sp>
      <p:sp>
        <p:nvSpPr>
          <p:cNvPr id="2" name="PlaceHolder 3"/>
          <p:cNvSpPr>
            <a:spLocks noGrp="1"/>
          </p:cNvSpPr>
          <p:nvPr>
            <p:ph type="sldNum" idx="2"/>
          </p:nvPr>
        </p:nvSpPr>
        <p:spPr>
          <a:xfrm>
            <a:off x="6553080" y="6356520"/>
            <a:ext cx="2133000" cy="364320"/>
          </a:xfrm>
          <a:prstGeom prst="rect">
            <a:avLst/>
          </a:prstGeom>
          <a:noFill/>
          <a:ln w="0">
            <a:noFill/>
          </a:ln>
        </p:spPr>
        <p:txBody>
          <a:bodyPr lIns="90000" tIns="45000" rIns="90000" bIns="45000" anchor="ctr">
            <a:noAutofit/>
          </a:bodyPr>
          <a:lstStyle>
            <a:lvl1pPr algn="r">
              <a:lnSpc>
                <a:spcPct val="100000"/>
              </a:lnSpc>
              <a:buNone/>
              <a:defRPr lang="en-US" sz="1200" b="0" strike="noStrike" spc="-1">
                <a:solidFill>
                  <a:srgbClr val="8B8B8B"/>
                </a:solidFill>
                <a:latin typeface="Calibri"/>
              </a:defRPr>
            </a:lvl1pPr>
          </a:lstStyle>
          <a:p>
            <a:pPr algn="r">
              <a:lnSpc>
                <a:spcPct val="100000"/>
              </a:lnSpc>
              <a:buNone/>
            </a:pPr>
            <a:fld id="{EC7A6372-B257-4B0C-9905-AE9CDA6D9595}" type="slidenum">
              <a:rPr lang="en-US" sz="1200" b="0" strike="noStrike" spc="-1">
                <a:solidFill>
                  <a:srgbClr val="8B8B8B"/>
                </a:solidFill>
                <a:latin typeface="Calibri"/>
              </a:rPr>
              <a:t>‹#›</a:t>
            </a:fld>
            <a:endParaRPr lang="en-US" sz="1200" b="0" strike="noStrike" spc="-1">
              <a:latin typeface="Times New Roman"/>
            </a:endParaRPr>
          </a:p>
        </p:txBody>
      </p:sp>
      <p:sp>
        <p:nvSpPr>
          <p:cNvPr id="3" name="PlaceHolder 4"/>
          <p:cNvSpPr>
            <a:spLocks noGrp="1"/>
          </p:cNvSpPr>
          <p:nvPr>
            <p:ph type="dt" idx="3"/>
          </p:nvPr>
        </p:nvSpPr>
        <p:spPr>
          <a:xfrm>
            <a:off x="457200" y="6356520"/>
            <a:ext cx="2133000" cy="364320"/>
          </a:xfrm>
          <a:prstGeom prst="rect">
            <a:avLst/>
          </a:prstGeom>
          <a:noFill/>
          <a:ln w="0">
            <a:noFill/>
          </a:ln>
        </p:spPr>
        <p:txBody>
          <a:bodyPr lIns="90000" tIns="45000" rIns="90000" bIns="45000" anchor="ctr">
            <a:noAutofit/>
          </a:bodyPr>
          <a:lstStyle>
            <a:lvl1pPr>
              <a:defRPr lang="en-US" sz="1400" b="0" strike="noStrike" spc="-1">
                <a:latin typeface="Times New Roman"/>
              </a:defRPr>
            </a:lvl1pPr>
          </a:lstStyle>
          <a:p>
            <a:r>
              <a:rPr lang="en-US" sz="1400" b="0" strike="noStrike" spc="-1">
                <a:latin typeface="Times New Roman"/>
              </a:rPr>
              <a:t>&lt;date/time&gt;</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2.jpeg"/><Relationship Id="rId5" Type="http://schemas.openxmlformats.org/officeDocument/2006/relationships/hyperlink" Target="http://centers.ulbsibiu.ro/itchpiulbs/en/" TargetMode="External"/><Relationship Id="rId4" Type="http://schemas.openxmlformats.org/officeDocument/2006/relationships/hyperlink" Target="mailto:adrian.florea@ulbsibiu.ro"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hyperlink" Target="http://193.226.29.27/WineFermentation/" TargetMode="Externa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hyperlink" Target="https://doi.apa.org/doiLanding?doi=10.1037/h0042519" TargetMode="External"/><Relationship Id="rId4" Type="http://schemas.openxmlformats.org/officeDocument/2006/relationships/hyperlink" Target="https://www.cs.cmu.edu/~./epxing/Class/10715/reading/McCulloch.and.Pitts.pdf"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hyperlink" Target="https://www.quora.com/What-is-the-differences-between-artificial-neural-network-computer-science-and-biological-neural-network" TargetMode="Externa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21.xml"/><Relationship Id="rId7" Type="http://schemas.openxmlformats.org/officeDocument/2006/relationships/image" Target="../media/image26.wmf"/><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31.png"/><Relationship Id="rId5" Type="http://schemas.openxmlformats.org/officeDocument/2006/relationships/image" Target="../media/image1.png"/><Relationship Id="rId10" Type="http://schemas.openxmlformats.org/officeDocument/2006/relationships/image" Target="../media/image30.png"/><Relationship Id="rId4" Type="http://schemas.openxmlformats.org/officeDocument/2006/relationships/image" Target="../media/image27.png"/><Relationship Id="rId9" Type="http://schemas.openxmlformats.org/officeDocument/2006/relationships/image" Target="../media/image29.png"/></Relationships>
</file>

<file path=ppt/slides/_rels/slide2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png"/><Relationship Id="rId7" Type="http://schemas.openxmlformats.org/officeDocument/2006/relationships/image" Target="../media/image310.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300.png"/><Relationship Id="rId5" Type="http://schemas.openxmlformats.org/officeDocument/2006/relationships/image" Target="../media/image290.png"/><Relationship Id="rId10" Type="http://schemas.openxmlformats.org/officeDocument/2006/relationships/image" Target="../media/image34.png"/><Relationship Id="rId4" Type="http://schemas.openxmlformats.org/officeDocument/2006/relationships/image" Target="../media/image280.png"/><Relationship Id="rId9"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hyperlink" Target="http://193.226.29.27/WineFermentation/" TargetMode="Externa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image" Target="../media/image430.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46.png"/><Relationship Id="rId2" Type="http://schemas.openxmlformats.org/officeDocument/2006/relationships/slideLayout" Target="../slideLayouts/slideLayout3.xml"/><Relationship Id="rId1" Type="http://schemas.openxmlformats.org/officeDocument/2006/relationships/vmlDrawing" Target="../drawings/vmlDrawing2.vml"/><Relationship Id="rId6" Type="http://schemas.openxmlformats.org/officeDocument/2006/relationships/image" Target="../media/image45.wmf"/><Relationship Id="rId5" Type="http://schemas.openxmlformats.org/officeDocument/2006/relationships/oleObject" Target="../embeddings/oleObject2.bin"/><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image" Target="../media/image50.png"/><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52.jpeg"/><Relationship Id="rId4" Type="http://schemas.openxmlformats.org/officeDocument/2006/relationships/image" Target="../media/image51.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hyperlink" Target="https://webspace.ulbsibiu.ro/adrian.florea/html/Planificari/EvolutionaryComputing/Planif_EvolutionaryComputing_ACS_2.pdf"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5.xml"/><Relationship Id="rId5" Type="http://schemas.openxmlformats.org/officeDocument/2006/relationships/image" Target="../media/image1.png"/><Relationship Id="rId4" Type="http://schemas.openxmlformats.org/officeDocument/2006/relationships/image" Target="../media/image55.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3.xml"/><Relationship Id="rId5" Type="http://schemas.openxmlformats.org/officeDocument/2006/relationships/image" Target="../media/image67.png"/><Relationship Id="rId4" Type="http://schemas.openxmlformats.org/officeDocument/2006/relationships/image" Target="../media/image66.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49.xml"/><Relationship Id="rId7" Type="http://schemas.openxmlformats.org/officeDocument/2006/relationships/image" Target="../media/image68.wmf"/><Relationship Id="rId2" Type="http://schemas.openxmlformats.org/officeDocument/2006/relationships/slideLayout" Target="../slideLayouts/slideLayout3.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69.png"/><Relationship Id="rId4" Type="http://schemas.openxmlformats.org/officeDocument/2006/relationships/image" Target="../media/image1.png"/></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1.png"/><Relationship Id="rId7"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 Id="rId9"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3.xml"/><Relationship Id="rId4" Type="http://schemas.openxmlformats.org/officeDocument/2006/relationships/image" Target="../media/image70.png"/></Relationships>
</file>

<file path=ppt/slides/_rels/slide73.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1.png"/><Relationship Id="rId7" Type="http://schemas.openxmlformats.org/officeDocument/2006/relationships/image" Target="../media/image73.png"/><Relationship Id="rId2" Type="http://schemas.openxmlformats.org/officeDocument/2006/relationships/notesSlide" Target="../notesSlides/notesSlide59.xml"/><Relationship Id="rId1" Type="http://schemas.openxmlformats.org/officeDocument/2006/relationships/slideLayout" Target="../slideLayouts/slideLayout3.xml"/><Relationship Id="rId6" Type="http://schemas.openxmlformats.org/officeDocument/2006/relationships/image" Target="../media/image68.png"/><Relationship Id="rId5" Type="http://schemas.openxmlformats.org/officeDocument/2006/relationships/image" Target="../media/image72.png"/><Relationship Id="rId4" Type="http://schemas.openxmlformats.org/officeDocument/2006/relationships/image" Target="../media/image71.png"/></Relationships>
</file>

<file path=ppt/slides/_rels/slide7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0.xml"/><Relationship Id="rId1" Type="http://schemas.openxmlformats.org/officeDocument/2006/relationships/slideLayout" Target="../slideLayouts/slideLayout3.xml"/><Relationship Id="rId5" Type="http://schemas.openxmlformats.org/officeDocument/2006/relationships/image" Target="../media/image76.png"/><Relationship Id="rId4" Type="http://schemas.openxmlformats.org/officeDocument/2006/relationships/image" Target="../media/image1.png"/></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1.png"/></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3.xml"/><Relationship Id="rId1" Type="http://schemas.openxmlformats.org/officeDocument/2006/relationships/slideLayout" Target="../slideLayouts/slideLayout3.xml"/><Relationship Id="rId5" Type="http://schemas.openxmlformats.org/officeDocument/2006/relationships/hyperlink" Target="http://www.cs.berkeley.edu/~zadeh/" TargetMode="External"/><Relationship Id="rId4" Type="http://schemas.openxmlformats.org/officeDocument/2006/relationships/hyperlink" Target="https://www2.eecs.berkeley.edu/Faculty/Homepages/zadeh.html/"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4.xml"/><Relationship Id="rId1" Type="http://schemas.openxmlformats.org/officeDocument/2006/relationships/slideLayout" Target="../slideLayouts/slideLayout3.xml"/><Relationship Id="rId4" Type="http://schemas.openxmlformats.org/officeDocument/2006/relationships/image" Target="../media/image79.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5.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81.png"/></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6.xml"/><Relationship Id="rId1" Type="http://schemas.openxmlformats.org/officeDocument/2006/relationships/slideLayout" Target="../slideLayouts/slideLayout3.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7.xml"/><Relationship Id="rId1" Type="http://schemas.openxmlformats.org/officeDocument/2006/relationships/slideLayout" Target="../slideLayouts/slideLayout3.xml"/><Relationship Id="rId4" Type="http://schemas.openxmlformats.org/officeDocument/2006/relationships/image" Target="../media/image85.png"/></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8.xml"/><Relationship Id="rId1" Type="http://schemas.openxmlformats.org/officeDocument/2006/relationships/slideLayout" Target="../slideLayouts/slideLayout3.xml"/><Relationship Id="rId4" Type="http://schemas.openxmlformats.org/officeDocument/2006/relationships/image" Target="../media/image86.png"/></Relationships>
</file>

<file path=ppt/slides/_rels/slide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9.xml"/><Relationship Id="rId1" Type="http://schemas.openxmlformats.org/officeDocument/2006/relationships/slideLayout" Target="../slideLayouts/slideLayout3.xml"/><Relationship Id="rId4" Type="http://schemas.openxmlformats.org/officeDocument/2006/relationships/image" Target="../media/image87.png"/></Relationships>
</file>

<file path=ppt/slides/_rels/slide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0.xml"/><Relationship Id="rId1" Type="http://schemas.openxmlformats.org/officeDocument/2006/relationships/slideLayout" Target="../slideLayouts/slideLayout3.xml"/><Relationship Id="rId5" Type="http://schemas.openxmlformats.org/officeDocument/2006/relationships/image" Target="../media/image89.wmf"/><Relationship Id="rId4" Type="http://schemas.openxmlformats.org/officeDocument/2006/relationships/image" Target="../media/image88.png"/></Relationships>
</file>

<file path=ppt/slides/_rels/slide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2.xml"/><Relationship Id="rId1" Type="http://schemas.openxmlformats.org/officeDocument/2006/relationships/slideLayout" Target="../slideLayouts/slideLayout3.xml"/><Relationship Id="rId5" Type="http://schemas.openxmlformats.org/officeDocument/2006/relationships/image" Target="../media/image91.png"/><Relationship Id="rId4" Type="http://schemas.openxmlformats.org/officeDocument/2006/relationships/image" Target="../media/image90.jpeg"/></Relationships>
</file>

<file path=ppt/slides/_rels/slide88.xml.rels><?xml version="1.0" encoding="UTF-8" standalone="yes"?>
<Relationships xmlns="http://schemas.openxmlformats.org/package/2006/relationships"><Relationship Id="rId8" Type="http://schemas.openxmlformats.org/officeDocument/2006/relationships/image" Target="../media/image96.wmf"/><Relationship Id="rId3" Type="http://schemas.openxmlformats.org/officeDocument/2006/relationships/image" Target="../media/image1.png"/><Relationship Id="rId7" Type="http://schemas.openxmlformats.org/officeDocument/2006/relationships/image" Target="../media/image95.wmf"/><Relationship Id="rId2" Type="http://schemas.openxmlformats.org/officeDocument/2006/relationships/notesSlide" Target="../notesSlides/notesSlide73.xml"/><Relationship Id="rId1" Type="http://schemas.openxmlformats.org/officeDocument/2006/relationships/slideLayout" Target="../slideLayouts/slideLayout3.xml"/><Relationship Id="rId6" Type="http://schemas.openxmlformats.org/officeDocument/2006/relationships/image" Target="../media/image94.wmf"/><Relationship Id="rId5" Type="http://schemas.openxmlformats.org/officeDocument/2006/relationships/image" Target="../media/image93.png"/><Relationship Id="rId4" Type="http://schemas.openxmlformats.org/officeDocument/2006/relationships/image" Target="../media/image92.emf"/><Relationship Id="rId9" Type="http://schemas.openxmlformats.org/officeDocument/2006/relationships/image" Target="../media/image97.wmf"/></Relationships>
</file>

<file path=ppt/slides/_rels/slide8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1.wmf"/><Relationship Id="rId2" Type="http://schemas.openxmlformats.org/officeDocument/2006/relationships/notesSlide" Target="../notesSlides/notesSlide74.xml"/><Relationship Id="rId1" Type="http://schemas.openxmlformats.org/officeDocument/2006/relationships/slideLayout" Target="../slideLayouts/slideLayout3.xml"/><Relationship Id="rId6" Type="http://schemas.openxmlformats.org/officeDocument/2006/relationships/image" Target="../media/image100.wmf"/><Relationship Id="rId5" Type="http://schemas.openxmlformats.org/officeDocument/2006/relationships/image" Target="../media/image99.wmf"/><Relationship Id="rId4" Type="http://schemas.openxmlformats.org/officeDocument/2006/relationships/image" Target="../media/image98.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6.xml"/><Relationship Id="rId1" Type="http://schemas.openxmlformats.org/officeDocument/2006/relationships/slideLayout" Target="../slideLayouts/slideLayout3.xml"/><Relationship Id="rId4" Type="http://schemas.openxmlformats.org/officeDocument/2006/relationships/image" Target="../media/image102.png"/></Relationships>
</file>

<file path=ppt/slides/_rels/slide9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7.xml"/><Relationship Id="rId1" Type="http://schemas.openxmlformats.org/officeDocument/2006/relationships/slideLayout" Target="../slideLayouts/slideLayout3.xml"/><Relationship Id="rId6" Type="http://schemas.openxmlformats.org/officeDocument/2006/relationships/hyperlink" Target="http://jfuzzylogic.sourceforge.net/html/example_fcl.html" TargetMode="External"/><Relationship Id="rId5" Type="http://schemas.openxmlformats.org/officeDocument/2006/relationships/hyperlink" Target="https://de.mathworks.com/products/fuzzy-logic.html" TargetMode="External"/><Relationship Id="rId4" Type="http://schemas.openxmlformats.org/officeDocument/2006/relationships/image" Target="../media/image103.png"/></Relationships>
</file>

<file path=ppt/slides/_rels/slide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7.png"/><Relationship Id="rId2" Type="http://schemas.openxmlformats.org/officeDocument/2006/relationships/notesSlide" Target="../notesSlides/notesSlide78.xml"/><Relationship Id="rId1" Type="http://schemas.openxmlformats.org/officeDocument/2006/relationships/slideLayout" Target="../slideLayouts/slideLayout3.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9.xml"/><Relationship Id="rId1" Type="http://schemas.openxmlformats.org/officeDocument/2006/relationships/slideLayout" Target="../slideLayouts/slideLayout3.xml"/><Relationship Id="rId4" Type="http://schemas.openxmlformats.org/officeDocument/2006/relationships/image" Target="../media/image108.jpg"/></Relationships>
</file>

<file path=ppt/slides/_rels/slide96.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09.png"/><Relationship Id="rId4" Type="http://schemas.openxmlformats.org/officeDocument/2006/relationships/image" Target="../media/image1.png"/></Relationships>
</file>

<file path=ppt/slides/_rels/slide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PlaceHolder 1"/>
          <p:cNvSpPr>
            <a:spLocks noGrp="1"/>
          </p:cNvSpPr>
          <p:nvPr>
            <p:ph type="title"/>
          </p:nvPr>
        </p:nvSpPr>
        <p:spPr>
          <a:xfrm>
            <a:off x="0" y="1196113"/>
            <a:ext cx="9066960" cy="1909828"/>
          </a:xfrm>
          <a:prstGeom prst="rect">
            <a:avLst/>
          </a:prstGeom>
          <a:noFill/>
          <a:ln w="0">
            <a:noFill/>
          </a:ln>
        </p:spPr>
        <p:txBody>
          <a:bodyPr lIns="0" tIns="0" rIns="0" bIns="0" anchor="ctr">
            <a:normAutofit fontScale="90000"/>
          </a:bodyPr>
          <a:lstStyle/>
          <a:p>
            <a:pPr algn="ctr">
              <a:lnSpc>
                <a:spcPct val="100000"/>
              </a:lnSpc>
            </a:pPr>
            <a:r>
              <a:rPr lang="en-GB" sz="3100" b="1" spc="-1" dirty="0">
                <a:solidFill>
                  <a:srgbClr val="558ED5"/>
                </a:solidFill>
                <a:latin typeface="Calibri"/>
                <a:ea typeface="Calibri"/>
              </a:rPr>
              <a:t>M</a:t>
            </a:r>
            <a:r>
              <a:rPr lang="en-GB" sz="3100" spc="-1" dirty="0">
                <a:solidFill>
                  <a:srgbClr val="558ED5"/>
                </a:solidFill>
                <a:latin typeface="Calibri"/>
                <a:ea typeface="Calibri"/>
              </a:rPr>
              <a:t>odernizing </a:t>
            </a:r>
            <a:r>
              <a:rPr lang="en-GB" sz="3100" b="1" spc="-1" dirty="0" smtClean="0">
                <a:solidFill>
                  <a:srgbClr val="558ED5"/>
                </a:solidFill>
                <a:latin typeface="Calibri"/>
                <a:ea typeface="Calibri"/>
              </a:rPr>
              <a:t>A</a:t>
            </a:r>
            <a:r>
              <a:rPr lang="en-GB" sz="3100" spc="-1" dirty="0" smtClean="0">
                <a:solidFill>
                  <a:srgbClr val="558ED5"/>
                </a:solidFill>
                <a:latin typeface="Calibri"/>
                <a:ea typeface="Calibri"/>
              </a:rPr>
              <a:t>gricultural </a:t>
            </a:r>
            <a:r>
              <a:rPr lang="en-GB" sz="3100" b="1" spc="-1" dirty="0" smtClean="0">
                <a:solidFill>
                  <a:srgbClr val="558ED5"/>
                </a:solidFill>
                <a:latin typeface="Calibri"/>
                <a:ea typeface="Calibri"/>
              </a:rPr>
              <a:t>P</a:t>
            </a:r>
            <a:r>
              <a:rPr lang="en-GB" sz="3100" spc="-1" dirty="0" smtClean="0">
                <a:solidFill>
                  <a:srgbClr val="558ED5"/>
                </a:solidFill>
                <a:latin typeface="Calibri"/>
                <a:ea typeface="Calibri"/>
              </a:rPr>
              <a:t>ractice </a:t>
            </a:r>
            <a:r>
              <a:rPr lang="en-GB" sz="3100" spc="-1" dirty="0">
                <a:solidFill>
                  <a:srgbClr val="558ED5"/>
                </a:solidFill>
                <a:latin typeface="Calibri"/>
                <a:ea typeface="Calibri"/>
              </a:rPr>
              <a:t>using </a:t>
            </a:r>
            <a:r>
              <a:rPr lang="en-GB" sz="3100" b="1" spc="-1" dirty="0">
                <a:solidFill>
                  <a:srgbClr val="558ED5"/>
                </a:solidFill>
                <a:latin typeface="Calibri"/>
                <a:ea typeface="Calibri"/>
              </a:rPr>
              <a:t>I</a:t>
            </a:r>
            <a:r>
              <a:rPr lang="en-GB" sz="3100" spc="-1" dirty="0">
                <a:solidFill>
                  <a:srgbClr val="558ED5"/>
                </a:solidFill>
                <a:latin typeface="Calibri"/>
                <a:ea typeface="Calibri"/>
              </a:rPr>
              <a:t>nternet </a:t>
            </a:r>
            <a:r>
              <a:rPr lang="en-GB" sz="3100" b="1" spc="-1" dirty="0">
                <a:solidFill>
                  <a:srgbClr val="558ED5"/>
                </a:solidFill>
                <a:latin typeface="Calibri"/>
                <a:ea typeface="Calibri"/>
              </a:rPr>
              <a:t>o</a:t>
            </a:r>
            <a:r>
              <a:rPr lang="en-GB" sz="3100" spc="-1" dirty="0">
                <a:solidFill>
                  <a:srgbClr val="558ED5"/>
                </a:solidFill>
                <a:latin typeface="Calibri"/>
                <a:ea typeface="Calibri"/>
              </a:rPr>
              <a:t>f </a:t>
            </a:r>
            <a:r>
              <a:rPr lang="en-GB" sz="3100" b="1" spc="-1" dirty="0">
                <a:solidFill>
                  <a:srgbClr val="558ED5"/>
                </a:solidFill>
                <a:latin typeface="Calibri"/>
                <a:ea typeface="Calibri"/>
              </a:rPr>
              <a:t>T</a:t>
            </a:r>
            <a:r>
              <a:rPr lang="en-GB" sz="3100" spc="-1" dirty="0">
                <a:solidFill>
                  <a:srgbClr val="558ED5"/>
                </a:solidFill>
                <a:latin typeface="Calibri"/>
                <a:ea typeface="Calibri"/>
              </a:rPr>
              <a:t>hings</a:t>
            </a:r>
            <a:r>
              <a:rPr lang="en-GB" b="1" spc="-1" dirty="0">
                <a:solidFill>
                  <a:srgbClr val="558ED5"/>
                </a:solidFill>
                <a:latin typeface="Calibri"/>
                <a:ea typeface="Calibri"/>
              </a:rPr>
              <a:t/>
            </a:r>
            <a:br>
              <a:rPr lang="en-GB" b="1" spc="-1" dirty="0">
                <a:solidFill>
                  <a:srgbClr val="558ED5"/>
                </a:solidFill>
                <a:latin typeface="Calibri"/>
                <a:ea typeface="Calibri"/>
              </a:rPr>
            </a:br>
            <a:r>
              <a:rPr lang="ro-RO" sz="4400" b="1" strike="noStrike" spc="-1" dirty="0" smtClean="0">
                <a:solidFill>
                  <a:srgbClr val="558ED5"/>
                </a:solidFill>
                <a:latin typeface="Calibri"/>
                <a:ea typeface="Calibri"/>
              </a:rPr>
              <a:t>MAPIoT </a:t>
            </a:r>
            <a:r>
              <a:rPr lang="en-US" sz="4400" b="1" strike="noStrike" spc="-1" dirty="0">
                <a:solidFill>
                  <a:srgbClr val="558ED5"/>
                </a:solidFill>
                <a:latin typeface="Calibri"/>
                <a:ea typeface="Calibri"/>
              </a:rPr>
              <a:t>Summer School in Norway</a:t>
            </a:r>
            <a:r>
              <a:rPr sz="4400" dirty="0"/>
              <a:t/>
            </a:r>
            <a:br>
              <a:rPr sz="4400" dirty="0"/>
            </a:br>
            <a:r>
              <a:rPr lang="ro-RO" sz="2200" b="1" strike="noStrike" spc="-1" dirty="0">
                <a:solidFill>
                  <a:srgbClr val="558ED5"/>
                </a:solidFill>
                <a:latin typeface="Calibri"/>
                <a:ea typeface="Calibri"/>
              </a:rPr>
              <a:t>24.07.2022 – 07.08.2022</a:t>
            </a:r>
            <a:r>
              <a:rPr sz="2200" dirty="0"/>
              <a:t/>
            </a:r>
            <a:br>
              <a:rPr sz="2200" dirty="0"/>
            </a:br>
            <a:r>
              <a:rPr lang="ro-RO" sz="2200" b="1" strike="noStrike" spc="-1" dirty="0">
                <a:solidFill>
                  <a:srgbClr val="558ED5"/>
                </a:solidFill>
                <a:latin typeface="Calibri"/>
                <a:ea typeface="Calibri"/>
              </a:rPr>
              <a:t>Melsom High School, </a:t>
            </a:r>
            <a:r>
              <a:rPr lang="en-GB" sz="2200" b="1" strike="noStrike" spc="-1" dirty="0" err="1">
                <a:solidFill>
                  <a:srgbClr val="558ED5"/>
                </a:solidFill>
                <a:latin typeface="Calibri"/>
                <a:ea typeface="Calibri"/>
              </a:rPr>
              <a:t>Sandefjord</a:t>
            </a:r>
            <a:r>
              <a:rPr lang="en-GB" sz="2200" b="1" strike="noStrike" spc="-1" dirty="0">
                <a:solidFill>
                  <a:srgbClr val="558ED5"/>
                </a:solidFill>
                <a:latin typeface="Calibri"/>
                <a:ea typeface="Calibri"/>
              </a:rPr>
              <a:t> </a:t>
            </a:r>
            <a:r>
              <a:rPr sz="2200" dirty="0"/>
              <a:t/>
            </a:r>
            <a:br>
              <a:rPr sz="2200" dirty="0"/>
            </a:br>
            <a:r>
              <a:rPr lang="en-GB" sz="2200" b="1" strike="noStrike" spc="-1" dirty="0">
                <a:solidFill>
                  <a:srgbClr val="558ED5"/>
                </a:solidFill>
                <a:latin typeface="Calibri"/>
                <a:ea typeface="Calibri"/>
              </a:rPr>
              <a:t>organized by University of South-Eastern Norway</a:t>
            </a:r>
            <a:endParaRPr lang="en-US" sz="2200" b="0" strike="noStrike" spc="-1" dirty="0">
              <a:latin typeface="Arial"/>
            </a:endParaRPr>
          </a:p>
        </p:txBody>
      </p:sp>
      <p:sp>
        <p:nvSpPr>
          <p:cNvPr id="47" name="PlaceHolder 2"/>
          <p:cNvSpPr>
            <a:spLocks noGrp="1"/>
          </p:cNvSpPr>
          <p:nvPr>
            <p:ph type="subTitle"/>
          </p:nvPr>
        </p:nvSpPr>
        <p:spPr>
          <a:xfrm>
            <a:off x="0" y="3319396"/>
            <a:ext cx="7318080" cy="1883877"/>
          </a:xfrm>
          <a:prstGeom prst="rect">
            <a:avLst/>
          </a:prstGeom>
          <a:noFill/>
          <a:ln w="0">
            <a:noFill/>
          </a:ln>
        </p:spPr>
        <p:txBody>
          <a:bodyPr lIns="0" tIns="0" rIns="0" bIns="0" anchor="t">
            <a:normAutofit/>
          </a:bodyPr>
          <a:lstStyle/>
          <a:p>
            <a:pPr algn="ctr">
              <a:lnSpc>
                <a:spcPct val="100000"/>
              </a:lnSpc>
              <a:spcBef>
                <a:spcPts val="601"/>
              </a:spcBef>
              <a:buNone/>
              <a:tabLst>
                <a:tab pos="0" algn="l"/>
              </a:tabLst>
            </a:pPr>
            <a:r>
              <a:rPr lang="en-GB" sz="3000" b="1" strike="noStrike" spc="-1" dirty="0">
                <a:solidFill>
                  <a:srgbClr val="000000"/>
                </a:solidFill>
                <a:latin typeface="Calibri"/>
              </a:rPr>
              <a:t>AI (neural networks)</a:t>
            </a:r>
            <a:r>
              <a:rPr lang="ro-RO" sz="3000" b="1" strike="noStrike" spc="-1" dirty="0">
                <a:solidFill>
                  <a:srgbClr val="000000"/>
                </a:solidFill>
                <a:latin typeface="Calibri"/>
              </a:rPr>
              <a:t>,</a:t>
            </a:r>
            <a:r>
              <a:rPr lang="en-GB" sz="3000" b="1" strike="noStrike" spc="-1" dirty="0">
                <a:solidFill>
                  <a:srgbClr val="000000"/>
                </a:solidFill>
                <a:latin typeface="Calibri"/>
              </a:rPr>
              <a:t> GA (genetic algorithms) </a:t>
            </a:r>
            <a:r>
              <a:rPr lang="ro-RO" sz="3000" b="1" strike="noStrike" spc="-1" dirty="0">
                <a:solidFill>
                  <a:srgbClr val="000000"/>
                </a:solidFill>
                <a:latin typeface="Calibri"/>
              </a:rPr>
              <a:t>&amp; Fuzzy Rules </a:t>
            </a:r>
            <a:endParaRPr lang="en-US" sz="3000" b="0" strike="noStrike" spc="-1" dirty="0">
              <a:latin typeface="Arial"/>
            </a:endParaRPr>
          </a:p>
          <a:p>
            <a:pPr algn="ctr">
              <a:lnSpc>
                <a:spcPct val="100000"/>
              </a:lnSpc>
              <a:spcBef>
                <a:spcPts val="261"/>
              </a:spcBef>
              <a:buNone/>
              <a:tabLst>
                <a:tab pos="0" algn="l"/>
              </a:tabLst>
            </a:pPr>
            <a:endParaRPr lang="en-US" sz="1300" b="0" strike="noStrike" spc="-1" dirty="0">
              <a:latin typeface="Arial"/>
            </a:endParaRPr>
          </a:p>
          <a:p>
            <a:pPr algn="ctr">
              <a:lnSpc>
                <a:spcPct val="100000"/>
              </a:lnSpc>
              <a:spcBef>
                <a:spcPts val="479"/>
              </a:spcBef>
              <a:buNone/>
              <a:tabLst>
                <a:tab pos="0" algn="l"/>
              </a:tabLst>
            </a:pPr>
            <a:r>
              <a:rPr lang="en-GB" sz="1900" b="1" strike="noStrike" spc="-1" dirty="0">
                <a:solidFill>
                  <a:srgbClr val="000000"/>
                </a:solidFill>
                <a:latin typeface="Calibri"/>
              </a:rPr>
              <a:t>– </a:t>
            </a:r>
            <a:r>
              <a:rPr lang="ro-RO" sz="1900" b="1" strike="noStrike" spc="-1" dirty="0">
                <a:solidFill>
                  <a:srgbClr val="000000"/>
                </a:solidFill>
                <a:latin typeface="Calibri"/>
              </a:rPr>
              <a:t>applied in </a:t>
            </a:r>
            <a:r>
              <a:rPr lang="en-GB" sz="1900" b="1" strike="noStrike" spc="-1" dirty="0">
                <a:solidFill>
                  <a:srgbClr val="000000"/>
                </a:solidFill>
                <a:latin typeface="Calibri"/>
              </a:rPr>
              <a:t>Modelling, </a:t>
            </a:r>
            <a:r>
              <a:rPr lang="ro-RO" sz="1900" b="1" strike="noStrike" spc="-1" dirty="0">
                <a:solidFill>
                  <a:srgbClr val="000000"/>
                </a:solidFill>
                <a:latin typeface="Calibri"/>
              </a:rPr>
              <a:t>Control, </a:t>
            </a:r>
            <a:r>
              <a:rPr lang="en-GB" sz="1900" b="1" strike="noStrike" spc="-1" dirty="0">
                <a:solidFill>
                  <a:srgbClr val="000000"/>
                </a:solidFill>
                <a:latin typeface="Calibri"/>
              </a:rPr>
              <a:t>Predicting and Managing</a:t>
            </a:r>
            <a:r>
              <a:rPr lang="ro-RO" sz="1900" b="1" strike="noStrike" spc="-1" dirty="0">
                <a:solidFill>
                  <a:srgbClr val="000000"/>
                </a:solidFill>
                <a:latin typeface="Calibri"/>
              </a:rPr>
              <a:t> of processes from Agriculture and Food Engineering domains </a:t>
            </a:r>
            <a:r>
              <a:rPr lang="en-GB" sz="1900" b="1" strike="noStrike" spc="-1" dirty="0">
                <a:solidFill>
                  <a:srgbClr val="000000"/>
                </a:solidFill>
                <a:latin typeface="Calibri"/>
              </a:rPr>
              <a:t>–</a:t>
            </a:r>
            <a:endParaRPr lang="en-US" sz="1900" b="0" strike="noStrike" spc="-1" dirty="0">
              <a:latin typeface="Arial"/>
            </a:endParaRPr>
          </a:p>
        </p:txBody>
      </p:sp>
      <p:pic>
        <p:nvPicPr>
          <p:cNvPr id="48" name="Picture 1"/>
          <p:cNvPicPr/>
          <p:nvPr/>
        </p:nvPicPr>
        <p:blipFill>
          <a:blip r:embed="rId3"/>
          <a:stretch/>
        </p:blipFill>
        <p:spPr>
          <a:xfrm>
            <a:off x="0" y="-228600"/>
            <a:ext cx="9143280" cy="1166400"/>
          </a:xfrm>
          <a:prstGeom prst="rect">
            <a:avLst/>
          </a:prstGeom>
          <a:ln w="0">
            <a:noFill/>
          </a:ln>
        </p:spPr>
      </p:pic>
      <p:sp>
        <p:nvSpPr>
          <p:cNvPr id="49" name="Textplatzhalter 2"/>
          <p:cNvSpPr/>
          <p:nvPr/>
        </p:nvSpPr>
        <p:spPr>
          <a:xfrm>
            <a:off x="6023728" y="5207040"/>
            <a:ext cx="3119552" cy="942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fontScale="53000" lnSpcReduction="20000"/>
          </a:bodyPr>
          <a:lstStyle/>
          <a:p>
            <a:pPr marL="368640" indent="-368640" algn="ctr">
              <a:lnSpc>
                <a:spcPct val="90000"/>
              </a:lnSpc>
              <a:spcBef>
                <a:spcPts val="1001"/>
              </a:spcBef>
              <a:buNone/>
              <a:tabLst>
                <a:tab pos="0" algn="l"/>
              </a:tabLst>
            </a:pPr>
            <a:r>
              <a:rPr lang="en-GB" sz="3200" b="0" strike="noStrike" spc="-1">
                <a:solidFill>
                  <a:srgbClr val="000000"/>
                </a:solidFill>
                <a:latin typeface="Calibri"/>
                <a:ea typeface="DejaVu Sans"/>
              </a:rPr>
              <a:t>Professor Adrian FLOREA, PhD</a:t>
            </a:r>
            <a:endParaRPr lang="en-US" sz="3200" b="0" strike="noStrike" spc="-1">
              <a:latin typeface="Arial"/>
            </a:endParaRPr>
          </a:p>
          <a:p>
            <a:pPr marL="368640" indent="-368640" algn="ctr">
              <a:lnSpc>
                <a:spcPct val="90000"/>
              </a:lnSpc>
              <a:spcBef>
                <a:spcPts val="1001"/>
              </a:spcBef>
              <a:buNone/>
              <a:tabLst>
                <a:tab pos="0" algn="l"/>
              </a:tabLst>
            </a:pPr>
            <a:r>
              <a:rPr lang="en-GB" sz="3200" b="0" strike="noStrike" spc="-1">
                <a:solidFill>
                  <a:srgbClr val="000000"/>
                </a:solidFill>
                <a:latin typeface="Calibri"/>
                <a:ea typeface="DejaVu Sans"/>
              </a:rPr>
              <a:t>Lucian Blaga University of Sibiu</a:t>
            </a:r>
            <a:endParaRPr lang="en-US" sz="3200" b="0" strike="noStrike" spc="-1">
              <a:latin typeface="Arial"/>
            </a:endParaRPr>
          </a:p>
          <a:p>
            <a:pPr marL="368640" indent="-368640" algn="ctr">
              <a:lnSpc>
                <a:spcPct val="90000"/>
              </a:lnSpc>
              <a:spcBef>
                <a:spcPts val="1001"/>
              </a:spcBef>
              <a:buNone/>
              <a:tabLst>
                <a:tab pos="0" algn="l"/>
              </a:tabLst>
            </a:pPr>
            <a:r>
              <a:rPr lang="en-GB" sz="3200" b="1" u="sng" strike="noStrike" spc="-1">
                <a:solidFill>
                  <a:srgbClr val="0000FF"/>
                </a:solidFill>
                <a:uFillTx/>
                <a:latin typeface="Calibri"/>
                <a:ea typeface="DejaVu Sans"/>
                <a:hlinkClick r:id="rId4"/>
              </a:rPr>
              <a:t>adrian.florea@ulbsibiu.ro</a:t>
            </a:r>
            <a:r>
              <a:rPr lang="en-GB" sz="3200" b="1" strike="noStrike" spc="-1">
                <a:solidFill>
                  <a:srgbClr val="000000"/>
                </a:solidFill>
                <a:latin typeface="Calibri"/>
                <a:ea typeface="DejaVu Sans"/>
              </a:rPr>
              <a:t> </a:t>
            </a:r>
            <a:endParaRPr lang="en-US" sz="3200" b="0" strike="noStrike" spc="-1">
              <a:latin typeface="Arial"/>
            </a:endParaRPr>
          </a:p>
        </p:txBody>
      </p:sp>
      <p:sp>
        <p:nvSpPr>
          <p:cNvPr id="51" name="Rectangle 10"/>
          <p:cNvSpPr/>
          <p:nvPr/>
        </p:nvSpPr>
        <p:spPr>
          <a:xfrm>
            <a:off x="4987786" y="6149520"/>
            <a:ext cx="4079174" cy="63864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buNone/>
            </a:pPr>
            <a:r>
              <a:rPr lang="en-US" sz="1800" b="0" strike="noStrike" spc="-1" dirty="0" smtClean="0">
                <a:solidFill>
                  <a:srgbClr val="000000"/>
                </a:solidFill>
                <a:latin typeface="Calibri"/>
                <a:ea typeface="DejaVu Sans"/>
              </a:rPr>
              <a:t>HPI </a:t>
            </a:r>
            <a:r>
              <a:rPr lang="en-US" sz="1800" b="0" strike="noStrike" spc="-1" dirty="0">
                <a:solidFill>
                  <a:srgbClr val="000000"/>
                </a:solidFill>
                <a:latin typeface="Calibri"/>
                <a:ea typeface="DejaVu Sans"/>
              </a:rPr>
              <a:t>Knowledge Transfer Institute at </a:t>
            </a:r>
            <a:r>
              <a:rPr lang="en-US" sz="1800" b="0" strike="noStrike" spc="-1" dirty="0" smtClean="0">
                <a:solidFill>
                  <a:srgbClr val="000000"/>
                </a:solidFill>
                <a:latin typeface="Calibri"/>
                <a:ea typeface="DejaVu Sans"/>
              </a:rPr>
              <a:t>ULBS</a:t>
            </a:r>
          </a:p>
          <a:p>
            <a:pPr algn="ctr">
              <a:lnSpc>
                <a:spcPct val="100000"/>
              </a:lnSpc>
              <a:buNone/>
            </a:pPr>
            <a:r>
              <a:rPr lang="en-US" sz="1800" b="0" u="sng" strike="noStrike" spc="-1" dirty="0" smtClean="0">
                <a:solidFill>
                  <a:srgbClr val="0000FF"/>
                </a:solidFill>
                <a:uFillTx/>
                <a:latin typeface="Calibri"/>
                <a:ea typeface="DejaVu Sans"/>
                <a:hlinkClick r:id="rId5"/>
              </a:rPr>
              <a:t>http</a:t>
            </a:r>
            <a:r>
              <a:rPr lang="en-US" sz="1800" b="0" u="sng" strike="noStrike" spc="-1" dirty="0">
                <a:solidFill>
                  <a:srgbClr val="0000FF"/>
                </a:solidFill>
                <a:uFillTx/>
                <a:latin typeface="Calibri"/>
                <a:ea typeface="DejaVu Sans"/>
                <a:hlinkClick r:id="rId5"/>
              </a:rPr>
              <a:t>://centers.ulbsibiu.ro/itchpiulbs/en/</a:t>
            </a:r>
            <a:endParaRPr lang="en-US" sz="1800" b="0" strike="noStrike" spc="-1" dirty="0">
              <a:latin typeface="Arial"/>
            </a:endParaRPr>
          </a:p>
        </p:txBody>
      </p:sp>
      <p:sp>
        <p:nvSpPr>
          <p:cNvPr id="8" name="TextBox 7">
            <a:extLst>
              <a:ext uri="{FF2B5EF4-FFF2-40B4-BE49-F238E27FC236}">
                <a16:creationId xmlns="" xmlns:a16="http://schemas.microsoft.com/office/drawing/2014/main" id="{3EB5B052-5905-41B9-9669-7A31B2BD2D26}"/>
              </a:ext>
            </a:extLst>
          </p:cNvPr>
          <p:cNvSpPr txBox="1"/>
          <p:nvPr/>
        </p:nvSpPr>
        <p:spPr>
          <a:xfrm>
            <a:off x="0" y="5796171"/>
            <a:ext cx="4987786" cy="1061829"/>
          </a:xfrm>
          <a:prstGeom prst="rect">
            <a:avLst/>
          </a:prstGeom>
          <a:noFill/>
        </p:spPr>
        <p:txBody>
          <a:bodyPr wrap="square" rtlCol="0">
            <a:spAutoFit/>
          </a:bodyPr>
          <a:lstStyle/>
          <a:p>
            <a:pPr algn="just"/>
            <a:r>
              <a:rPr lang="es-ES" sz="1050" baseline="30000" dirty="0">
                <a:solidFill>
                  <a:srgbClr val="000000"/>
                </a:solidFill>
                <a:effectLst/>
                <a:latin typeface="Times New Roman" panose="02020603050405020304" pitchFamily="18" charset="0"/>
                <a:ea typeface="Times New Roman" panose="02020603050405020304" pitchFamily="18" charset="0"/>
              </a:rPr>
              <a:t>1</a:t>
            </a:r>
            <a:r>
              <a:rPr lang="es-ES" sz="1050" dirty="0">
                <a:solidFill>
                  <a:srgbClr val="000000"/>
                </a:solidFill>
                <a:effectLst/>
                <a:latin typeface="Times New Roman" panose="02020603050405020304" pitchFamily="18" charset="0"/>
                <a:ea typeface="Times New Roman" panose="02020603050405020304" pitchFamily="18" charset="0"/>
              </a:rPr>
              <a:t>) </a:t>
            </a:r>
            <a:r>
              <a:rPr lang="en-GB" sz="1050" dirty="0" smtClean="0">
                <a:solidFill>
                  <a:srgbClr val="000000"/>
                </a:solidFill>
                <a:effectLst/>
                <a:latin typeface="Times New Roman" panose="02020603050405020304" pitchFamily="18" charset="0"/>
                <a:ea typeface="Times New Roman" panose="02020603050405020304" pitchFamily="18" charset="0"/>
              </a:rPr>
              <a:t>The digital materials do not reflect the views of Financial Mechanism Office (FMO), and they do not purport to be representative of the countries, regions and themes they illustrate. The use of the materials does not imply endorsement by the FMO, the Donor States, the Beneficiary States, or any other stakeholder of the EEA and Norway Grants. The FMO is not liable for any law infringements by third parties in the context of the operation and use of the media library.</a:t>
            </a:r>
            <a:endParaRPr lang="en-GB" sz="1050" dirty="0">
              <a:latin typeface="Arial Narrow" panose="020B0606020202030204" pitchFamily="34" charset="0"/>
            </a:endParaRP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32158" y="2795767"/>
            <a:ext cx="1631543" cy="241127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1"/>
          <p:cNvPicPr/>
          <p:nvPr/>
        </p:nvPicPr>
        <p:blipFill>
          <a:blip r:embed="rId3"/>
          <a:stretch/>
        </p:blipFill>
        <p:spPr>
          <a:xfrm>
            <a:off x="0" y="-228600"/>
            <a:ext cx="9143280" cy="1166400"/>
          </a:xfrm>
          <a:prstGeom prst="rect">
            <a:avLst/>
          </a:prstGeom>
          <a:ln w="0">
            <a:noFill/>
          </a:ln>
        </p:spPr>
      </p:pic>
      <p:sp>
        <p:nvSpPr>
          <p:cNvPr id="2" name="Rectangle 1"/>
          <p:cNvSpPr/>
          <p:nvPr/>
        </p:nvSpPr>
        <p:spPr>
          <a:xfrm>
            <a:off x="0" y="1019384"/>
            <a:ext cx="9144000" cy="430887"/>
          </a:xfrm>
          <a:prstGeom prst="rect">
            <a:avLst/>
          </a:prstGeom>
        </p:spPr>
        <p:txBody>
          <a:bodyPr wrap="square">
            <a:spAutoFit/>
          </a:bodyPr>
          <a:lstStyle/>
          <a:p>
            <a:pPr marL="0" lvl="1"/>
            <a:r>
              <a:rPr lang="en-GB" sz="2200" b="1" dirty="0" smtClean="0">
                <a:latin typeface="Times New Roman" panose="02020603050405020304" pitchFamily="18" charset="0"/>
                <a:ea typeface="Times New Roman" panose="02020603050405020304" pitchFamily="18" charset="0"/>
              </a:rPr>
              <a:t>Customized </a:t>
            </a:r>
            <a:r>
              <a:rPr lang="en-GB" sz="2200" b="1" dirty="0">
                <a:latin typeface="Times New Roman" panose="02020603050405020304" pitchFamily="18" charset="0"/>
                <a:ea typeface="Times New Roman" panose="02020603050405020304" pitchFamily="18" charset="0"/>
              </a:rPr>
              <a:t>Artificial Neural </a:t>
            </a:r>
            <a:r>
              <a:rPr lang="en-GB" sz="2200" b="1" dirty="0" smtClean="0">
                <a:latin typeface="Times New Roman" panose="02020603050405020304" pitchFamily="18" charset="0"/>
                <a:ea typeface="Times New Roman" panose="02020603050405020304" pitchFamily="18" charset="0"/>
              </a:rPr>
              <a:t>Network for </a:t>
            </a:r>
            <a:r>
              <a:rPr lang="en-GB" sz="2200" b="1" dirty="0">
                <a:latin typeface="Times New Roman" panose="02020603050405020304" pitchFamily="18" charset="0"/>
                <a:ea typeface="Times New Roman" panose="02020603050405020304" pitchFamily="18" charset="0"/>
              </a:rPr>
              <a:t>Crop Yield Prediction</a:t>
            </a:r>
            <a:endParaRPr lang="en-US" sz="2200" b="1" dirty="0">
              <a:latin typeface="Times New Roman" panose="02020603050405020304" pitchFamily="18" charset="0"/>
              <a:ea typeface="Times New Roman" panose="02020603050405020304" pitchFamily="18" charset="0"/>
            </a:endParaRPr>
          </a:p>
        </p:txBody>
      </p:sp>
      <p:pic>
        <p:nvPicPr>
          <p:cNvPr id="3" name="Picture 2"/>
          <p:cNvPicPr>
            <a:picLocks noChangeAspect="1"/>
          </p:cNvPicPr>
          <p:nvPr/>
        </p:nvPicPr>
        <p:blipFill>
          <a:blip r:embed="rId4"/>
          <a:stretch>
            <a:fillRect/>
          </a:stretch>
        </p:blipFill>
        <p:spPr>
          <a:xfrm>
            <a:off x="101620" y="1431162"/>
            <a:ext cx="5531134" cy="2616334"/>
          </a:xfrm>
          <a:prstGeom prst="rect">
            <a:avLst/>
          </a:prstGeom>
        </p:spPr>
      </p:pic>
      <p:sp>
        <p:nvSpPr>
          <p:cNvPr id="5" name="Rectangle 4"/>
          <p:cNvSpPr/>
          <p:nvPr/>
        </p:nvSpPr>
        <p:spPr>
          <a:xfrm>
            <a:off x="77135" y="3958646"/>
            <a:ext cx="7935492" cy="3000821"/>
          </a:xfrm>
          <a:prstGeom prst="rect">
            <a:avLst/>
          </a:prstGeom>
        </p:spPr>
        <p:txBody>
          <a:bodyPr wrap="square">
            <a:spAutoFit/>
          </a:bodyPr>
          <a:lstStyle/>
          <a:p>
            <a:pPr marL="285750" indent="-360000">
              <a:lnSpc>
                <a:spcPct val="150000"/>
              </a:lnSpc>
              <a:buFont typeface="Arial" panose="020B0604020202020204" pitchFamily="34" charset="0"/>
              <a:buChar char="•"/>
            </a:pPr>
            <a:r>
              <a:rPr lang="en-GB" b="1" dirty="0" smtClean="0">
                <a:latin typeface="Times New Roman" panose="02020603050405020304" pitchFamily="18" charset="0"/>
                <a:cs typeface="Times New Roman" panose="02020603050405020304" pitchFamily="18" charset="0"/>
              </a:rPr>
              <a:t>Biomass</a:t>
            </a:r>
            <a:r>
              <a:rPr lang="en-GB" dirty="0" smtClean="0">
                <a:latin typeface="Times New Roman" panose="02020603050405020304" pitchFamily="18" charset="0"/>
                <a:cs typeface="Times New Roman" panose="02020603050405020304" pitchFamily="18" charset="0"/>
              </a:rPr>
              <a:t> </a:t>
            </a:r>
            <a:r>
              <a:rPr lang="en-GB" dirty="0">
                <a:latin typeface="Times New Roman" panose="02020603050405020304" pitchFamily="18" charset="0"/>
                <a:cs typeface="Times New Roman" panose="02020603050405020304" pitchFamily="18" charset="0"/>
              </a:rPr>
              <a:t>(</a:t>
            </a:r>
            <a:r>
              <a:rPr lang="en-GB" dirty="0" smtClean="0">
                <a:latin typeface="Times New Roman" panose="02020603050405020304" pitchFamily="18" charset="0"/>
                <a:cs typeface="Times New Roman" panose="02020603050405020304" pitchFamily="18" charset="0"/>
              </a:rPr>
              <a:t>kg</a:t>
            </a:r>
            <a:r>
              <a:rPr lang="en-GB" dirty="0">
                <a:latin typeface="Times New Roman" panose="02020603050405020304" pitchFamily="18" charset="0"/>
                <a:cs typeface="Times New Roman" panose="02020603050405020304" pitchFamily="18" charset="0"/>
                <a:sym typeface="Symbol" panose="05050102010706020507" pitchFamily="18" charset="2"/>
              </a:rPr>
              <a:t></a:t>
            </a:r>
            <a:r>
              <a:rPr lang="en-GB" dirty="0" smtClean="0">
                <a:latin typeface="Times New Roman" panose="02020603050405020304" pitchFamily="18" charset="0"/>
                <a:cs typeface="Times New Roman" panose="02020603050405020304" pitchFamily="18" charset="0"/>
              </a:rPr>
              <a:t>ha</a:t>
            </a:r>
            <a:r>
              <a:rPr lang="en-GB" baseline="30000" dirty="0" smtClean="0">
                <a:latin typeface="Times New Roman" panose="02020603050405020304" pitchFamily="18" charset="0"/>
                <a:cs typeface="Times New Roman" panose="02020603050405020304" pitchFamily="18" charset="0"/>
              </a:rPr>
              <a:t>-1</a:t>
            </a:r>
            <a:r>
              <a:rPr lang="en-GB" dirty="0" smtClean="0">
                <a:latin typeface="Times New Roman" panose="02020603050405020304" pitchFamily="18" charset="0"/>
                <a:cs typeface="Times New Roman" panose="02020603050405020304" pitchFamily="18" charset="0"/>
              </a:rPr>
              <a:t>) </a:t>
            </a:r>
            <a:r>
              <a:rPr lang="en-GB" dirty="0">
                <a:latin typeface="Times New Roman" panose="02020603050405020304" pitchFamily="18" charset="0"/>
                <a:cs typeface="Times New Roman" panose="02020603050405020304" pitchFamily="18" charset="0"/>
              </a:rPr>
              <a:t>is the accumulated energy in </a:t>
            </a:r>
            <a:r>
              <a:rPr lang="en-GB" dirty="0" smtClean="0">
                <a:latin typeface="Times New Roman" panose="02020603050405020304" pitchFamily="18" charset="0"/>
                <a:cs typeface="Times New Roman" panose="02020603050405020304" pitchFamily="18" charset="0"/>
              </a:rPr>
              <a:t>plants</a:t>
            </a:r>
          </a:p>
          <a:p>
            <a:pPr marL="285750" indent="-360000">
              <a:lnSpc>
                <a:spcPct val="150000"/>
              </a:lnSpc>
              <a:buFont typeface="Arial" panose="020B0604020202020204" pitchFamily="34" charset="0"/>
              <a:buChar char="•"/>
            </a:pPr>
            <a:r>
              <a:rPr lang="en-GB" dirty="0" smtClean="0">
                <a:latin typeface="Times New Roman" panose="02020603050405020304" pitchFamily="18" charset="0"/>
                <a:cs typeface="Times New Roman" panose="02020603050405020304" pitchFamily="18" charset="0"/>
              </a:rPr>
              <a:t>ESW </a:t>
            </a:r>
            <a:r>
              <a:rPr lang="en-GB" dirty="0">
                <a:latin typeface="Times New Roman" panose="02020603050405020304" pitchFamily="18" charset="0"/>
                <a:cs typeface="Times New Roman" panose="02020603050405020304" pitchFamily="18" charset="0"/>
              </a:rPr>
              <a:t>(mm) is the </a:t>
            </a:r>
            <a:r>
              <a:rPr lang="en-GB" b="1" dirty="0">
                <a:latin typeface="Times New Roman" panose="02020603050405020304" pitchFamily="18" charset="0"/>
                <a:cs typeface="Times New Roman" panose="02020603050405020304" pitchFamily="18" charset="0"/>
              </a:rPr>
              <a:t>extractable soil </a:t>
            </a:r>
            <a:r>
              <a:rPr lang="en-GB" b="1" dirty="0" smtClean="0">
                <a:latin typeface="Times New Roman" panose="02020603050405020304" pitchFamily="18" charset="0"/>
                <a:cs typeface="Times New Roman" panose="02020603050405020304" pitchFamily="18" charset="0"/>
              </a:rPr>
              <a:t>water</a:t>
            </a:r>
          </a:p>
          <a:p>
            <a:pPr marL="285750" indent="-360000">
              <a:lnSpc>
                <a:spcPct val="150000"/>
              </a:lnSpc>
              <a:buFont typeface="Arial" panose="020B0604020202020204" pitchFamily="34" charset="0"/>
              <a:buChar char="•"/>
            </a:pPr>
            <a:r>
              <a:rPr lang="en-GB" dirty="0" smtClean="0">
                <a:latin typeface="Times New Roman" panose="02020603050405020304" pitchFamily="18" charset="0"/>
                <a:cs typeface="Times New Roman" panose="02020603050405020304" pitchFamily="18" charset="0"/>
              </a:rPr>
              <a:t>NO</a:t>
            </a:r>
            <a:r>
              <a:rPr lang="en-GB" baseline="-25000" dirty="0" smtClean="0">
                <a:latin typeface="Times New Roman" panose="02020603050405020304" pitchFamily="18" charset="0"/>
                <a:cs typeface="Times New Roman" panose="02020603050405020304" pitchFamily="18" charset="0"/>
              </a:rPr>
              <a:t>3</a:t>
            </a:r>
            <a:r>
              <a:rPr lang="en-GB" dirty="0" smtClean="0">
                <a:latin typeface="Times New Roman" panose="02020603050405020304" pitchFamily="18" charset="0"/>
                <a:cs typeface="Times New Roman" panose="02020603050405020304" pitchFamily="18" charset="0"/>
              </a:rPr>
              <a:t> (</a:t>
            </a:r>
            <a:r>
              <a:rPr lang="en-GB" dirty="0">
                <a:latin typeface="Times New Roman" panose="02020603050405020304" pitchFamily="18" charset="0"/>
                <a:cs typeface="Times New Roman" panose="02020603050405020304" pitchFamily="18" charset="0"/>
              </a:rPr>
              <a:t>kg</a:t>
            </a:r>
            <a:r>
              <a:rPr lang="en-GB" dirty="0">
                <a:latin typeface="Times New Roman" panose="02020603050405020304" pitchFamily="18" charset="0"/>
                <a:cs typeface="Times New Roman" panose="02020603050405020304" pitchFamily="18" charset="0"/>
                <a:sym typeface="Symbol" panose="05050102010706020507" pitchFamily="18" charset="2"/>
              </a:rPr>
              <a:t></a:t>
            </a:r>
            <a:r>
              <a:rPr lang="en-GB" dirty="0" smtClean="0">
                <a:latin typeface="Times New Roman" panose="02020603050405020304" pitchFamily="18" charset="0"/>
                <a:cs typeface="Times New Roman" panose="02020603050405020304" pitchFamily="18" charset="0"/>
              </a:rPr>
              <a:t>ha</a:t>
            </a:r>
            <a:r>
              <a:rPr lang="en-GB" baseline="30000" dirty="0" smtClean="0">
                <a:latin typeface="Times New Roman" panose="02020603050405020304" pitchFamily="18" charset="0"/>
                <a:cs typeface="Times New Roman" panose="02020603050405020304" pitchFamily="18" charset="0"/>
              </a:rPr>
              <a:t>-1</a:t>
            </a:r>
            <a:r>
              <a:rPr lang="en-GB" dirty="0" smtClean="0">
                <a:latin typeface="Times New Roman" panose="02020603050405020304" pitchFamily="18" charset="0"/>
                <a:cs typeface="Times New Roman" panose="02020603050405020304" pitchFamily="18" charset="0"/>
              </a:rPr>
              <a:t>) </a:t>
            </a:r>
            <a:r>
              <a:rPr lang="en-GB" dirty="0">
                <a:latin typeface="Times New Roman" panose="02020603050405020304" pitchFamily="18" charset="0"/>
                <a:cs typeface="Times New Roman" panose="02020603050405020304" pitchFamily="18" charset="0"/>
              </a:rPr>
              <a:t>is </a:t>
            </a:r>
            <a:r>
              <a:rPr lang="en-GB" b="1" dirty="0">
                <a:latin typeface="Times New Roman" panose="02020603050405020304" pitchFamily="18" charset="0"/>
                <a:cs typeface="Times New Roman" panose="02020603050405020304" pitchFamily="18" charset="0"/>
              </a:rPr>
              <a:t>nitrogen content present in </a:t>
            </a:r>
            <a:r>
              <a:rPr lang="en-GB" b="1" dirty="0" smtClean="0">
                <a:latin typeface="Times New Roman" panose="02020603050405020304" pitchFamily="18" charset="0"/>
                <a:cs typeface="Times New Roman" panose="02020603050405020304" pitchFamily="18" charset="0"/>
              </a:rPr>
              <a:t>soil</a:t>
            </a:r>
          </a:p>
          <a:p>
            <a:pPr marL="285750" indent="-360000">
              <a:lnSpc>
                <a:spcPct val="150000"/>
              </a:lnSpc>
              <a:buFont typeface="Arial" panose="020B0604020202020204" pitchFamily="34" charset="0"/>
              <a:buChar char="•"/>
            </a:pPr>
            <a:r>
              <a:rPr lang="en-GB" dirty="0" smtClean="0">
                <a:latin typeface="Times New Roman" panose="02020603050405020304" pitchFamily="18" charset="0"/>
                <a:cs typeface="Times New Roman" panose="02020603050405020304" pitchFamily="18" charset="0"/>
              </a:rPr>
              <a:t>Rain </a:t>
            </a:r>
            <a:r>
              <a:rPr lang="en-GB" dirty="0">
                <a:latin typeface="Times New Roman" panose="02020603050405020304" pitchFamily="18" charset="0"/>
                <a:cs typeface="Times New Roman" panose="02020603050405020304" pitchFamily="18" charset="0"/>
              </a:rPr>
              <a:t>(mm) is amount of </a:t>
            </a:r>
            <a:r>
              <a:rPr lang="en-GB" b="1" dirty="0">
                <a:latin typeface="Times New Roman" panose="02020603050405020304" pitchFamily="18" charset="0"/>
                <a:cs typeface="Times New Roman" panose="02020603050405020304" pitchFamily="18" charset="0"/>
              </a:rPr>
              <a:t>rainfall since </a:t>
            </a:r>
            <a:r>
              <a:rPr lang="en-GB" b="1" dirty="0" smtClean="0">
                <a:latin typeface="Times New Roman" panose="02020603050405020304" pitchFamily="18" charset="0"/>
                <a:cs typeface="Times New Roman" panose="02020603050405020304" pitchFamily="18" charset="0"/>
              </a:rPr>
              <a:t>sowing</a:t>
            </a:r>
          </a:p>
          <a:p>
            <a:pPr marL="285750" indent="-360000">
              <a:lnSpc>
                <a:spcPct val="150000"/>
              </a:lnSpc>
              <a:buFont typeface="Arial" panose="020B0604020202020204" pitchFamily="34" charset="0"/>
              <a:buChar char="•"/>
            </a:pPr>
            <a:r>
              <a:rPr lang="en-GB" b="1" dirty="0" smtClean="0">
                <a:latin typeface="Times New Roman" panose="02020603050405020304" pitchFamily="18" charset="0"/>
                <a:cs typeface="Times New Roman" panose="02020603050405020304" pitchFamily="18" charset="0"/>
              </a:rPr>
              <a:t>Transpiration</a:t>
            </a:r>
            <a:r>
              <a:rPr lang="en-GB" dirty="0" smtClean="0">
                <a:latin typeface="Times New Roman" panose="02020603050405020304" pitchFamily="18" charset="0"/>
                <a:cs typeface="Times New Roman" panose="02020603050405020304" pitchFamily="18" charset="0"/>
              </a:rPr>
              <a:t> </a:t>
            </a:r>
            <a:r>
              <a:rPr lang="en-GB" dirty="0">
                <a:latin typeface="Times New Roman" panose="02020603050405020304" pitchFamily="18" charset="0"/>
                <a:cs typeface="Times New Roman" panose="02020603050405020304" pitchFamily="18" charset="0"/>
              </a:rPr>
              <a:t>(mm) is the amount of </a:t>
            </a:r>
            <a:r>
              <a:rPr lang="en-GB" b="1" dirty="0">
                <a:latin typeface="Times New Roman" panose="02020603050405020304" pitchFamily="18" charset="0"/>
                <a:cs typeface="Times New Roman" panose="02020603050405020304" pitchFamily="18" charset="0"/>
              </a:rPr>
              <a:t>water evaporated from the </a:t>
            </a:r>
            <a:r>
              <a:rPr lang="en-GB" b="1" dirty="0" smtClean="0">
                <a:latin typeface="Times New Roman" panose="02020603050405020304" pitchFamily="18" charset="0"/>
                <a:cs typeface="Times New Roman" panose="02020603050405020304" pitchFamily="18" charset="0"/>
              </a:rPr>
              <a:t>leaf</a:t>
            </a:r>
          </a:p>
          <a:p>
            <a:pPr marL="285750" indent="-360000">
              <a:lnSpc>
                <a:spcPct val="150000"/>
              </a:lnSpc>
              <a:buFont typeface="Arial" panose="020B0604020202020204" pitchFamily="34" charset="0"/>
              <a:buChar char="•"/>
            </a:pPr>
            <a:r>
              <a:rPr lang="en-GB" b="1" dirty="0" smtClean="0">
                <a:latin typeface="Times New Roman" panose="02020603050405020304" pitchFamily="18" charset="0"/>
                <a:cs typeface="Times New Roman" panose="02020603050405020304" pitchFamily="18" charset="0"/>
              </a:rPr>
              <a:t>Soil </a:t>
            </a:r>
            <a:r>
              <a:rPr lang="en-GB" b="1" dirty="0">
                <a:latin typeface="Times New Roman" panose="02020603050405020304" pitchFamily="18" charset="0"/>
                <a:cs typeface="Times New Roman" panose="02020603050405020304" pitchFamily="18" charset="0"/>
              </a:rPr>
              <a:t>evaporation </a:t>
            </a:r>
            <a:r>
              <a:rPr lang="en-GB" dirty="0">
                <a:latin typeface="Times New Roman" panose="02020603050405020304" pitchFamily="18" charset="0"/>
                <a:cs typeface="Times New Roman" panose="02020603050405020304" pitchFamily="18" charset="0"/>
              </a:rPr>
              <a:t>(mm) is the amount of water evaporated from </a:t>
            </a:r>
            <a:r>
              <a:rPr lang="en-GB" dirty="0" smtClean="0">
                <a:latin typeface="Times New Roman" panose="02020603050405020304" pitchFamily="18" charset="0"/>
                <a:cs typeface="Times New Roman" panose="02020603050405020304" pitchFamily="18" charset="0"/>
              </a:rPr>
              <a:t>soil</a:t>
            </a:r>
          </a:p>
          <a:p>
            <a:pPr marL="285750" indent="-360000">
              <a:lnSpc>
                <a:spcPct val="150000"/>
              </a:lnSpc>
              <a:buFont typeface="Arial" panose="020B0604020202020204" pitchFamily="34" charset="0"/>
              <a:buChar char="•"/>
            </a:pPr>
            <a:r>
              <a:rPr lang="en-GB" b="1" dirty="0" smtClean="0">
                <a:latin typeface="Times New Roman" panose="02020603050405020304" pitchFamily="18" charset="0"/>
                <a:cs typeface="Times New Roman" panose="02020603050405020304" pitchFamily="18" charset="0"/>
              </a:rPr>
              <a:t>Historic </a:t>
            </a:r>
            <a:r>
              <a:rPr lang="en-GB" b="1" dirty="0">
                <a:latin typeface="Times New Roman" panose="02020603050405020304" pitchFamily="18" charset="0"/>
                <a:cs typeface="Times New Roman" panose="02020603050405020304" pitchFamily="18" charset="0"/>
              </a:rPr>
              <a:t>wheat yield </a:t>
            </a:r>
            <a:r>
              <a:rPr lang="en-GB" dirty="0">
                <a:latin typeface="Times New Roman" panose="02020603050405020304" pitchFamily="18" charset="0"/>
                <a:cs typeface="Times New Roman" panose="02020603050405020304" pitchFamily="18" charset="0"/>
              </a:rPr>
              <a:t>(kg</a:t>
            </a:r>
            <a:r>
              <a:rPr lang="en-GB" dirty="0">
                <a:latin typeface="Times New Roman" panose="02020603050405020304" pitchFamily="18" charset="0"/>
                <a:cs typeface="Times New Roman" panose="02020603050405020304" pitchFamily="18" charset="0"/>
                <a:sym typeface="Symbol" panose="05050102010706020507" pitchFamily="18" charset="2"/>
              </a:rPr>
              <a:t></a:t>
            </a:r>
            <a:r>
              <a:rPr lang="en-GB" dirty="0">
                <a:latin typeface="Times New Roman" panose="02020603050405020304" pitchFamily="18" charset="0"/>
                <a:cs typeface="Times New Roman" panose="02020603050405020304" pitchFamily="18" charset="0"/>
              </a:rPr>
              <a:t>ha</a:t>
            </a:r>
            <a:r>
              <a:rPr lang="en-GB" baseline="30000" dirty="0">
                <a:latin typeface="Times New Roman" panose="02020603050405020304" pitchFamily="18" charset="0"/>
                <a:cs typeface="Times New Roman" panose="02020603050405020304" pitchFamily="18" charset="0"/>
              </a:rPr>
              <a:t>-1</a:t>
            </a:r>
            <a:r>
              <a:rPr lang="en-GB" dirty="0">
                <a:latin typeface="Times New Roman" panose="02020603050405020304" pitchFamily="18" charset="0"/>
                <a:cs typeface="Times New Roman" panose="02020603050405020304" pitchFamily="18" charset="0"/>
              </a:rPr>
              <a:t>) from </a:t>
            </a:r>
            <a:r>
              <a:rPr lang="en-GB" dirty="0" smtClean="0">
                <a:latin typeface="Times New Roman" panose="02020603050405020304" pitchFamily="18" charset="0"/>
                <a:cs typeface="Times New Roman" panose="02020603050405020304" pitchFamily="18" charset="0"/>
              </a:rPr>
              <a:t>previous period</a:t>
            </a:r>
            <a:endParaRPr lang="en-GB" dirty="0">
              <a:latin typeface="Times New Roman" panose="02020603050405020304" pitchFamily="18" charset="0"/>
              <a:cs typeface="Times New Roman" panose="02020603050405020304" pitchFamily="18" charset="0"/>
            </a:endParaRPr>
          </a:p>
        </p:txBody>
      </p:sp>
      <p:sp>
        <p:nvSpPr>
          <p:cNvPr id="6" name="Rectangle 5"/>
          <p:cNvSpPr/>
          <p:nvPr/>
        </p:nvSpPr>
        <p:spPr>
          <a:xfrm>
            <a:off x="5586260" y="3114571"/>
            <a:ext cx="3557740" cy="646331"/>
          </a:xfrm>
          <a:prstGeom prst="rect">
            <a:avLst/>
          </a:prstGeom>
        </p:spPr>
        <p:txBody>
          <a:bodyPr wrap="square">
            <a:spAutoFit/>
          </a:bodyPr>
          <a:lstStyle/>
          <a:p>
            <a:r>
              <a:rPr lang="en-GB" dirty="0"/>
              <a:t>The </a:t>
            </a:r>
            <a:r>
              <a:rPr lang="en-GB" b="1" dirty="0" smtClean="0"/>
              <a:t>parameters</a:t>
            </a:r>
            <a:r>
              <a:rPr lang="en-GB" dirty="0" smtClean="0"/>
              <a:t> </a:t>
            </a:r>
            <a:r>
              <a:rPr lang="en-GB" dirty="0"/>
              <a:t>considered </a:t>
            </a:r>
            <a:r>
              <a:rPr lang="en-GB" b="1" dirty="0" smtClean="0"/>
              <a:t>for </a:t>
            </a:r>
            <a:r>
              <a:rPr lang="en-GB" b="1" dirty="0"/>
              <a:t>wheat yield </a:t>
            </a:r>
            <a:r>
              <a:rPr lang="en-GB" b="1" dirty="0" smtClean="0"/>
              <a:t>prediction</a:t>
            </a:r>
            <a:r>
              <a:rPr lang="en-GB" dirty="0" smtClean="0"/>
              <a:t>:</a:t>
            </a:r>
            <a:endParaRPr lang="en-GB" dirty="0"/>
          </a:p>
        </p:txBody>
      </p:sp>
    </p:spTree>
    <p:extLst>
      <p:ext uri="{BB962C8B-B14F-4D97-AF65-F5344CB8AC3E}">
        <p14:creationId xmlns:p14="http://schemas.microsoft.com/office/powerpoint/2010/main" val="751703101"/>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PlaceHolder 1"/>
          <p:cNvSpPr>
            <a:spLocks noGrp="1"/>
          </p:cNvSpPr>
          <p:nvPr>
            <p:ph type="title"/>
          </p:nvPr>
        </p:nvSpPr>
        <p:spPr>
          <a:xfrm>
            <a:off x="0" y="937799"/>
            <a:ext cx="9066960" cy="794293"/>
          </a:xfrm>
          <a:prstGeom prst="rect">
            <a:avLst/>
          </a:prstGeom>
          <a:noFill/>
          <a:ln w="0">
            <a:noFill/>
          </a:ln>
        </p:spPr>
        <p:txBody>
          <a:bodyPr lIns="0" tIns="0" rIns="0" bIns="0" anchor="ctr">
            <a:noAutofit/>
          </a:bodyPr>
          <a:lstStyle/>
          <a:p>
            <a:pPr algn="ctr">
              <a:lnSpc>
                <a:spcPct val="100000"/>
              </a:lnSpc>
            </a:pPr>
            <a:r>
              <a:rPr lang="en-GB" sz="2800" b="1" strike="noStrike" spc="-1" dirty="0" smtClean="0">
                <a:solidFill>
                  <a:srgbClr val="558ED5"/>
                </a:solidFill>
                <a:latin typeface="Calibri"/>
                <a:ea typeface="Calibri"/>
              </a:rPr>
              <a:t>Applying AI </a:t>
            </a:r>
            <a:r>
              <a:rPr lang="en-GB" sz="2800" b="1" spc="-1" dirty="0">
                <a:solidFill>
                  <a:srgbClr val="558ED5"/>
                </a:solidFill>
                <a:latin typeface="Calibri"/>
                <a:ea typeface="Calibri"/>
              </a:rPr>
              <a:t>in </a:t>
            </a:r>
            <a:r>
              <a:rPr lang="en-GB" sz="2800" b="1" spc="-1" dirty="0" smtClean="0">
                <a:solidFill>
                  <a:srgbClr val="558ED5"/>
                </a:solidFill>
                <a:latin typeface="Calibri"/>
                <a:ea typeface="Calibri"/>
              </a:rPr>
              <a:t>Modelling</a:t>
            </a:r>
            <a:r>
              <a:rPr lang="en-GB" sz="2800" b="1" spc="-1" dirty="0">
                <a:solidFill>
                  <a:srgbClr val="558ED5"/>
                </a:solidFill>
                <a:latin typeface="Calibri"/>
                <a:ea typeface="Calibri"/>
              </a:rPr>
              <a:t>, Control, Predicting and Managing of processes from Agriculture and Food Engineering domains</a:t>
            </a:r>
            <a:endParaRPr lang="en-US" sz="1400" b="0" strike="noStrike" spc="-1" dirty="0">
              <a:latin typeface="Arial"/>
            </a:endParaRPr>
          </a:p>
        </p:txBody>
      </p:sp>
      <p:sp>
        <p:nvSpPr>
          <p:cNvPr id="47" name="PlaceHolder 2"/>
          <p:cNvSpPr>
            <a:spLocks noGrp="1"/>
          </p:cNvSpPr>
          <p:nvPr>
            <p:ph type="subTitle"/>
          </p:nvPr>
        </p:nvSpPr>
        <p:spPr>
          <a:xfrm>
            <a:off x="5938" y="1790812"/>
            <a:ext cx="3165231" cy="459845"/>
          </a:xfrm>
          <a:prstGeom prst="rect">
            <a:avLst/>
          </a:prstGeom>
          <a:noFill/>
          <a:ln w="0">
            <a:noFill/>
          </a:ln>
        </p:spPr>
        <p:txBody>
          <a:bodyPr lIns="0" tIns="0" rIns="0" bIns="0" anchor="t">
            <a:normAutofit/>
          </a:bodyPr>
          <a:lstStyle/>
          <a:p>
            <a:pPr>
              <a:lnSpc>
                <a:spcPct val="100000"/>
              </a:lnSpc>
              <a:spcBef>
                <a:spcPts val="601"/>
              </a:spcBef>
              <a:buNone/>
              <a:tabLst>
                <a:tab pos="0" algn="l"/>
              </a:tabLst>
            </a:pPr>
            <a:r>
              <a:rPr lang="en-US" sz="3000" b="1" strike="noStrike" spc="-1" dirty="0" smtClean="0">
                <a:solidFill>
                  <a:srgbClr val="000000"/>
                </a:solidFill>
                <a:latin typeface="Times New Roman" panose="02020603050405020304" pitchFamily="18" charset="0"/>
                <a:cs typeface="Times New Roman" panose="02020603050405020304" pitchFamily="18" charset="0"/>
              </a:rPr>
              <a:t>Solutions</a:t>
            </a:r>
            <a:endParaRPr lang="en-US" sz="1900" b="0" strike="noStrike" spc="-1" dirty="0">
              <a:latin typeface="Times New Roman" panose="02020603050405020304" pitchFamily="18" charset="0"/>
              <a:cs typeface="Times New Roman" panose="02020603050405020304" pitchFamily="18" charset="0"/>
            </a:endParaRPr>
          </a:p>
        </p:txBody>
      </p:sp>
      <p:pic>
        <p:nvPicPr>
          <p:cNvPr id="48" name="Picture 1"/>
          <p:cNvPicPr/>
          <p:nvPr/>
        </p:nvPicPr>
        <p:blipFill>
          <a:blip r:embed="rId3"/>
          <a:stretch/>
        </p:blipFill>
        <p:spPr>
          <a:xfrm>
            <a:off x="0" y="-228600"/>
            <a:ext cx="9143280" cy="1166400"/>
          </a:xfrm>
          <a:prstGeom prst="rect">
            <a:avLst/>
          </a:prstGeom>
          <a:ln w="0">
            <a:noFill/>
          </a:ln>
        </p:spPr>
      </p:pic>
      <p:sp>
        <p:nvSpPr>
          <p:cNvPr id="5" name="Rectangle 4"/>
          <p:cNvSpPr/>
          <p:nvPr/>
        </p:nvSpPr>
        <p:spPr>
          <a:xfrm>
            <a:off x="0" y="2184689"/>
            <a:ext cx="9143280" cy="4539704"/>
          </a:xfrm>
          <a:prstGeom prst="rect">
            <a:avLst/>
          </a:prstGeom>
        </p:spPr>
        <p:txBody>
          <a:bodyPr wrap="square">
            <a:spAutoFit/>
          </a:bodyPr>
          <a:lstStyle/>
          <a:p>
            <a:pPr marL="457200" indent="-457200">
              <a:buFont typeface="+mj-lt"/>
              <a:buAutoNum type="arabicPeriod" startAt="2"/>
            </a:pPr>
            <a:r>
              <a:rPr lang="en-GB" sz="2400" dirty="0" smtClean="0">
                <a:latin typeface="Times New Roman" panose="02020603050405020304" pitchFamily="18" charset="0"/>
                <a:ea typeface="Times New Roman" panose="02020603050405020304" pitchFamily="18" charset="0"/>
              </a:rPr>
              <a:t>Using </a:t>
            </a:r>
            <a:r>
              <a:rPr lang="en-GB" sz="2400" b="1" dirty="0" smtClean="0">
                <a:latin typeface="Times New Roman" panose="02020603050405020304" pitchFamily="18" charset="0"/>
                <a:ea typeface="Times New Roman" panose="02020603050405020304" pitchFamily="18" charset="0"/>
              </a:rPr>
              <a:t>Genetic Algorithms (GA)</a:t>
            </a:r>
            <a:r>
              <a:rPr lang="en-GB" sz="2400" dirty="0" smtClean="0">
                <a:latin typeface="Times New Roman" panose="02020603050405020304" pitchFamily="18" charset="0"/>
                <a:ea typeface="Times New Roman" panose="02020603050405020304" pitchFamily="18" charset="0"/>
              </a:rPr>
              <a:t>:</a:t>
            </a:r>
          </a:p>
          <a:p>
            <a:pPr marL="357187" lvl="1"/>
            <a:endParaRPr lang="en-US" sz="1000" b="1" i="1" dirty="0" smtClean="0">
              <a:latin typeface="Times New Roman" panose="02020603050405020304" pitchFamily="18" charset="0"/>
              <a:ea typeface="Times New Roman" panose="02020603050405020304" pitchFamily="18" charset="0"/>
            </a:endParaRPr>
          </a:p>
          <a:p>
            <a:pPr marL="536575" lvl="1" indent="-179388">
              <a:lnSpc>
                <a:spcPts val="3000"/>
              </a:lnSpc>
              <a:buFont typeface="Arial" panose="020B0604020202020204" pitchFamily="34" charset="0"/>
              <a:buChar char="•"/>
            </a:pPr>
            <a:r>
              <a:rPr lang="en-US" sz="2000" b="1" i="1" dirty="0" smtClean="0">
                <a:latin typeface="Times New Roman" panose="02020603050405020304" pitchFamily="18" charset="0"/>
                <a:ea typeface="Times New Roman" panose="02020603050405020304" pitchFamily="18" charset="0"/>
              </a:rPr>
              <a:t>Optimization</a:t>
            </a:r>
            <a:r>
              <a:rPr lang="en-US" sz="2000" b="1" dirty="0" smtClean="0">
                <a:latin typeface="Times New Roman" panose="02020603050405020304" pitchFamily="18" charset="0"/>
                <a:ea typeface="Times New Roman" panose="02020603050405020304" pitchFamily="18" charset="0"/>
              </a:rPr>
              <a:t>:</a:t>
            </a:r>
          </a:p>
          <a:p>
            <a:pPr marL="993775" lvl="2" indent="-179388">
              <a:lnSpc>
                <a:spcPts val="3000"/>
              </a:lnSpc>
              <a:buFont typeface="Arial" panose="020B0604020202020204" pitchFamily="34" charset="0"/>
              <a:buChar char="•"/>
            </a:pPr>
            <a:r>
              <a:rPr lang="en-US" sz="2000" b="1" dirty="0" smtClean="0">
                <a:latin typeface="Times New Roman" panose="02020603050405020304" pitchFamily="18" charset="0"/>
                <a:ea typeface="Times New Roman" panose="02020603050405020304" pitchFamily="18" charset="0"/>
              </a:rPr>
              <a:t>of </a:t>
            </a:r>
            <a:r>
              <a:rPr lang="en-US" sz="2000" b="1" dirty="0">
                <a:latin typeface="Times New Roman" panose="02020603050405020304" pitchFamily="18" charset="0"/>
                <a:ea typeface="Times New Roman" panose="02020603050405020304" pitchFamily="18" charset="0"/>
              </a:rPr>
              <a:t>planning </a:t>
            </a:r>
            <a:r>
              <a:rPr lang="en-US" sz="2000" b="1" dirty="0" smtClean="0">
                <a:latin typeface="Times New Roman" panose="02020603050405020304" pitchFamily="18" charset="0"/>
                <a:ea typeface="Times New Roman" panose="02020603050405020304" pitchFamily="18" charset="0"/>
              </a:rPr>
              <a:t>the harvesting</a:t>
            </a:r>
          </a:p>
          <a:p>
            <a:pPr marL="993775" lvl="2" indent="-179388">
              <a:lnSpc>
                <a:spcPts val="3000"/>
              </a:lnSpc>
              <a:buFont typeface="Arial" panose="020B0604020202020204" pitchFamily="34" charset="0"/>
              <a:buChar char="•"/>
            </a:pPr>
            <a:r>
              <a:rPr lang="en-GB" sz="2000" b="1" dirty="0" smtClean="0">
                <a:latin typeface="Times New Roman" panose="02020603050405020304" pitchFamily="18" charset="0"/>
                <a:ea typeface="Times New Roman" panose="02020603050405020304" pitchFamily="18" charset="0"/>
              </a:rPr>
              <a:t>Automatic design space exploration</a:t>
            </a:r>
          </a:p>
          <a:p>
            <a:pPr marL="357187" lvl="1"/>
            <a:endParaRPr lang="en-US" sz="1000" b="1" i="1" dirty="0" smtClean="0">
              <a:latin typeface="Times New Roman" panose="02020603050405020304" pitchFamily="18" charset="0"/>
              <a:ea typeface="Times New Roman" panose="02020603050405020304" pitchFamily="18" charset="0"/>
            </a:endParaRPr>
          </a:p>
          <a:p>
            <a:pPr marL="536575" lvl="1" indent="-179388">
              <a:buFont typeface="Arial" panose="020B0604020202020204" pitchFamily="34" charset="0"/>
              <a:buChar char="•"/>
            </a:pPr>
            <a:r>
              <a:rPr lang="en-US" sz="2000" b="1" i="1" dirty="0" smtClean="0">
                <a:latin typeface="Times New Roman" panose="02020603050405020304" pitchFamily="18" charset="0"/>
                <a:ea typeface="Times New Roman" panose="02020603050405020304" pitchFamily="18" charset="0"/>
              </a:rPr>
              <a:t>Simulation</a:t>
            </a:r>
            <a:r>
              <a:rPr lang="en-US" sz="2000" dirty="0" smtClean="0">
                <a:latin typeface="Times New Roman" panose="02020603050405020304" pitchFamily="18" charset="0"/>
                <a:ea typeface="Times New Roman" panose="02020603050405020304" pitchFamily="18" charset="0"/>
              </a:rPr>
              <a:t>: </a:t>
            </a:r>
          </a:p>
          <a:p>
            <a:pPr marL="993775" lvl="2" indent="-179388">
              <a:buFont typeface="Arial" panose="020B0604020202020204" pitchFamily="34" charset="0"/>
              <a:buChar char="•"/>
            </a:pPr>
            <a:r>
              <a:rPr lang="en-US" sz="2000" b="1" dirty="0" smtClean="0">
                <a:latin typeface="Times New Roman" panose="02020603050405020304" pitchFamily="18" charset="0"/>
                <a:ea typeface="Times New Roman" panose="02020603050405020304" pitchFamily="18" charset="0"/>
              </a:rPr>
              <a:t>Identification </a:t>
            </a:r>
            <a:r>
              <a:rPr lang="en-US" sz="2000" b="1" dirty="0">
                <a:latin typeface="Times New Roman" panose="02020603050405020304" pitchFamily="18" charset="0"/>
                <a:ea typeface="Times New Roman" panose="02020603050405020304" pitchFamily="18" charset="0"/>
              </a:rPr>
              <a:t>of natural resource sets for maximizing regional diversity and maintaining long-term </a:t>
            </a:r>
            <a:r>
              <a:rPr lang="en-US" sz="2000" b="1" dirty="0" smtClean="0">
                <a:latin typeface="Times New Roman" panose="02020603050405020304" pitchFamily="18" charset="0"/>
                <a:ea typeface="Times New Roman" panose="02020603050405020304" pitchFamily="18" charset="0"/>
              </a:rPr>
              <a:t>biodiversity</a:t>
            </a:r>
          </a:p>
          <a:p>
            <a:pPr marL="993775" lvl="2" indent="-179388">
              <a:buFont typeface="Arial" panose="020B0604020202020204" pitchFamily="34" charset="0"/>
              <a:buChar char="•"/>
            </a:pPr>
            <a:r>
              <a:rPr lang="en-US" sz="2000" b="1" dirty="0" smtClean="0">
                <a:latin typeface="Times New Roman" panose="02020603050405020304" pitchFamily="18" charset="0"/>
                <a:ea typeface="Times New Roman" panose="02020603050405020304" pitchFamily="18" charset="0"/>
              </a:rPr>
              <a:t>Simulation </a:t>
            </a:r>
            <a:r>
              <a:rPr lang="en-US" sz="2000" b="1" dirty="0">
                <a:latin typeface="Times New Roman" panose="02020603050405020304" pitchFamily="18" charset="0"/>
                <a:ea typeface="Times New Roman" panose="02020603050405020304" pitchFamily="18" charset="0"/>
              </a:rPr>
              <a:t>based </a:t>
            </a:r>
            <a:r>
              <a:rPr lang="en-US" sz="2000" b="1" dirty="0" smtClean="0">
                <a:latin typeface="Times New Roman" panose="02020603050405020304" pitchFamily="18" charset="0"/>
                <a:ea typeface="Times New Roman" panose="02020603050405020304" pitchFamily="18" charset="0"/>
              </a:rPr>
              <a:t>optimization in computer architectures, maintenance processes</a:t>
            </a:r>
          </a:p>
          <a:p>
            <a:pPr marL="357187" lvl="1"/>
            <a:endParaRPr lang="en-US" sz="1000" b="1" i="1" dirty="0" smtClean="0">
              <a:latin typeface="Times New Roman" panose="02020603050405020304" pitchFamily="18" charset="0"/>
              <a:ea typeface="Times New Roman" panose="02020603050405020304" pitchFamily="18" charset="0"/>
            </a:endParaRPr>
          </a:p>
          <a:p>
            <a:pPr marL="536575" lvl="1" indent="-179388">
              <a:buFont typeface="Arial" panose="020B0604020202020204" pitchFamily="34" charset="0"/>
              <a:buChar char="•"/>
            </a:pPr>
            <a:r>
              <a:rPr lang="en-US" sz="2000" b="1" i="1" dirty="0" smtClean="0">
                <a:latin typeface="Times New Roman" panose="02020603050405020304" pitchFamily="18" charset="0"/>
                <a:ea typeface="Times New Roman" panose="02020603050405020304" pitchFamily="18" charset="0"/>
              </a:rPr>
              <a:t>Modeling</a:t>
            </a:r>
            <a:r>
              <a:rPr lang="en-US" sz="2000" b="1" dirty="0" smtClean="0">
                <a:latin typeface="Times New Roman" panose="02020603050405020304" pitchFamily="18" charset="0"/>
                <a:ea typeface="Times New Roman" panose="02020603050405020304" pitchFamily="18" charset="0"/>
              </a:rPr>
              <a:t>:  </a:t>
            </a:r>
          </a:p>
          <a:p>
            <a:pPr marL="993775" lvl="2" indent="-179388">
              <a:buFont typeface="Arial" panose="020B0604020202020204" pitchFamily="34" charset="0"/>
              <a:buChar char="•"/>
            </a:pPr>
            <a:r>
              <a:rPr lang="en-GB" sz="2000" b="1" dirty="0" smtClean="0">
                <a:latin typeface="Times New Roman" panose="02020603050405020304" pitchFamily="18" charset="0"/>
                <a:ea typeface="Times New Roman" panose="02020603050405020304" pitchFamily="18" charset="0"/>
              </a:rPr>
              <a:t>Global </a:t>
            </a:r>
            <a:r>
              <a:rPr lang="en-GB" sz="2000" b="1" dirty="0">
                <a:latin typeface="Times New Roman" panose="02020603050405020304" pitchFamily="18" charset="0"/>
                <a:ea typeface="Times New Roman" panose="02020603050405020304" pitchFamily="18" charset="0"/>
              </a:rPr>
              <a:t>climate </a:t>
            </a:r>
            <a:r>
              <a:rPr lang="en-GB" sz="2000" b="1" dirty="0" smtClean="0">
                <a:latin typeface="Times New Roman" panose="02020603050405020304" pitchFamily="18" charset="0"/>
                <a:ea typeface="Times New Roman" panose="02020603050405020304" pitchFamily="18" charset="0"/>
              </a:rPr>
              <a:t>modelling.</a:t>
            </a:r>
          </a:p>
          <a:p>
            <a:pPr marL="993775" lvl="2" indent="-179388">
              <a:buFont typeface="Arial" panose="020B0604020202020204" pitchFamily="34" charset="0"/>
              <a:buChar char="•"/>
            </a:pPr>
            <a:r>
              <a:rPr lang="en-GB" sz="2000" b="1" dirty="0" smtClean="0">
                <a:latin typeface="Times New Roman" panose="02020603050405020304" pitchFamily="18" charset="0"/>
                <a:ea typeface="Times New Roman" panose="02020603050405020304" pitchFamily="18" charset="0"/>
              </a:rPr>
              <a:t>Train </a:t>
            </a:r>
            <a:r>
              <a:rPr lang="en-GB" sz="2000" b="1" dirty="0">
                <a:latin typeface="Times New Roman" panose="02020603050405020304" pitchFamily="18" charset="0"/>
                <a:ea typeface="Times New Roman" panose="02020603050405020304" pitchFamily="18" charset="0"/>
              </a:rPr>
              <a:t>the Neural Networks</a:t>
            </a:r>
            <a:r>
              <a:rPr lang="en-GB" sz="2000" dirty="0">
                <a:latin typeface="Times New Roman" panose="02020603050405020304" pitchFamily="18" charset="0"/>
                <a:ea typeface="Times New Roman" panose="02020603050405020304" pitchFamily="18" charset="0"/>
              </a:rPr>
              <a:t>. Generating initial </a:t>
            </a:r>
            <a:r>
              <a:rPr lang="en-GB" sz="2000" dirty="0" smtClean="0">
                <a:latin typeface="Times New Roman" panose="02020603050405020304" pitchFamily="18" charset="0"/>
                <a:ea typeface="Times New Roman" panose="02020603050405020304" pitchFamily="18" charset="0"/>
              </a:rPr>
              <a:t>weights</a:t>
            </a:r>
            <a:endParaRPr lang="en-GB" sz="20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34743113"/>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602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6533" y="2642195"/>
            <a:ext cx="65246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Rectangle 4"/>
          <p:cNvSpPr>
            <a:spLocks noGrp="1" noChangeArrowheads="1"/>
          </p:cNvSpPr>
          <p:nvPr>
            <p:ph type="title"/>
          </p:nvPr>
        </p:nvSpPr>
        <p:spPr>
          <a:xfrm>
            <a:off x="988828" y="1213884"/>
            <a:ext cx="7696200" cy="762000"/>
          </a:xfrm>
        </p:spPr>
        <p:txBody>
          <a:bodyPr/>
          <a:lstStyle/>
          <a:p>
            <a:pPr eaLnBrk="1" hangingPunct="1"/>
            <a:r>
              <a:rPr lang="en-US" altLang="ro-RO" sz="3200" b="1" spc="-1" dirty="0">
                <a:solidFill>
                  <a:srgbClr val="558ED5"/>
                </a:solidFill>
                <a:latin typeface="Calibri"/>
                <a:ea typeface="Calibri"/>
              </a:rPr>
              <a:t>Problem </a:t>
            </a:r>
            <a:r>
              <a:rPr lang="en-US" altLang="ro-RO" sz="3200" b="1" spc="-1" dirty="0" smtClean="0">
                <a:solidFill>
                  <a:srgbClr val="558ED5"/>
                </a:solidFill>
                <a:latin typeface="Calibri"/>
                <a:ea typeface="Calibri"/>
              </a:rPr>
              <a:t>type </a:t>
            </a:r>
            <a:r>
              <a:rPr lang="en-US" altLang="ro-RO" sz="3200" b="1" spc="-1" dirty="0">
                <a:solidFill>
                  <a:srgbClr val="558ED5"/>
                </a:solidFill>
                <a:latin typeface="Calibri"/>
                <a:ea typeface="Calibri"/>
              </a:rPr>
              <a:t>1: Optimization </a:t>
            </a:r>
          </a:p>
        </p:txBody>
      </p:sp>
      <p:sp>
        <p:nvSpPr>
          <p:cNvPr id="86021" name="Rectangle 5"/>
          <p:cNvSpPr>
            <a:spLocks noGrp="1" noChangeArrowheads="1"/>
          </p:cNvSpPr>
          <p:nvPr>
            <p:ph type="body" idx="1"/>
          </p:nvPr>
        </p:nvSpPr>
        <p:spPr>
          <a:xfrm>
            <a:off x="56707" y="2057400"/>
            <a:ext cx="8995144" cy="905540"/>
          </a:xfrm>
        </p:spPr>
        <p:txBody>
          <a:bodyPr/>
          <a:lstStyle/>
          <a:p>
            <a:pPr algn="l" eaLnBrk="1" hangingPunct="1"/>
            <a:r>
              <a:rPr lang="en-GB" altLang="ro-RO" sz="2400" dirty="0" smtClean="0"/>
              <a:t>We have a model of our system and </a:t>
            </a:r>
            <a:r>
              <a:rPr lang="en-GB" altLang="ro-RO" sz="2400" b="1" dirty="0" smtClean="0"/>
              <a:t>seek inputs </a:t>
            </a:r>
            <a:r>
              <a:rPr lang="en-GB" altLang="ro-RO" sz="2400" dirty="0" smtClean="0"/>
              <a:t>that give us a specified goal!</a:t>
            </a:r>
            <a:endParaRPr lang="en-GB" altLang="ro-RO" sz="2400" dirty="0" smtClean="0">
              <a:sym typeface="Symbol" panose="05050102010706020507" pitchFamily="18" charset="2"/>
            </a:endParaRPr>
          </a:p>
        </p:txBody>
      </p:sp>
      <p:pic>
        <p:nvPicPr>
          <p:cNvPr id="6" name="Picture 1"/>
          <p:cNvPicPr/>
          <p:nvPr/>
        </p:nvPicPr>
        <p:blipFill>
          <a:blip r:embed="rId4"/>
          <a:stretch/>
        </p:blipFill>
        <p:spPr>
          <a:xfrm>
            <a:off x="0" y="-228600"/>
            <a:ext cx="9143280" cy="1166400"/>
          </a:xfrm>
          <a:prstGeom prst="rect">
            <a:avLst/>
          </a:prstGeom>
          <a:ln w="0">
            <a:noFill/>
          </a:ln>
        </p:spPr>
      </p:pic>
      <p:sp>
        <p:nvSpPr>
          <p:cNvPr id="2" name="Rectangle 1"/>
          <p:cNvSpPr/>
          <p:nvPr/>
        </p:nvSpPr>
        <p:spPr>
          <a:xfrm>
            <a:off x="-280878" y="4547812"/>
            <a:ext cx="9548037" cy="2376613"/>
          </a:xfrm>
          <a:prstGeom prst="rect">
            <a:avLst/>
          </a:prstGeom>
        </p:spPr>
        <p:txBody>
          <a:bodyPr wrap="square">
            <a:spAutoFit/>
          </a:bodyPr>
          <a:lstStyle/>
          <a:p>
            <a:pPr marL="536575" lvl="1" indent="-179388">
              <a:lnSpc>
                <a:spcPts val="3000"/>
              </a:lnSpc>
              <a:buFont typeface="Arial" panose="020B0604020202020204" pitchFamily="34" charset="0"/>
              <a:buChar char="•"/>
            </a:pPr>
            <a:r>
              <a:rPr lang="en-US" sz="2400" b="1" dirty="0">
                <a:latin typeface="Times New Roman" panose="02020603050405020304" pitchFamily="18" charset="0"/>
                <a:ea typeface="Times New Roman" panose="02020603050405020304" pitchFamily="18" charset="0"/>
              </a:rPr>
              <a:t>Optimization of planning the harvesting </a:t>
            </a:r>
            <a:r>
              <a:rPr lang="en-US" sz="2400" dirty="0">
                <a:latin typeface="Times New Roman" panose="02020603050405020304" pitchFamily="18" charset="0"/>
                <a:ea typeface="Times New Roman" panose="02020603050405020304" pitchFamily="18" charset="0"/>
              </a:rPr>
              <a:t>according to the </a:t>
            </a:r>
            <a:r>
              <a:rPr lang="en-US" sz="2400" b="1" dirty="0">
                <a:latin typeface="Times New Roman" panose="02020603050405020304" pitchFamily="18" charset="0"/>
                <a:ea typeface="Times New Roman" panose="02020603050405020304" pitchFamily="18" charset="0"/>
              </a:rPr>
              <a:t>area and the number of harvesting fields</a:t>
            </a:r>
            <a:r>
              <a:rPr lang="en-US" sz="2400" dirty="0">
                <a:latin typeface="Times New Roman" panose="02020603050405020304" pitchFamily="18" charset="0"/>
                <a:ea typeface="Times New Roman" panose="02020603050405020304" pitchFamily="18" charset="0"/>
              </a:rPr>
              <a:t>, the number of </a:t>
            </a:r>
            <a:r>
              <a:rPr lang="en-US" sz="2400" b="1" dirty="0">
                <a:latin typeface="Times New Roman" panose="02020603050405020304" pitchFamily="18" charset="0"/>
                <a:ea typeface="Times New Roman" panose="02020603050405020304" pitchFamily="18" charset="0"/>
              </a:rPr>
              <a:t>harvesting machines </a:t>
            </a:r>
            <a:r>
              <a:rPr lang="en-US" sz="2400" dirty="0">
                <a:latin typeface="Times New Roman" panose="02020603050405020304" pitchFamily="18" charset="0"/>
                <a:ea typeface="Times New Roman" panose="02020603050405020304" pitchFamily="18" charset="0"/>
              </a:rPr>
              <a:t>(combines), the number of </a:t>
            </a:r>
            <a:r>
              <a:rPr lang="en-US" sz="2400" b="1" dirty="0">
                <a:latin typeface="Times New Roman" panose="02020603050405020304" pitchFamily="18" charset="0"/>
                <a:ea typeface="Times New Roman" panose="02020603050405020304" pitchFamily="18" charset="0"/>
              </a:rPr>
              <a:t>drivers</a:t>
            </a:r>
            <a:r>
              <a:rPr lang="en-US" sz="2400" dirty="0">
                <a:latin typeface="Times New Roman" panose="02020603050405020304" pitchFamily="18" charset="0"/>
                <a:ea typeface="Times New Roman" panose="02020603050405020304" pitchFamily="18" charset="0"/>
              </a:rPr>
              <a:t>, the number of  </a:t>
            </a:r>
            <a:r>
              <a:rPr lang="en-US" sz="2400" b="1" dirty="0">
                <a:latin typeface="Times New Roman" panose="02020603050405020304" pitchFamily="18" charset="0"/>
                <a:ea typeface="Times New Roman" panose="02020603050405020304" pitchFamily="18" charset="0"/>
              </a:rPr>
              <a:t>warehouses</a:t>
            </a:r>
            <a:r>
              <a:rPr lang="en-US" sz="2400" dirty="0">
                <a:latin typeface="Times New Roman" panose="02020603050405020304" pitchFamily="18" charset="0"/>
                <a:ea typeface="Times New Roman" panose="02020603050405020304" pitchFamily="18" charset="0"/>
              </a:rPr>
              <a:t> and the </a:t>
            </a:r>
            <a:r>
              <a:rPr lang="en-US" sz="2400" b="1" dirty="0">
                <a:latin typeface="Times New Roman" panose="02020603050405020304" pitchFamily="18" charset="0"/>
                <a:ea typeface="Times New Roman" panose="02020603050405020304" pitchFamily="18" charset="0"/>
              </a:rPr>
              <a:t>quantity that fits in the warehouses to reduce both the working time and the fuel (multi-objective optimization problem)</a:t>
            </a:r>
            <a:endParaRPr lang="en-GB" sz="2400" dirty="0">
              <a:latin typeface="Times New Roman" panose="02020603050405020304" pitchFamily="18" charset="0"/>
              <a:ea typeface="Times New Roman" panose="02020603050405020304" pitchFamily="18" charset="0"/>
            </a:endParaRPr>
          </a:p>
          <a:p>
            <a:pPr marL="536575" lvl="1" indent="-179388">
              <a:lnSpc>
                <a:spcPts val="3000"/>
              </a:lnSpc>
              <a:buFont typeface="Arial" panose="020B0604020202020204" pitchFamily="34" charset="0"/>
              <a:buChar char="•"/>
            </a:pPr>
            <a:r>
              <a:rPr lang="en-GB" sz="2400" b="1" i="1" dirty="0">
                <a:latin typeface="Times New Roman" panose="02020603050405020304" pitchFamily="18" charset="0"/>
                <a:ea typeface="Times New Roman" panose="02020603050405020304" pitchFamily="18" charset="0"/>
              </a:rPr>
              <a:t>Optimization</a:t>
            </a:r>
            <a:r>
              <a:rPr lang="en-GB" sz="2400" dirty="0">
                <a:latin typeface="Times New Roman" panose="02020603050405020304" pitchFamily="18" charset="0"/>
                <a:ea typeface="Times New Roman" panose="02020603050405020304" pitchFamily="18" charset="0"/>
              </a:rPr>
              <a:t>: </a:t>
            </a:r>
            <a:r>
              <a:rPr lang="en-GB" sz="2400" b="1" dirty="0">
                <a:latin typeface="Times New Roman" panose="02020603050405020304" pitchFamily="18" charset="0"/>
                <a:ea typeface="Times New Roman" panose="02020603050405020304" pitchFamily="18" charset="0"/>
              </a:rPr>
              <a:t>Automatic design space exploration</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392353" y="1097569"/>
            <a:ext cx="7771680" cy="726134"/>
          </a:xfrm>
        </p:spPr>
        <p:txBody>
          <a:bodyPr/>
          <a:lstStyle/>
          <a:p>
            <a:r>
              <a:rPr lang="en-GB" altLang="ro-RO" sz="3200" b="1" spc="-1" dirty="0">
                <a:solidFill>
                  <a:srgbClr val="558ED5"/>
                </a:solidFill>
                <a:latin typeface="Calibri"/>
                <a:ea typeface="Calibri"/>
              </a:rPr>
              <a:t>Problem types 2: Modelling</a:t>
            </a:r>
          </a:p>
        </p:txBody>
      </p:sp>
      <p:sp>
        <p:nvSpPr>
          <p:cNvPr id="108547" name="Rectangle 3"/>
          <p:cNvSpPr>
            <a:spLocks noGrp="1" noChangeArrowheads="1"/>
          </p:cNvSpPr>
          <p:nvPr>
            <p:ph type="body" idx="1"/>
          </p:nvPr>
        </p:nvSpPr>
        <p:spPr>
          <a:xfrm>
            <a:off x="232144" y="1886915"/>
            <a:ext cx="8642498" cy="1219236"/>
          </a:xfrm>
        </p:spPr>
        <p:txBody>
          <a:bodyPr/>
          <a:lstStyle/>
          <a:p>
            <a:pPr algn="l" eaLnBrk="1" hangingPunct="1"/>
            <a:r>
              <a:rPr lang="en-GB" altLang="ro-RO" sz="2400" dirty="0" smtClean="0"/>
              <a:t>We have corresponding sets of inputs &amp; outputs and </a:t>
            </a:r>
            <a:r>
              <a:rPr lang="en-GB" altLang="ro-RO" sz="2400" b="1" dirty="0" smtClean="0"/>
              <a:t>seek model </a:t>
            </a:r>
            <a:r>
              <a:rPr lang="en-US" altLang="ro-RO" sz="2400" dirty="0" smtClean="0"/>
              <a:t>that</a:t>
            </a:r>
            <a:r>
              <a:rPr lang="en-GB" altLang="ro-RO" sz="2400" dirty="0" smtClean="0"/>
              <a:t> deliver</a:t>
            </a:r>
            <a:r>
              <a:rPr lang="en-US" altLang="ro-RO" sz="2400" dirty="0" smtClean="0"/>
              <a:t>s</a:t>
            </a:r>
            <a:r>
              <a:rPr lang="en-GB" altLang="ro-RO" sz="2400" dirty="0" smtClean="0"/>
              <a:t> correct output for every known input!</a:t>
            </a:r>
          </a:p>
        </p:txBody>
      </p:sp>
      <p:pic>
        <p:nvPicPr>
          <p:cNvPr id="1085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5021" y="2946591"/>
            <a:ext cx="6400800"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p:cNvPicPr/>
          <p:nvPr/>
        </p:nvPicPr>
        <p:blipFill>
          <a:blip r:embed="rId3"/>
          <a:stretch/>
        </p:blipFill>
        <p:spPr>
          <a:xfrm>
            <a:off x="0" y="-228600"/>
            <a:ext cx="9143280" cy="1166400"/>
          </a:xfrm>
          <a:prstGeom prst="rect">
            <a:avLst/>
          </a:prstGeom>
          <a:ln w="0">
            <a:noFill/>
          </a:ln>
        </p:spPr>
      </p:pic>
      <p:sp>
        <p:nvSpPr>
          <p:cNvPr id="2" name="Rectangle 1"/>
          <p:cNvSpPr/>
          <p:nvPr/>
        </p:nvSpPr>
        <p:spPr>
          <a:xfrm>
            <a:off x="232144" y="4812716"/>
            <a:ext cx="8762999" cy="2215991"/>
          </a:xfrm>
          <a:prstGeom prst="rect">
            <a:avLst/>
          </a:prstGeom>
        </p:spPr>
        <p:txBody>
          <a:bodyPr wrap="square">
            <a:spAutoFit/>
          </a:bodyPr>
          <a:lstStyle/>
          <a:p>
            <a:r>
              <a:rPr lang="en-US" sz="2400" b="1" i="1" dirty="0">
                <a:latin typeface="Times New Roman" panose="02020603050405020304" pitchFamily="18" charset="0"/>
                <a:ea typeface="Times New Roman" panose="02020603050405020304" pitchFamily="18" charset="0"/>
              </a:rPr>
              <a:t>Modeling</a:t>
            </a:r>
            <a:r>
              <a:rPr lang="en-US" sz="2400" b="1" dirty="0">
                <a:latin typeface="Times New Roman" panose="02020603050405020304" pitchFamily="18" charset="0"/>
                <a:ea typeface="Times New Roman" panose="02020603050405020304" pitchFamily="18" charset="0"/>
              </a:rPr>
              <a:t>:  </a:t>
            </a:r>
            <a:endParaRPr lang="en-US" sz="2400" b="1" dirty="0" smtClean="0">
              <a:latin typeface="Times New Roman" panose="02020603050405020304" pitchFamily="18" charset="0"/>
              <a:ea typeface="Times New Roman" panose="02020603050405020304" pitchFamily="18" charset="0"/>
            </a:endParaRPr>
          </a:p>
          <a:p>
            <a:pPr marL="342900" indent="-342900">
              <a:buFont typeface="Arial" panose="020B0604020202020204" pitchFamily="34" charset="0"/>
              <a:buChar char="•"/>
            </a:pPr>
            <a:r>
              <a:rPr lang="en-GB" sz="2400" b="1" dirty="0" smtClean="0">
                <a:latin typeface="Times New Roman" panose="02020603050405020304" pitchFamily="18" charset="0"/>
                <a:ea typeface="Times New Roman" panose="02020603050405020304" pitchFamily="18" charset="0"/>
              </a:rPr>
              <a:t>Global </a:t>
            </a:r>
            <a:r>
              <a:rPr lang="en-GB" sz="2400" b="1" dirty="0">
                <a:latin typeface="Times New Roman" panose="02020603050405020304" pitchFamily="18" charset="0"/>
                <a:ea typeface="Times New Roman" panose="02020603050405020304" pitchFamily="18" charset="0"/>
              </a:rPr>
              <a:t>climate </a:t>
            </a:r>
            <a:r>
              <a:rPr lang="en-GB" sz="2400" b="1" dirty="0" smtClean="0">
                <a:latin typeface="Times New Roman" panose="02020603050405020304" pitchFamily="18" charset="0"/>
                <a:ea typeface="Times New Roman" panose="02020603050405020304" pitchFamily="18" charset="0"/>
              </a:rPr>
              <a:t>modelling</a:t>
            </a:r>
            <a:r>
              <a:rPr lang="en-GB" sz="2400" b="1" dirty="0">
                <a:latin typeface="Times New Roman" panose="02020603050405020304" pitchFamily="18" charset="0"/>
                <a:ea typeface="Times New Roman" panose="02020603050405020304" pitchFamily="18" charset="0"/>
              </a:rPr>
              <a:t>, results are more precise if not only the atmosphere and the oceans, but also the rainforests, deserts and cities are </a:t>
            </a:r>
            <a:r>
              <a:rPr lang="en-GB" sz="2400" b="1" dirty="0" smtClean="0">
                <a:latin typeface="Times New Roman" panose="02020603050405020304" pitchFamily="18" charset="0"/>
                <a:ea typeface="Times New Roman" panose="02020603050405020304" pitchFamily="18" charset="0"/>
              </a:rPr>
              <a:t>modelled.</a:t>
            </a:r>
          </a:p>
          <a:p>
            <a:pPr marL="342900" indent="-342900">
              <a:buFont typeface="Arial" panose="020B0604020202020204" pitchFamily="34" charset="0"/>
              <a:buChar char="•"/>
            </a:pPr>
            <a:r>
              <a:rPr lang="en-GB" sz="2400" b="1" dirty="0" smtClean="0">
                <a:latin typeface="Times New Roman" panose="02020603050405020304" pitchFamily="18" charset="0"/>
                <a:ea typeface="Times New Roman" panose="02020603050405020304" pitchFamily="18" charset="0"/>
              </a:rPr>
              <a:t>Train </a:t>
            </a:r>
            <a:r>
              <a:rPr lang="en-GB" sz="2400" b="1" dirty="0">
                <a:latin typeface="Times New Roman" panose="02020603050405020304" pitchFamily="18" charset="0"/>
                <a:ea typeface="Times New Roman" panose="02020603050405020304" pitchFamily="18" charset="0"/>
              </a:rPr>
              <a:t>the Neural Networks. Generating initial weights</a:t>
            </a:r>
            <a:endParaRPr lang="en-GB" sz="2400" b="1" dirty="0" smtClean="0">
              <a:latin typeface="Times New Roman" panose="02020603050405020304" pitchFamily="18" charset="0"/>
              <a:ea typeface="Times New Roman" panose="02020603050405020304" pitchFamily="18" charset="0"/>
            </a:endParaRPr>
          </a:p>
          <a:p>
            <a:endParaRPr lang="en-GB"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458446" y="1244433"/>
            <a:ext cx="7771680" cy="882078"/>
          </a:xfrm>
        </p:spPr>
        <p:txBody>
          <a:bodyPr/>
          <a:lstStyle/>
          <a:p>
            <a:pPr eaLnBrk="1" hangingPunct="1"/>
            <a:r>
              <a:rPr lang="en-GB" altLang="ro-RO" sz="3200" b="1" spc="-1" dirty="0">
                <a:solidFill>
                  <a:srgbClr val="558ED5"/>
                </a:solidFill>
                <a:latin typeface="Calibri"/>
                <a:ea typeface="Calibri"/>
              </a:rPr>
              <a:t>Problem type 3: Simulation</a:t>
            </a:r>
          </a:p>
        </p:txBody>
      </p:sp>
      <p:sp>
        <p:nvSpPr>
          <p:cNvPr id="109571" name="Rectangle 3"/>
          <p:cNvSpPr>
            <a:spLocks noGrp="1" noChangeArrowheads="1"/>
          </p:cNvSpPr>
          <p:nvPr>
            <p:ph type="body" idx="1"/>
          </p:nvPr>
        </p:nvSpPr>
        <p:spPr>
          <a:xfrm>
            <a:off x="49258" y="2170269"/>
            <a:ext cx="9044763" cy="1118191"/>
          </a:xfrm>
        </p:spPr>
        <p:txBody>
          <a:bodyPr/>
          <a:lstStyle/>
          <a:p>
            <a:pPr algn="l" eaLnBrk="1" hangingPunct="1"/>
            <a:r>
              <a:rPr lang="en-GB" altLang="ro-RO" sz="2400" dirty="0" smtClean="0"/>
              <a:t>We have a given model and </a:t>
            </a:r>
            <a:r>
              <a:rPr lang="en-GB" altLang="ro-RO" sz="2400" b="1" dirty="0" smtClean="0"/>
              <a:t>wish to know the outputs </a:t>
            </a:r>
            <a:r>
              <a:rPr lang="en-GB" altLang="ro-RO" sz="2400" dirty="0" smtClean="0"/>
              <a:t>that arise under different input conditions!</a:t>
            </a:r>
          </a:p>
        </p:txBody>
      </p:sp>
      <p:pic>
        <p:nvPicPr>
          <p:cNvPr id="1095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9893" y="3104706"/>
            <a:ext cx="5541083" cy="1956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p:cNvPicPr/>
          <p:nvPr/>
        </p:nvPicPr>
        <p:blipFill>
          <a:blip r:embed="rId3"/>
          <a:stretch/>
        </p:blipFill>
        <p:spPr>
          <a:xfrm>
            <a:off x="0" y="-228600"/>
            <a:ext cx="9143280" cy="1166400"/>
          </a:xfrm>
          <a:prstGeom prst="rect">
            <a:avLst/>
          </a:prstGeom>
          <a:ln w="0">
            <a:noFill/>
          </a:ln>
        </p:spPr>
      </p:pic>
      <p:sp>
        <p:nvSpPr>
          <p:cNvPr id="2" name="Rectangle 1"/>
          <p:cNvSpPr/>
          <p:nvPr/>
        </p:nvSpPr>
        <p:spPr>
          <a:xfrm>
            <a:off x="241005" y="4973347"/>
            <a:ext cx="8853016" cy="1938992"/>
          </a:xfrm>
          <a:prstGeom prst="rect">
            <a:avLst/>
          </a:prstGeom>
        </p:spPr>
        <p:txBody>
          <a:bodyPr wrap="square">
            <a:spAutoFit/>
          </a:bodyPr>
          <a:lstStyle/>
          <a:p>
            <a:r>
              <a:rPr lang="en-US" sz="2400" b="1" i="1" dirty="0">
                <a:latin typeface="Times New Roman" panose="02020603050405020304" pitchFamily="18" charset="0"/>
                <a:ea typeface="Times New Roman" panose="02020603050405020304" pitchFamily="18" charset="0"/>
              </a:rPr>
              <a:t>Simulation</a:t>
            </a:r>
            <a:r>
              <a:rPr lang="en-US" sz="2400" dirty="0">
                <a:latin typeface="Times New Roman" panose="02020603050405020304" pitchFamily="18" charset="0"/>
                <a:ea typeface="Times New Roman" panose="02020603050405020304" pitchFamily="18" charset="0"/>
              </a:rPr>
              <a:t>: </a:t>
            </a:r>
            <a:endParaRPr lang="en-US" sz="2400" dirty="0" smtClean="0">
              <a:latin typeface="Times New Roman" panose="02020603050405020304" pitchFamily="18" charset="0"/>
              <a:ea typeface="Times New Roman" panose="02020603050405020304" pitchFamily="18" charset="0"/>
            </a:endParaRPr>
          </a:p>
          <a:p>
            <a:pPr marL="342900" indent="-342900">
              <a:buFont typeface="Arial" panose="020B0604020202020204" pitchFamily="34" charset="0"/>
              <a:buChar char="•"/>
            </a:pPr>
            <a:r>
              <a:rPr lang="en-US" sz="2400" b="1" dirty="0" smtClean="0">
                <a:latin typeface="Times New Roman" panose="02020603050405020304" pitchFamily="18" charset="0"/>
                <a:ea typeface="Times New Roman" panose="02020603050405020304" pitchFamily="18" charset="0"/>
              </a:rPr>
              <a:t>Identification </a:t>
            </a:r>
            <a:r>
              <a:rPr lang="en-US" sz="2400" b="1" dirty="0">
                <a:latin typeface="Times New Roman" panose="02020603050405020304" pitchFamily="18" charset="0"/>
                <a:ea typeface="Times New Roman" panose="02020603050405020304" pitchFamily="18" charset="0"/>
              </a:rPr>
              <a:t>of natural resource sets for maximizing regional diversity and maintaining long-term </a:t>
            </a:r>
            <a:r>
              <a:rPr lang="en-US" sz="2400" b="1" dirty="0" smtClean="0">
                <a:latin typeface="Times New Roman" panose="02020603050405020304" pitchFamily="18" charset="0"/>
                <a:ea typeface="Times New Roman" panose="02020603050405020304" pitchFamily="18" charset="0"/>
              </a:rPr>
              <a:t>biodiversity</a:t>
            </a:r>
          </a:p>
          <a:p>
            <a:pPr marL="342900" indent="-342900">
              <a:buFont typeface="Arial" panose="020B0604020202020204" pitchFamily="34" charset="0"/>
              <a:buChar char="•"/>
            </a:pPr>
            <a:r>
              <a:rPr lang="en-US" sz="2400" b="1" dirty="0">
                <a:latin typeface="Times New Roman" panose="02020603050405020304" pitchFamily="18" charset="0"/>
                <a:ea typeface="Times New Roman" panose="02020603050405020304" pitchFamily="18" charset="0"/>
              </a:rPr>
              <a:t>Simulation based optimization in computer architectures, maintenance processes</a:t>
            </a:r>
            <a:endParaRPr lang="en-GB" sz="24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PlaceHolder 1"/>
          <p:cNvSpPr>
            <a:spLocks noGrp="1"/>
          </p:cNvSpPr>
          <p:nvPr>
            <p:ph type="title"/>
          </p:nvPr>
        </p:nvSpPr>
        <p:spPr>
          <a:xfrm>
            <a:off x="0" y="937799"/>
            <a:ext cx="9066960" cy="794293"/>
          </a:xfrm>
          <a:prstGeom prst="rect">
            <a:avLst/>
          </a:prstGeom>
          <a:noFill/>
          <a:ln w="0">
            <a:noFill/>
          </a:ln>
        </p:spPr>
        <p:txBody>
          <a:bodyPr lIns="0" tIns="0" rIns="0" bIns="0" anchor="ctr">
            <a:noAutofit/>
          </a:bodyPr>
          <a:lstStyle/>
          <a:p>
            <a:pPr algn="ctr">
              <a:lnSpc>
                <a:spcPct val="100000"/>
              </a:lnSpc>
            </a:pPr>
            <a:r>
              <a:rPr lang="en-GB" sz="2800" b="1" strike="noStrike" spc="-1" dirty="0" smtClean="0">
                <a:solidFill>
                  <a:srgbClr val="558ED5"/>
                </a:solidFill>
                <a:latin typeface="Calibri"/>
                <a:ea typeface="Calibri"/>
              </a:rPr>
              <a:t>Applying AI </a:t>
            </a:r>
            <a:r>
              <a:rPr lang="en-GB" sz="2800" b="1" spc="-1" dirty="0">
                <a:solidFill>
                  <a:srgbClr val="558ED5"/>
                </a:solidFill>
                <a:latin typeface="Calibri"/>
                <a:ea typeface="Calibri"/>
              </a:rPr>
              <a:t>in </a:t>
            </a:r>
            <a:r>
              <a:rPr lang="en-GB" sz="2800" b="1" spc="-1" dirty="0" smtClean="0">
                <a:solidFill>
                  <a:srgbClr val="558ED5"/>
                </a:solidFill>
                <a:latin typeface="Calibri"/>
                <a:ea typeface="Calibri"/>
              </a:rPr>
              <a:t>Modelling</a:t>
            </a:r>
            <a:r>
              <a:rPr lang="en-GB" sz="2800" b="1" spc="-1" dirty="0">
                <a:solidFill>
                  <a:srgbClr val="558ED5"/>
                </a:solidFill>
                <a:latin typeface="Calibri"/>
                <a:ea typeface="Calibri"/>
              </a:rPr>
              <a:t>, Control, Predicting and Managing of processes from Agriculture and Food Engineering domains</a:t>
            </a:r>
            <a:endParaRPr lang="en-US" sz="1400" b="0" strike="noStrike" spc="-1" dirty="0">
              <a:latin typeface="Arial"/>
            </a:endParaRPr>
          </a:p>
        </p:txBody>
      </p:sp>
      <p:sp>
        <p:nvSpPr>
          <p:cNvPr id="47" name="PlaceHolder 2"/>
          <p:cNvSpPr>
            <a:spLocks noGrp="1"/>
          </p:cNvSpPr>
          <p:nvPr>
            <p:ph type="subTitle"/>
          </p:nvPr>
        </p:nvSpPr>
        <p:spPr>
          <a:xfrm>
            <a:off x="0" y="1789387"/>
            <a:ext cx="7403530" cy="459845"/>
          </a:xfrm>
          <a:prstGeom prst="rect">
            <a:avLst/>
          </a:prstGeom>
          <a:noFill/>
          <a:ln w="0">
            <a:noFill/>
          </a:ln>
        </p:spPr>
        <p:txBody>
          <a:bodyPr lIns="0" tIns="0" rIns="0" bIns="0" anchor="t">
            <a:normAutofit/>
          </a:bodyPr>
          <a:lstStyle/>
          <a:p>
            <a:pPr>
              <a:lnSpc>
                <a:spcPct val="100000"/>
              </a:lnSpc>
              <a:spcBef>
                <a:spcPts val="601"/>
              </a:spcBef>
              <a:tabLst>
                <a:tab pos="0" algn="l"/>
              </a:tabLst>
            </a:pPr>
            <a:r>
              <a:rPr lang="en-US" sz="2800" b="1" spc="-1" smtClean="0">
                <a:solidFill>
                  <a:srgbClr val="000000"/>
                </a:solidFill>
                <a:latin typeface="Times New Roman" panose="02020603050405020304" pitchFamily="18" charset="0"/>
                <a:cs typeface="Times New Roman" panose="02020603050405020304" pitchFamily="18" charset="0"/>
              </a:rPr>
              <a:t>Training </a:t>
            </a:r>
            <a:r>
              <a:rPr lang="en-US" sz="2800" b="1" spc="-1">
                <a:solidFill>
                  <a:srgbClr val="000000"/>
                </a:solidFill>
                <a:latin typeface="Times New Roman" panose="02020603050405020304" pitchFamily="18" charset="0"/>
                <a:cs typeface="Times New Roman" panose="02020603050405020304" pitchFamily="18" charset="0"/>
              </a:rPr>
              <a:t>the Neural </a:t>
            </a:r>
            <a:r>
              <a:rPr lang="en-US" sz="2800" b="1" spc="-1" smtClean="0">
                <a:solidFill>
                  <a:srgbClr val="000000"/>
                </a:solidFill>
                <a:latin typeface="Times New Roman" panose="02020603050405020304" pitchFamily="18" charset="0"/>
                <a:cs typeface="Times New Roman" panose="02020603050405020304" pitchFamily="18" charset="0"/>
              </a:rPr>
              <a:t>Networks initial </a:t>
            </a:r>
            <a:r>
              <a:rPr lang="en-US" sz="2800" b="1" spc="-1">
                <a:solidFill>
                  <a:srgbClr val="000000"/>
                </a:solidFill>
                <a:latin typeface="Times New Roman" panose="02020603050405020304" pitchFamily="18" charset="0"/>
                <a:cs typeface="Times New Roman" panose="02020603050405020304" pitchFamily="18" charset="0"/>
              </a:rPr>
              <a:t>weights</a:t>
            </a:r>
            <a:endParaRPr lang="en-US" sz="1800" b="0" strike="noStrike" spc="-1" dirty="0">
              <a:latin typeface="Times New Roman" panose="02020603050405020304" pitchFamily="18" charset="0"/>
              <a:cs typeface="Times New Roman" panose="02020603050405020304" pitchFamily="18" charset="0"/>
            </a:endParaRPr>
          </a:p>
        </p:txBody>
      </p:sp>
      <p:pic>
        <p:nvPicPr>
          <p:cNvPr id="48" name="Picture 1"/>
          <p:cNvPicPr/>
          <p:nvPr/>
        </p:nvPicPr>
        <p:blipFill>
          <a:blip r:embed="rId3"/>
          <a:stretch/>
        </p:blipFill>
        <p:spPr>
          <a:xfrm>
            <a:off x="0" y="-228600"/>
            <a:ext cx="9143280" cy="1166400"/>
          </a:xfrm>
          <a:prstGeom prst="rect">
            <a:avLst/>
          </a:prstGeom>
          <a:ln w="0">
            <a:noFill/>
          </a:ln>
        </p:spPr>
      </p:pic>
      <p:pic>
        <p:nvPicPr>
          <p:cNvPr id="2" name="Picture 1"/>
          <p:cNvPicPr>
            <a:picLocks noChangeAspect="1"/>
          </p:cNvPicPr>
          <p:nvPr/>
        </p:nvPicPr>
        <p:blipFill>
          <a:blip r:embed="rId4"/>
          <a:stretch>
            <a:fillRect/>
          </a:stretch>
        </p:blipFill>
        <p:spPr>
          <a:xfrm>
            <a:off x="0" y="2534803"/>
            <a:ext cx="9110479" cy="4323198"/>
          </a:xfrm>
          <a:prstGeom prst="rect">
            <a:avLst/>
          </a:prstGeom>
        </p:spPr>
      </p:pic>
      <p:sp>
        <p:nvSpPr>
          <p:cNvPr id="3" name="Rectangle 2"/>
          <p:cNvSpPr/>
          <p:nvPr/>
        </p:nvSpPr>
        <p:spPr>
          <a:xfrm>
            <a:off x="0" y="2165470"/>
            <a:ext cx="4314001" cy="369332"/>
          </a:xfrm>
          <a:prstGeom prst="rect">
            <a:avLst/>
          </a:prstGeom>
        </p:spPr>
        <p:txBody>
          <a:bodyPr wrap="none">
            <a:spAutoFit/>
          </a:bodyPr>
          <a:lstStyle/>
          <a:p>
            <a:r>
              <a:rPr lang="en-GB" dirty="0">
                <a:hlinkClick r:id="rId5"/>
              </a:rPr>
              <a:t>http://193.226.29.27/WineFermentation</a:t>
            </a:r>
            <a:r>
              <a:rPr lang="en-GB" dirty="0" smtClean="0">
                <a:hlinkClick r:id="rId5"/>
              </a:rPr>
              <a:t>/</a:t>
            </a:r>
            <a:r>
              <a:rPr lang="en-GB" dirty="0" smtClean="0"/>
              <a:t> </a:t>
            </a:r>
            <a:endParaRPr lang="en-GB" dirty="0"/>
          </a:p>
        </p:txBody>
      </p:sp>
    </p:spTree>
    <p:extLst>
      <p:ext uri="{BB962C8B-B14F-4D97-AF65-F5344CB8AC3E}">
        <p14:creationId xmlns:p14="http://schemas.microsoft.com/office/powerpoint/2010/main" val="3481337901"/>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PlaceHolder 1"/>
          <p:cNvSpPr>
            <a:spLocks noGrp="1"/>
          </p:cNvSpPr>
          <p:nvPr>
            <p:ph type="title"/>
          </p:nvPr>
        </p:nvSpPr>
        <p:spPr>
          <a:xfrm>
            <a:off x="0" y="937799"/>
            <a:ext cx="9066960" cy="1557101"/>
          </a:xfrm>
          <a:prstGeom prst="rect">
            <a:avLst/>
          </a:prstGeom>
          <a:noFill/>
          <a:ln w="0">
            <a:noFill/>
          </a:ln>
        </p:spPr>
        <p:txBody>
          <a:bodyPr lIns="0" tIns="0" rIns="0" bIns="0" anchor="ctr">
            <a:noAutofit/>
          </a:bodyPr>
          <a:lstStyle/>
          <a:p>
            <a:pPr algn="ctr">
              <a:lnSpc>
                <a:spcPct val="100000"/>
              </a:lnSpc>
            </a:pPr>
            <a:r>
              <a:rPr lang="en-GB" sz="2800" b="1" strike="noStrike" spc="-1" dirty="0" smtClean="0">
                <a:solidFill>
                  <a:srgbClr val="558ED5"/>
                </a:solidFill>
                <a:latin typeface="Calibri"/>
                <a:ea typeface="Calibri"/>
              </a:rPr>
              <a:t>Applying AI </a:t>
            </a:r>
            <a:r>
              <a:rPr lang="en-GB" sz="2800" b="1" spc="-1">
                <a:solidFill>
                  <a:srgbClr val="558ED5"/>
                </a:solidFill>
                <a:latin typeface="Calibri"/>
                <a:ea typeface="Calibri"/>
              </a:rPr>
              <a:t>in </a:t>
            </a:r>
            <a:r>
              <a:rPr lang="en-GB" sz="2800" b="1" spc="-1" smtClean="0">
                <a:solidFill>
                  <a:srgbClr val="558ED5"/>
                </a:solidFill>
                <a:latin typeface="Calibri"/>
                <a:ea typeface="Calibri"/>
              </a:rPr>
              <a:t>Modelling</a:t>
            </a:r>
            <a:r>
              <a:rPr lang="en-GB" sz="2800" b="1" spc="-1" dirty="0">
                <a:solidFill>
                  <a:srgbClr val="558ED5"/>
                </a:solidFill>
                <a:latin typeface="Calibri"/>
                <a:ea typeface="Calibri"/>
              </a:rPr>
              <a:t>, Control, Predicting and Managing of processes from Agriculture and Food Engineering domains</a:t>
            </a:r>
            <a:endParaRPr lang="en-US" sz="1400" b="0" strike="noStrike" spc="-1" dirty="0">
              <a:latin typeface="Arial"/>
            </a:endParaRPr>
          </a:p>
        </p:txBody>
      </p:sp>
      <p:sp>
        <p:nvSpPr>
          <p:cNvPr id="47" name="PlaceHolder 2"/>
          <p:cNvSpPr>
            <a:spLocks noGrp="1"/>
          </p:cNvSpPr>
          <p:nvPr>
            <p:ph type="subTitle"/>
          </p:nvPr>
        </p:nvSpPr>
        <p:spPr>
          <a:xfrm>
            <a:off x="0" y="2474641"/>
            <a:ext cx="3165231" cy="459845"/>
          </a:xfrm>
          <a:prstGeom prst="rect">
            <a:avLst/>
          </a:prstGeom>
          <a:noFill/>
          <a:ln w="0">
            <a:noFill/>
          </a:ln>
        </p:spPr>
        <p:txBody>
          <a:bodyPr lIns="0" tIns="0" rIns="0" bIns="0" anchor="t">
            <a:normAutofit/>
          </a:bodyPr>
          <a:lstStyle/>
          <a:p>
            <a:pPr>
              <a:lnSpc>
                <a:spcPct val="100000"/>
              </a:lnSpc>
              <a:spcBef>
                <a:spcPts val="601"/>
              </a:spcBef>
              <a:buNone/>
              <a:tabLst>
                <a:tab pos="0" algn="l"/>
              </a:tabLst>
            </a:pPr>
            <a:r>
              <a:rPr lang="en-US" sz="3000" b="1" strike="noStrike" spc="-1" dirty="0" smtClean="0">
                <a:solidFill>
                  <a:srgbClr val="000000"/>
                </a:solidFill>
                <a:latin typeface="Times New Roman" panose="02020603050405020304" pitchFamily="18" charset="0"/>
                <a:cs typeface="Times New Roman" panose="02020603050405020304" pitchFamily="18" charset="0"/>
              </a:rPr>
              <a:t>Solutions</a:t>
            </a:r>
            <a:endParaRPr lang="en-US" sz="1900" b="0" strike="noStrike" spc="-1" dirty="0">
              <a:latin typeface="Times New Roman" panose="02020603050405020304" pitchFamily="18" charset="0"/>
              <a:cs typeface="Times New Roman" panose="02020603050405020304" pitchFamily="18" charset="0"/>
            </a:endParaRPr>
          </a:p>
        </p:txBody>
      </p:sp>
      <p:pic>
        <p:nvPicPr>
          <p:cNvPr id="48" name="Picture 1"/>
          <p:cNvPicPr/>
          <p:nvPr/>
        </p:nvPicPr>
        <p:blipFill>
          <a:blip r:embed="rId3"/>
          <a:stretch/>
        </p:blipFill>
        <p:spPr>
          <a:xfrm>
            <a:off x="0" y="-228600"/>
            <a:ext cx="9143280" cy="1166400"/>
          </a:xfrm>
          <a:prstGeom prst="rect">
            <a:avLst/>
          </a:prstGeom>
          <a:ln w="0">
            <a:noFill/>
          </a:ln>
        </p:spPr>
      </p:pic>
      <p:sp>
        <p:nvSpPr>
          <p:cNvPr id="5" name="Rectangle 4"/>
          <p:cNvSpPr/>
          <p:nvPr/>
        </p:nvSpPr>
        <p:spPr>
          <a:xfrm>
            <a:off x="-720" y="3113266"/>
            <a:ext cx="9144000" cy="2462213"/>
          </a:xfrm>
          <a:prstGeom prst="rect">
            <a:avLst/>
          </a:prstGeom>
        </p:spPr>
        <p:txBody>
          <a:bodyPr wrap="square">
            <a:spAutoFit/>
          </a:bodyPr>
          <a:lstStyle/>
          <a:p>
            <a:pPr marL="457200" indent="-457200">
              <a:buFont typeface="+mj-lt"/>
              <a:buAutoNum type="arabicPeriod" startAt="3"/>
            </a:pPr>
            <a:r>
              <a:rPr lang="en-GB" sz="2200" dirty="0" smtClean="0">
                <a:latin typeface="Times New Roman" panose="02020603050405020304" pitchFamily="18" charset="0"/>
                <a:ea typeface="Times New Roman" panose="02020603050405020304" pitchFamily="18" charset="0"/>
              </a:rPr>
              <a:t>Using </a:t>
            </a:r>
            <a:r>
              <a:rPr lang="en-GB" sz="2200" b="1" dirty="0" smtClean="0">
                <a:latin typeface="Times New Roman" panose="02020603050405020304" pitchFamily="18" charset="0"/>
                <a:ea typeface="Times New Roman" panose="02020603050405020304" pitchFamily="18" charset="0"/>
              </a:rPr>
              <a:t>Fuzzy Rules (</a:t>
            </a:r>
            <a:r>
              <a:rPr lang="en-GB" sz="2200" b="1" smtClean="0">
                <a:latin typeface="Times New Roman" panose="02020603050405020304" pitchFamily="18" charset="0"/>
                <a:ea typeface="Times New Roman" panose="02020603050405020304" pitchFamily="18" charset="0"/>
              </a:rPr>
              <a:t>FR</a:t>
            </a:r>
            <a:r>
              <a:rPr lang="en-GB" sz="2200" b="1">
                <a:latin typeface="Times New Roman" panose="02020603050405020304" pitchFamily="18" charset="0"/>
                <a:ea typeface="Times New Roman" panose="02020603050405020304" pitchFamily="18" charset="0"/>
              </a:rPr>
              <a:t>) </a:t>
            </a:r>
            <a:r>
              <a:rPr lang="en-GB" sz="2200" smtClean="0">
                <a:latin typeface="Times New Roman" panose="02020603050405020304" pitchFamily="18" charset="0"/>
                <a:ea typeface="Times New Roman" panose="02020603050405020304" pitchFamily="18" charset="0"/>
              </a:rPr>
              <a:t>for </a:t>
            </a:r>
            <a:r>
              <a:rPr lang="en-GB" sz="2200" b="1" smtClean="0">
                <a:latin typeface="Times New Roman" panose="02020603050405020304" pitchFamily="18" charset="0"/>
                <a:ea typeface="Times New Roman" panose="02020603050405020304" pitchFamily="18" charset="0"/>
              </a:rPr>
              <a:t>modeling </a:t>
            </a:r>
            <a:r>
              <a:rPr lang="en-GB" sz="2200" b="1">
                <a:latin typeface="Times New Roman" panose="02020603050405020304" pitchFamily="18" charset="0"/>
                <a:ea typeface="Times New Roman" panose="02020603050405020304" pitchFamily="18" charset="0"/>
              </a:rPr>
              <a:t>of imprecise concepts</a:t>
            </a:r>
            <a:r>
              <a:rPr lang="en-GB" sz="2200" smtClean="0">
                <a:latin typeface="Times New Roman" panose="02020603050405020304" pitchFamily="18" charset="0"/>
                <a:ea typeface="Times New Roman" panose="02020603050405020304" pitchFamily="18" charset="0"/>
              </a:rPr>
              <a:t>:</a:t>
            </a:r>
            <a:endParaRPr lang="en-GB" sz="2200" dirty="0" smtClean="0">
              <a:latin typeface="Times New Roman" panose="02020603050405020304" pitchFamily="18" charset="0"/>
              <a:ea typeface="Times New Roman" panose="02020603050405020304" pitchFamily="18" charset="0"/>
            </a:endParaRPr>
          </a:p>
          <a:p>
            <a:pPr marL="536575" lvl="1" indent="-179388">
              <a:lnSpc>
                <a:spcPct val="150000"/>
              </a:lnSpc>
              <a:buFont typeface="Arial" panose="020B0604020202020204" pitchFamily="34" charset="0"/>
              <a:buChar char="•"/>
            </a:pPr>
            <a:r>
              <a:rPr lang="en-GB" sz="2200" dirty="0">
                <a:latin typeface="Times New Roman" panose="02020603050405020304" pitchFamily="18" charset="0"/>
                <a:ea typeface="Times New Roman" panose="02020603050405020304" pitchFamily="18" charset="0"/>
              </a:rPr>
              <a:t>To </a:t>
            </a:r>
            <a:r>
              <a:rPr lang="en-GB" sz="2200" dirty="0" smtClean="0">
                <a:latin typeface="Times New Roman" panose="02020603050405020304" pitchFamily="18" charset="0"/>
                <a:ea typeface="Times New Roman" panose="02020603050405020304" pitchFamily="18" charset="0"/>
              </a:rPr>
              <a:t>automate and control the irrigation process</a:t>
            </a:r>
          </a:p>
          <a:p>
            <a:pPr marL="536575" lvl="1" indent="-179388">
              <a:lnSpc>
                <a:spcPct val="150000"/>
              </a:lnSpc>
              <a:buFont typeface="Arial" panose="020B0604020202020204" pitchFamily="34" charset="0"/>
              <a:buChar char="•"/>
            </a:pPr>
            <a:r>
              <a:rPr lang="en-GB" sz="2200" dirty="0" smtClean="0">
                <a:latin typeface="Times New Roman" panose="02020603050405020304" pitchFamily="18" charset="0"/>
                <a:ea typeface="Times New Roman" panose="02020603050405020304" pitchFamily="18" charset="0"/>
              </a:rPr>
              <a:t>To detect the </a:t>
            </a:r>
            <a:r>
              <a:rPr lang="en-GB" sz="2200" smtClean="0">
                <a:latin typeface="Times New Roman" panose="02020603050405020304" pitchFamily="18" charset="0"/>
                <a:ea typeface="Times New Roman" panose="02020603050405020304" pitchFamily="18" charset="0"/>
              </a:rPr>
              <a:t>fermentation phase</a:t>
            </a:r>
          </a:p>
          <a:p>
            <a:pPr marL="536575" lvl="1" indent="-179388">
              <a:lnSpc>
                <a:spcPct val="150000"/>
              </a:lnSpc>
              <a:buFont typeface="Arial" panose="020B0604020202020204" pitchFamily="34" charset="0"/>
              <a:buChar char="•"/>
            </a:pPr>
            <a:r>
              <a:rPr lang="en-US" sz="2200" smtClean="0">
                <a:latin typeface="Times New Roman" panose="02020603050405020304" pitchFamily="18" charset="0"/>
                <a:ea typeface="Times New Roman" panose="02020603050405020304" pitchFamily="18" charset="0"/>
              </a:rPr>
              <a:t>To reduce the </a:t>
            </a:r>
            <a:r>
              <a:rPr lang="en-US" sz="2200">
                <a:latin typeface="Times New Roman" panose="02020603050405020304" pitchFamily="18" charset="0"/>
                <a:ea typeface="Times New Roman" panose="02020603050405020304" pitchFamily="18" charset="0"/>
              </a:rPr>
              <a:t>design space of </a:t>
            </a:r>
            <a:r>
              <a:rPr lang="en-US" sz="2200" smtClean="0">
                <a:latin typeface="Times New Roman" panose="02020603050405020304" pitchFamily="18" charset="0"/>
                <a:ea typeface="Times New Roman" panose="02020603050405020304" pitchFamily="18" charset="0"/>
              </a:rPr>
              <a:t>parameters and improve </a:t>
            </a:r>
            <a:r>
              <a:rPr lang="en-US" sz="2200">
                <a:latin typeface="Times New Roman" panose="02020603050405020304" pitchFamily="18" charset="0"/>
                <a:ea typeface="Times New Roman" panose="02020603050405020304" pitchFamily="18" charset="0"/>
              </a:rPr>
              <a:t>the quality of solutions</a:t>
            </a:r>
            <a:endParaRPr lang="en-GB" sz="2200" dirty="0" smtClean="0">
              <a:latin typeface="Times New Roman" panose="02020603050405020304" pitchFamily="18" charset="0"/>
              <a:ea typeface="Times New Roman" panose="02020603050405020304" pitchFamily="18" charset="0"/>
            </a:endParaRPr>
          </a:p>
        </p:txBody>
      </p:sp>
      <p:sp>
        <p:nvSpPr>
          <p:cNvPr id="2" name="Rectangle 1"/>
          <p:cNvSpPr/>
          <p:nvPr/>
        </p:nvSpPr>
        <p:spPr>
          <a:xfrm>
            <a:off x="589175" y="5585204"/>
            <a:ext cx="8102338" cy="769441"/>
          </a:xfrm>
          <a:prstGeom prst="rect">
            <a:avLst/>
          </a:prstGeom>
        </p:spPr>
        <p:txBody>
          <a:bodyPr wrap="square">
            <a:spAutoFit/>
          </a:bodyPr>
          <a:lstStyle/>
          <a:p>
            <a:r>
              <a:rPr lang="ro-RO" sz="2200">
                <a:latin typeface="Times New Roman" panose="02020603050405020304" pitchFamily="18" charset="0"/>
                <a:ea typeface="Times New Roman" panose="02020603050405020304" pitchFamily="18" charset="0"/>
              </a:rPr>
              <a:t>Fuzzy logic are based on fuzzy set theory developed by Lotfi Zadeh since 1965.</a:t>
            </a:r>
            <a:endParaRPr lang="en-US" sz="220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48740675"/>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Google Shape;157;p19">
            <a:extLst>
              <a:ext uri="{FF2B5EF4-FFF2-40B4-BE49-F238E27FC236}">
                <a16:creationId xmlns:a16="http://schemas.microsoft.com/office/drawing/2014/main" xmlns="" id="{BE319181-BA6C-B193-BCF6-D6460C2F0313}"/>
              </a:ext>
            </a:extLst>
          </p:cNvPr>
          <p:cNvSpPr txBox="1">
            <a:spLocks noGrp="1"/>
          </p:cNvSpPr>
          <p:nvPr>
            <p:ph type="title"/>
          </p:nvPr>
        </p:nvSpPr>
        <p:spPr>
          <a:xfrm>
            <a:off x="588936" y="1045147"/>
            <a:ext cx="7966128" cy="790122"/>
          </a:xfrm>
          <a:prstGeom prst="rect">
            <a:avLst/>
          </a:prstGeom>
        </p:spPr>
        <p:txBody>
          <a:bodyPr spcFirstLastPara="1" wrap="square" lIns="0" tIns="0" rIns="0" bIns="0" anchor="t" anchorCtr="0">
            <a:noAutofit/>
          </a:bodyPr>
          <a:lstStyle/>
          <a:p>
            <a:pPr algn="ctr">
              <a:spcBef>
                <a:spcPts val="0"/>
              </a:spcBef>
            </a:pPr>
            <a:r>
              <a:rPr lang="en-GB" sz="2800" b="1" spc="-1">
                <a:solidFill>
                  <a:srgbClr val="558ED5"/>
                </a:solidFill>
                <a:latin typeface="Calibri"/>
                <a:ea typeface="Calibri"/>
              </a:rPr>
              <a:t>Irrigation system</a:t>
            </a:r>
            <a:br>
              <a:rPr lang="en-GB" sz="2800" b="1" spc="-1">
                <a:solidFill>
                  <a:srgbClr val="558ED5"/>
                </a:solidFill>
                <a:latin typeface="Calibri"/>
                <a:ea typeface="Calibri"/>
              </a:rPr>
            </a:br>
            <a:r>
              <a:rPr lang="ro-RO" sz="2800" b="1" spc="-1">
                <a:solidFill>
                  <a:srgbClr val="558ED5"/>
                </a:solidFill>
                <a:latin typeface="Calibri"/>
                <a:ea typeface="Calibri"/>
              </a:rPr>
              <a:t>FUZZY LOGIC</a:t>
            </a:r>
            <a:r>
              <a:rPr lang="en-GB" sz="2800" b="1" spc="-1">
                <a:solidFill>
                  <a:srgbClr val="558ED5"/>
                </a:solidFill>
                <a:latin typeface="Calibri"/>
                <a:ea typeface="Calibri"/>
              </a:rPr>
              <a:t> SYSTEM: </a:t>
            </a:r>
            <a:r>
              <a:rPr lang="en-US" sz="2800" b="1" spc="-1">
                <a:solidFill>
                  <a:srgbClr val="558ED5"/>
                </a:solidFill>
                <a:latin typeface="Calibri"/>
                <a:ea typeface="Calibri"/>
              </a:rPr>
              <a:t>Variables</a:t>
            </a:r>
            <a:endParaRPr lang="ro-RO" sz="2800" b="1" spc="-1" dirty="0">
              <a:solidFill>
                <a:srgbClr val="558ED5"/>
              </a:solidFill>
              <a:latin typeface="Calibri"/>
              <a:ea typeface="Calibri"/>
            </a:endParaRPr>
          </a:p>
        </p:txBody>
      </p:sp>
      <p:sp>
        <p:nvSpPr>
          <p:cNvPr id="14" name="Google Shape;156;p19">
            <a:extLst>
              <a:ext uri="{FF2B5EF4-FFF2-40B4-BE49-F238E27FC236}">
                <a16:creationId xmlns:a16="http://schemas.microsoft.com/office/drawing/2014/main" xmlns="" id="{7F5D1287-3C61-CECD-6D5B-F745262243B8}"/>
              </a:ext>
            </a:extLst>
          </p:cNvPr>
          <p:cNvSpPr txBox="1">
            <a:spLocks/>
          </p:cNvSpPr>
          <p:nvPr/>
        </p:nvSpPr>
        <p:spPr>
          <a:xfrm>
            <a:off x="181291" y="2130952"/>
            <a:ext cx="4990053" cy="2648437"/>
          </a:xfrm>
          <a:prstGeom prst="rect">
            <a:avLst/>
          </a:prstGeom>
          <a:solidFill>
            <a:schemeClr val="bg1"/>
          </a:solid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l" rtl="0">
              <a:lnSpc>
                <a:spcPct val="115000"/>
              </a:lnSpc>
              <a:spcBef>
                <a:spcPts val="0"/>
              </a:spcBef>
              <a:spcAft>
                <a:spcPts val="0"/>
              </a:spcAft>
              <a:buClr>
                <a:schemeClr val="accent3"/>
              </a:buClr>
              <a:buSzPts val="2400"/>
              <a:buFont typeface="Titillium Web"/>
              <a:buChar char="⦿"/>
              <a:defRPr sz="2400" b="0" i="0" u="none" strike="noStrike" cap="none">
                <a:solidFill>
                  <a:schemeClr val="dk2"/>
                </a:solidFill>
                <a:latin typeface="Titillium Web"/>
                <a:ea typeface="Titillium Web"/>
                <a:cs typeface="Titillium Web"/>
                <a:sym typeface="Titillium Web"/>
              </a:defRPr>
            </a:lvl1pPr>
            <a:lvl2pPr marL="914400" marR="0" lvl="1" indent="-381000" algn="l" rtl="0">
              <a:lnSpc>
                <a:spcPct val="115000"/>
              </a:lnSpc>
              <a:spcBef>
                <a:spcPts val="1000"/>
              </a:spcBef>
              <a:spcAft>
                <a:spcPts val="0"/>
              </a:spcAft>
              <a:buClr>
                <a:schemeClr val="accent4"/>
              </a:buClr>
              <a:buSzPts val="2400"/>
              <a:buFont typeface="Titillium Web"/>
              <a:buChar char="⌾"/>
              <a:defRPr sz="2400" b="0" i="0" u="none" strike="noStrike" cap="none">
                <a:solidFill>
                  <a:schemeClr val="dk2"/>
                </a:solidFill>
                <a:latin typeface="Titillium Web"/>
                <a:ea typeface="Titillium Web"/>
                <a:cs typeface="Titillium Web"/>
                <a:sym typeface="Titillium Web"/>
              </a:defRPr>
            </a:lvl2pPr>
            <a:lvl3pPr marL="1371600" marR="0" lvl="2" indent="-381000" algn="l" rtl="0">
              <a:lnSpc>
                <a:spcPct val="115000"/>
              </a:lnSpc>
              <a:spcBef>
                <a:spcPts val="1000"/>
              </a:spcBef>
              <a:spcAft>
                <a:spcPts val="0"/>
              </a:spcAft>
              <a:buClr>
                <a:schemeClr val="accent5"/>
              </a:buClr>
              <a:buSzPts val="2400"/>
              <a:buFont typeface="Titillium Web"/>
              <a:buChar char="•"/>
              <a:defRPr sz="2400" b="0" i="0" u="none" strike="noStrike" cap="none">
                <a:solidFill>
                  <a:schemeClr val="dk2"/>
                </a:solidFill>
                <a:latin typeface="Titillium Web"/>
                <a:ea typeface="Titillium Web"/>
                <a:cs typeface="Titillium Web"/>
                <a:sym typeface="Titillium Web"/>
              </a:defRPr>
            </a:lvl3pPr>
            <a:lvl4pPr marL="1828800" marR="0" lvl="3" indent="-381000" algn="l" rtl="0">
              <a:lnSpc>
                <a:spcPct val="115000"/>
              </a:lnSpc>
              <a:spcBef>
                <a:spcPts val="1000"/>
              </a:spcBef>
              <a:spcAft>
                <a:spcPts val="0"/>
              </a:spcAft>
              <a:buClr>
                <a:schemeClr val="accent6"/>
              </a:buClr>
              <a:buSzPts val="2400"/>
              <a:buFont typeface="Titillium Web"/>
              <a:buChar char="●"/>
              <a:defRPr sz="2400" b="0" i="0" u="none" strike="noStrike" cap="none">
                <a:solidFill>
                  <a:schemeClr val="dk2"/>
                </a:solidFill>
                <a:latin typeface="Titillium Web"/>
                <a:ea typeface="Titillium Web"/>
                <a:cs typeface="Titillium Web"/>
                <a:sym typeface="Titillium Web"/>
              </a:defRPr>
            </a:lvl4pPr>
            <a:lvl5pPr marL="2286000" marR="0" lvl="4" indent="-381000" algn="l" rtl="0">
              <a:lnSpc>
                <a:spcPct val="115000"/>
              </a:lnSpc>
              <a:spcBef>
                <a:spcPts val="1000"/>
              </a:spcBef>
              <a:spcAft>
                <a:spcPts val="0"/>
              </a:spcAft>
              <a:buClr>
                <a:schemeClr val="dk2"/>
              </a:buClr>
              <a:buSzPts val="2400"/>
              <a:buFont typeface="Titillium Web"/>
              <a:buChar char="○"/>
              <a:defRPr sz="2400" b="0" i="0" u="none" strike="noStrike" cap="none">
                <a:solidFill>
                  <a:schemeClr val="dk2"/>
                </a:solidFill>
                <a:latin typeface="Titillium Web"/>
                <a:ea typeface="Titillium Web"/>
                <a:cs typeface="Titillium Web"/>
                <a:sym typeface="Titillium Web"/>
              </a:defRPr>
            </a:lvl5pPr>
            <a:lvl6pPr marL="2743200" marR="0" lvl="5" indent="-381000" algn="l" rtl="0">
              <a:lnSpc>
                <a:spcPct val="115000"/>
              </a:lnSpc>
              <a:spcBef>
                <a:spcPts val="1000"/>
              </a:spcBef>
              <a:spcAft>
                <a:spcPts val="0"/>
              </a:spcAft>
              <a:buClr>
                <a:schemeClr val="dk2"/>
              </a:buClr>
              <a:buSzPts val="2400"/>
              <a:buFont typeface="Titillium Web"/>
              <a:buChar char="■"/>
              <a:defRPr sz="2400" b="0" i="0" u="none" strike="noStrike" cap="none">
                <a:solidFill>
                  <a:schemeClr val="dk2"/>
                </a:solidFill>
                <a:latin typeface="Titillium Web"/>
                <a:ea typeface="Titillium Web"/>
                <a:cs typeface="Titillium Web"/>
                <a:sym typeface="Titillium Web"/>
              </a:defRPr>
            </a:lvl6pPr>
            <a:lvl7pPr marL="3200400" marR="0" lvl="6" indent="-381000" algn="l" rtl="0">
              <a:lnSpc>
                <a:spcPct val="115000"/>
              </a:lnSpc>
              <a:spcBef>
                <a:spcPts val="1000"/>
              </a:spcBef>
              <a:spcAft>
                <a:spcPts val="0"/>
              </a:spcAft>
              <a:buClr>
                <a:schemeClr val="dk2"/>
              </a:buClr>
              <a:buSzPts val="2400"/>
              <a:buFont typeface="Titillium Web"/>
              <a:buChar char="●"/>
              <a:defRPr sz="2400" b="0" i="0" u="none" strike="noStrike" cap="none">
                <a:solidFill>
                  <a:schemeClr val="dk2"/>
                </a:solidFill>
                <a:latin typeface="Titillium Web"/>
                <a:ea typeface="Titillium Web"/>
                <a:cs typeface="Titillium Web"/>
                <a:sym typeface="Titillium Web"/>
              </a:defRPr>
            </a:lvl7pPr>
            <a:lvl8pPr marL="3657600" marR="0" lvl="7" indent="-381000" algn="l" rtl="0">
              <a:lnSpc>
                <a:spcPct val="115000"/>
              </a:lnSpc>
              <a:spcBef>
                <a:spcPts val="1000"/>
              </a:spcBef>
              <a:spcAft>
                <a:spcPts val="0"/>
              </a:spcAft>
              <a:buClr>
                <a:schemeClr val="dk2"/>
              </a:buClr>
              <a:buSzPts val="2400"/>
              <a:buFont typeface="Titillium Web"/>
              <a:buChar char="○"/>
              <a:defRPr sz="2400" b="0" i="0" u="none" strike="noStrike" cap="none">
                <a:solidFill>
                  <a:schemeClr val="dk2"/>
                </a:solidFill>
                <a:latin typeface="Titillium Web"/>
                <a:ea typeface="Titillium Web"/>
                <a:cs typeface="Titillium Web"/>
                <a:sym typeface="Titillium Web"/>
              </a:defRPr>
            </a:lvl8pPr>
            <a:lvl9pPr marL="4114800" marR="0" lvl="8" indent="-381000" algn="l" rtl="0">
              <a:lnSpc>
                <a:spcPct val="115000"/>
              </a:lnSpc>
              <a:spcBef>
                <a:spcPts val="1000"/>
              </a:spcBef>
              <a:spcAft>
                <a:spcPts val="1000"/>
              </a:spcAft>
              <a:buClr>
                <a:schemeClr val="dk2"/>
              </a:buClr>
              <a:buSzPts val="2400"/>
              <a:buFont typeface="Titillium Web"/>
              <a:buChar char="■"/>
              <a:defRPr sz="2400" b="0" i="0" u="none" strike="noStrike" cap="none">
                <a:solidFill>
                  <a:schemeClr val="dk2"/>
                </a:solidFill>
                <a:latin typeface="Titillium Web"/>
                <a:ea typeface="Titillium Web"/>
                <a:cs typeface="Titillium Web"/>
                <a:sym typeface="Titillium Web"/>
              </a:defRPr>
            </a:lvl9pPr>
          </a:lstStyle>
          <a:p>
            <a:pPr marL="0" indent="0">
              <a:spcAft>
                <a:spcPts val="1000"/>
              </a:spcAft>
              <a:buSzPct val="100000"/>
              <a:buNone/>
            </a:pPr>
            <a:r>
              <a:rPr lang="en-US" sz="1400" b="1" smtClean="0">
                <a:latin typeface="Times New Roman" panose="02020603050405020304" pitchFamily="18" charset="0"/>
                <a:ea typeface="Calibri" panose="020F0502020204030204" pitchFamily="34" charset="0"/>
                <a:cs typeface="Times New Roman" panose="02020603050405020304" pitchFamily="18" charset="0"/>
              </a:rPr>
              <a:t>Soil </a:t>
            </a:r>
            <a:r>
              <a:rPr lang="en-US" sz="1400" b="1">
                <a:latin typeface="Times New Roman" panose="02020603050405020304" pitchFamily="18" charset="0"/>
                <a:ea typeface="Calibri" panose="020F0502020204030204" pitchFamily="34" charset="0"/>
                <a:cs typeface="Times New Roman" panose="02020603050405020304" pitchFamily="18" charset="0"/>
              </a:rPr>
              <a:t>Moisture </a:t>
            </a:r>
            <a:r>
              <a:rPr lang="en-US" sz="1400" b="1" smtClean="0">
                <a:latin typeface="Times New Roman" panose="02020603050405020304" pitchFamily="18" charset="0"/>
                <a:ea typeface="Calibri" panose="020F0502020204030204" pitchFamily="34" charset="0"/>
                <a:cs typeface="Times New Roman" panose="02020603050405020304" pitchFamily="18" charset="0"/>
              </a:rPr>
              <a:t>{DRY</a:t>
            </a:r>
            <a:r>
              <a:rPr lang="en-US" sz="1400" b="1" dirty="0">
                <a:latin typeface="Times New Roman" panose="02020603050405020304" pitchFamily="18" charset="0"/>
                <a:ea typeface="Calibri" panose="020F0502020204030204" pitchFamily="34" charset="0"/>
                <a:cs typeface="Times New Roman" panose="02020603050405020304" pitchFamily="18" charset="0"/>
              </a:rPr>
              <a:t>, MODERATE</a:t>
            </a:r>
            <a:r>
              <a:rPr lang="en-US" sz="1400" b="1">
                <a:latin typeface="Times New Roman" panose="02020603050405020304" pitchFamily="18" charset="0"/>
                <a:ea typeface="Calibri" panose="020F0502020204030204" pitchFamily="34" charset="0"/>
                <a:cs typeface="Times New Roman" panose="02020603050405020304" pitchFamily="18" charset="0"/>
              </a:rPr>
              <a:t>, </a:t>
            </a:r>
            <a:r>
              <a:rPr lang="en-US" sz="1400" b="1" smtClean="0">
                <a:latin typeface="Times New Roman" panose="02020603050405020304" pitchFamily="18" charset="0"/>
                <a:ea typeface="Calibri" panose="020F0502020204030204" pitchFamily="34" charset="0"/>
                <a:cs typeface="Times New Roman" panose="02020603050405020304" pitchFamily="18" charset="0"/>
              </a:rPr>
              <a:t>WET}</a:t>
            </a:r>
            <a:endParaRPr lang="en-US" sz="1400" b="1" dirty="0">
              <a:latin typeface="Times New Roman" panose="02020603050405020304" pitchFamily="18" charset="0"/>
              <a:ea typeface="Calibri" panose="020F0502020204030204" pitchFamily="34" charset="0"/>
              <a:cs typeface="Times New Roman" panose="02020603050405020304" pitchFamily="18" charset="0"/>
            </a:endParaRPr>
          </a:p>
          <a:p>
            <a:pPr marL="0" indent="0">
              <a:spcAft>
                <a:spcPts val="1000"/>
              </a:spcAft>
              <a:buSzPct val="100000"/>
              <a:buNone/>
            </a:pPr>
            <a:r>
              <a:rPr lang="en-US" sz="1400" b="1" smtClean="0">
                <a:latin typeface="Times New Roman" panose="02020603050405020304" pitchFamily="18" charset="0"/>
                <a:ea typeface="Calibri" panose="020F0502020204030204" pitchFamily="34" charset="0"/>
                <a:cs typeface="Times New Roman" panose="02020603050405020304" pitchFamily="18" charset="0"/>
              </a:rPr>
              <a:t>Air </a:t>
            </a:r>
            <a:r>
              <a:rPr lang="en-US" sz="1400" b="1" dirty="0">
                <a:latin typeface="Times New Roman" panose="02020603050405020304" pitchFamily="18" charset="0"/>
                <a:ea typeface="Calibri" panose="020F0502020204030204" pitchFamily="34" charset="0"/>
                <a:cs typeface="Times New Roman" panose="02020603050405020304" pitchFamily="18" charset="0"/>
              </a:rPr>
              <a:t>Humidity {LOW, MODERATE</a:t>
            </a:r>
            <a:r>
              <a:rPr lang="en-US" sz="1400" b="1">
                <a:latin typeface="Times New Roman" panose="02020603050405020304" pitchFamily="18" charset="0"/>
                <a:ea typeface="Calibri" panose="020F0502020204030204" pitchFamily="34" charset="0"/>
                <a:cs typeface="Times New Roman" panose="02020603050405020304" pitchFamily="18" charset="0"/>
              </a:rPr>
              <a:t>, </a:t>
            </a:r>
            <a:r>
              <a:rPr lang="en-US" sz="1400" b="1" smtClean="0">
                <a:latin typeface="Times New Roman" panose="02020603050405020304" pitchFamily="18" charset="0"/>
                <a:ea typeface="Calibri" panose="020F0502020204030204" pitchFamily="34" charset="0"/>
                <a:cs typeface="Times New Roman" panose="02020603050405020304" pitchFamily="18" charset="0"/>
              </a:rPr>
              <a:t>HIGH}</a:t>
            </a:r>
            <a:endParaRPr lang="en-US" sz="1400" b="1" dirty="0">
              <a:latin typeface="Times New Roman" panose="02020603050405020304" pitchFamily="18" charset="0"/>
              <a:ea typeface="Calibri" panose="020F0502020204030204" pitchFamily="34" charset="0"/>
              <a:cs typeface="Times New Roman" panose="02020603050405020304" pitchFamily="18" charset="0"/>
            </a:endParaRPr>
          </a:p>
          <a:p>
            <a:pPr marL="0" indent="0">
              <a:spcAft>
                <a:spcPts val="1000"/>
              </a:spcAft>
              <a:buSzPct val="100000"/>
              <a:buNone/>
            </a:pPr>
            <a:r>
              <a:rPr lang="en-US" sz="1400" b="1" dirty="0">
                <a:latin typeface="Times New Roman" panose="02020603050405020304" pitchFamily="18" charset="0"/>
                <a:ea typeface="Calibri" panose="020F0502020204030204" pitchFamily="34" charset="0"/>
                <a:cs typeface="Times New Roman" panose="02020603050405020304" pitchFamily="18" charset="0"/>
              </a:rPr>
              <a:t>Light Intensity {DARK, MODERATE</a:t>
            </a:r>
            <a:r>
              <a:rPr lang="en-US" sz="1400" b="1">
                <a:latin typeface="Times New Roman" panose="02020603050405020304" pitchFamily="18" charset="0"/>
                <a:ea typeface="Calibri" panose="020F0502020204030204" pitchFamily="34" charset="0"/>
                <a:cs typeface="Times New Roman" panose="02020603050405020304" pitchFamily="18" charset="0"/>
              </a:rPr>
              <a:t>, </a:t>
            </a:r>
            <a:r>
              <a:rPr lang="en-US" sz="1400" b="1" smtClean="0">
                <a:latin typeface="Times New Roman" panose="02020603050405020304" pitchFamily="18" charset="0"/>
                <a:ea typeface="Calibri" panose="020F0502020204030204" pitchFamily="34" charset="0"/>
                <a:cs typeface="Times New Roman" panose="02020603050405020304" pitchFamily="18" charset="0"/>
              </a:rPr>
              <a:t>BRIGHT}</a:t>
            </a:r>
          </a:p>
          <a:p>
            <a:pPr marL="285750" indent="-285750">
              <a:spcAft>
                <a:spcPts val="1000"/>
              </a:spcAft>
              <a:buSzPct val="100000"/>
            </a:pPr>
            <a:r>
              <a:rPr lang="en-US" sz="1400" b="1">
                <a:solidFill>
                  <a:schemeClr val="tx1"/>
                </a:solidFill>
                <a:latin typeface="Times New Roman" panose="02020603050405020304" pitchFamily="18" charset="0"/>
                <a:ea typeface="Calibri" panose="020F0502020204030204" pitchFamily="34" charset="0"/>
                <a:cs typeface="Times New Roman" panose="02020603050405020304" pitchFamily="18" charset="0"/>
              </a:rPr>
              <a:t>are represented in percentage with values in [0, 100] interval</a:t>
            </a:r>
            <a:endParaRPr lang="en-US" sz="1400" b="1">
              <a:latin typeface="Times New Roman" panose="02020603050405020304" pitchFamily="18" charset="0"/>
              <a:ea typeface="Calibri" panose="020F0502020204030204" pitchFamily="34" charset="0"/>
              <a:cs typeface="Times New Roman" panose="02020603050405020304" pitchFamily="18" charset="0"/>
            </a:endParaRPr>
          </a:p>
          <a:p>
            <a:pPr marL="0" indent="0">
              <a:spcAft>
                <a:spcPts val="1000"/>
              </a:spcAft>
              <a:buSzPct val="100000"/>
              <a:buNone/>
            </a:pPr>
            <a:endParaRPr lang="en-US" sz="1400" b="1" smtClean="0">
              <a:latin typeface="Times New Roman" panose="02020603050405020304" pitchFamily="18" charset="0"/>
              <a:ea typeface="Calibri" panose="020F0502020204030204" pitchFamily="34" charset="0"/>
              <a:cs typeface="Times New Roman" panose="02020603050405020304" pitchFamily="18" charset="0"/>
            </a:endParaRPr>
          </a:p>
          <a:p>
            <a:pPr marL="0" indent="0">
              <a:spcAft>
                <a:spcPts val="1000"/>
              </a:spcAft>
              <a:buSzPct val="100000"/>
              <a:buNone/>
            </a:pPr>
            <a:r>
              <a:rPr lang="en-US" sz="1400" b="1" smtClean="0">
                <a:latin typeface="Times New Roman" panose="02020603050405020304" pitchFamily="18" charset="0"/>
                <a:ea typeface="Calibri" panose="020F0502020204030204" pitchFamily="34" charset="0"/>
                <a:cs typeface="Times New Roman" panose="02020603050405020304" pitchFamily="18" charset="0"/>
              </a:rPr>
              <a:t>Air </a:t>
            </a:r>
            <a:r>
              <a:rPr lang="en-US" sz="1400" b="1">
                <a:latin typeface="Times New Roman" panose="02020603050405020304" pitchFamily="18" charset="0"/>
                <a:ea typeface="Calibri" panose="020F0502020204030204" pitchFamily="34" charset="0"/>
                <a:cs typeface="Times New Roman" panose="02020603050405020304" pitchFamily="18" charset="0"/>
              </a:rPr>
              <a:t>Temperature {COLD, MODERATE, HOT </a:t>
            </a:r>
            <a:r>
              <a:rPr lang="en-US" sz="1400" b="1" smtClean="0">
                <a:latin typeface="Times New Roman" panose="02020603050405020304" pitchFamily="18" charset="0"/>
                <a:ea typeface="Calibri" panose="020F0502020204030204" pitchFamily="34" charset="0"/>
                <a:cs typeface="Times New Roman" panose="02020603050405020304" pitchFamily="18" charset="0"/>
              </a:rPr>
              <a:t>}</a:t>
            </a:r>
          </a:p>
          <a:p>
            <a:pPr marL="285750" indent="-285750">
              <a:spcAft>
                <a:spcPts val="1000"/>
              </a:spcAft>
              <a:buSzPct val="100000"/>
            </a:pPr>
            <a:r>
              <a:rPr lang="en-US" sz="1400" b="1">
                <a:solidFill>
                  <a:schemeClr val="tx1"/>
                </a:solidFill>
                <a:latin typeface="Times New Roman" panose="02020603050405020304" pitchFamily="18" charset="0"/>
                <a:ea typeface="Calibri" panose="020F0502020204030204" pitchFamily="34" charset="0"/>
                <a:cs typeface="Times New Roman" panose="02020603050405020304" pitchFamily="18" charset="0"/>
              </a:rPr>
              <a:t>is represented in Celsius degrees in [-30, </a:t>
            </a:r>
            <a:r>
              <a:rPr lang="en-US" sz="1400" b="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40</a:t>
            </a:r>
            <a:r>
              <a:rPr lang="en-US" sz="1400" b="1">
                <a:solidFill>
                  <a:schemeClr val="tx1"/>
                </a:solidFill>
                <a:latin typeface="Times New Roman" panose="02020603050405020304" pitchFamily="18" charset="0"/>
                <a:ea typeface="Calibri" panose="020F0502020204030204" pitchFamily="34" charset="0"/>
                <a:cs typeface="Times New Roman" panose="02020603050405020304" pitchFamily="18" charset="0"/>
              </a:rPr>
              <a:t>] interval.</a:t>
            </a:r>
          </a:p>
          <a:p>
            <a:pPr marL="0" indent="0">
              <a:spcAft>
                <a:spcPts val="1000"/>
              </a:spcAft>
              <a:buSzPct val="100000"/>
              <a:buNone/>
            </a:pPr>
            <a:endParaRPr lang="en-US" sz="1400" b="1">
              <a:latin typeface="Times New Roman" panose="02020603050405020304" pitchFamily="18" charset="0"/>
              <a:ea typeface="Calibri" panose="020F0502020204030204" pitchFamily="34" charset="0"/>
              <a:cs typeface="Times New Roman" panose="02020603050405020304" pitchFamily="18" charset="0"/>
            </a:endParaRPr>
          </a:p>
          <a:p>
            <a:pPr marL="0" indent="0">
              <a:spcAft>
                <a:spcPts val="1000"/>
              </a:spcAft>
              <a:buSzPct val="100000"/>
              <a:buNone/>
            </a:pPr>
            <a:endParaRPr lang="en-US" sz="1400" b="1"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Picture 1"/>
          <p:cNvPicPr/>
          <p:nvPr/>
        </p:nvPicPr>
        <p:blipFill>
          <a:blip r:embed="rId2"/>
          <a:stretch/>
        </p:blipFill>
        <p:spPr>
          <a:xfrm>
            <a:off x="0" y="-228600"/>
            <a:ext cx="9143280" cy="1166400"/>
          </a:xfrm>
          <a:prstGeom prst="rect">
            <a:avLst/>
          </a:prstGeom>
          <a:ln w="0">
            <a:noFill/>
          </a:ln>
        </p:spPr>
      </p:pic>
      <p:sp>
        <p:nvSpPr>
          <p:cNvPr id="3" name="Rectangle 2"/>
          <p:cNvSpPr/>
          <p:nvPr/>
        </p:nvSpPr>
        <p:spPr>
          <a:xfrm>
            <a:off x="75413" y="1779979"/>
            <a:ext cx="6270214" cy="400110"/>
          </a:xfrm>
          <a:prstGeom prst="rect">
            <a:avLst/>
          </a:prstGeom>
        </p:spPr>
        <p:txBody>
          <a:bodyPr wrap="square">
            <a:spAutoFit/>
          </a:bodyPr>
          <a:lstStyle/>
          <a:p>
            <a:r>
              <a:rPr lang="en-US" sz="2000" b="1" smtClean="0">
                <a:latin typeface="Times New Roman" panose="02020603050405020304" pitchFamily="18" charset="0"/>
                <a:cs typeface="Times New Roman" panose="02020603050405020304" pitchFamily="18" charset="0"/>
              </a:rPr>
              <a:t>Four inputs / </a:t>
            </a:r>
            <a:r>
              <a:rPr lang="en-US" sz="2000" b="1">
                <a:latin typeface="Times New Roman" panose="02020603050405020304" pitchFamily="18" charset="0"/>
                <a:cs typeface="Times New Roman" panose="02020603050405020304" pitchFamily="18" charset="0"/>
              </a:rPr>
              <a:t>Each </a:t>
            </a:r>
            <a:r>
              <a:rPr lang="en-US" sz="2000" b="1" smtClean="0">
                <a:latin typeface="Times New Roman" panose="02020603050405020304" pitchFamily="18" charset="0"/>
                <a:cs typeface="Times New Roman" panose="02020603050405020304" pitchFamily="18" charset="0"/>
              </a:rPr>
              <a:t>has </a:t>
            </a:r>
            <a:r>
              <a:rPr lang="en-US" sz="2000" b="1">
                <a:latin typeface="Times New Roman" panose="02020603050405020304" pitchFamily="18" charset="0"/>
                <a:cs typeface="Times New Roman" panose="02020603050405020304" pitchFamily="18" charset="0"/>
              </a:rPr>
              <a:t>defined 3 membership functions</a:t>
            </a:r>
          </a:p>
        </p:txBody>
      </p:sp>
      <p:sp>
        <p:nvSpPr>
          <p:cNvPr id="11" name="Rectangle 10"/>
          <p:cNvSpPr/>
          <p:nvPr/>
        </p:nvSpPr>
        <p:spPr>
          <a:xfrm>
            <a:off x="-3" y="5053232"/>
            <a:ext cx="1630839" cy="400110"/>
          </a:xfrm>
          <a:prstGeom prst="rect">
            <a:avLst/>
          </a:prstGeom>
        </p:spPr>
        <p:txBody>
          <a:bodyPr wrap="square">
            <a:spAutoFit/>
          </a:bodyPr>
          <a:lstStyle/>
          <a:p>
            <a:r>
              <a:rPr lang="en-US" sz="2000" b="1" smtClean="0">
                <a:latin typeface="Times New Roman" panose="02020603050405020304" pitchFamily="18" charset="0"/>
                <a:cs typeface="Times New Roman" panose="02020603050405020304" pitchFamily="18" charset="0"/>
              </a:rPr>
              <a:t>One output:</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6342" y="2138400"/>
            <a:ext cx="3966329" cy="2223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6343" y="4390989"/>
            <a:ext cx="3946474" cy="2141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Google Shape;156;p19">
            <a:extLst>
              <a:ext uri="{FF2B5EF4-FFF2-40B4-BE49-F238E27FC236}">
                <a16:creationId xmlns:a16="http://schemas.microsoft.com/office/drawing/2014/main" xmlns="" id="{7F5D1287-3C61-CECD-6D5B-F745262243B8}"/>
              </a:ext>
            </a:extLst>
          </p:cNvPr>
          <p:cNvSpPr txBox="1">
            <a:spLocks/>
          </p:cNvSpPr>
          <p:nvPr/>
        </p:nvSpPr>
        <p:spPr>
          <a:xfrm>
            <a:off x="75414" y="5453342"/>
            <a:ext cx="5218482" cy="90032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l" rtl="0">
              <a:lnSpc>
                <a:spcPct val="115000"/>
              </a:lnSpc>
              <a:spcBef>
                <a:spcPts val="0"/>
              </a:spcBef>
              <a:spcAft>
                <a:spcPts val="0"/>
              </a:spcAft>
              <a:buClr>
                <a:schemeClr val="accent3"/>
              </a:buClr>
              <a:buSzPts val="2400"/>
              <a:buFont typeface="Titillium Web"/>
              <a:buChar char="⦿"/>
              <a:defRPr sz="2400" b="0" i="0" u="none" strike="noStrike" cap="none">
                <a:solidFill>
                  <a:schemeClr val="dk2"/>
                </a:solidFill>
                <a:latin typeface="Titillium Web"/>
                <a:ea typeface="Titillium Web"/>
                <a:cs typeface="Titillium Web"/>
                <a:sym typeface="Titillium Web"/>
              </a:defRPr>
            </a:lvl1pPr>
            <a:lvl2pPr marL="914400" marR="0" lvl="1" indent="-381000" algn="l" rtl="0">
              <a:lnSpc>
                <a:spcPct val="115000"/>
              </a:lnSpc>
              <a:spcBef>
                <a:spcPts val="1000"/>
              </a:spcBef>
              <a:spcAft>
                <a:spcPts val="0"/>
              </a:spcAft>
              <a:buClr>
                <a:schemeClr val="accent4"/>
              </a:buClr>
              <a:buSzPts val="2400"/>
              <a:buFont typeface="Titillium Web"/>
              <a:buChar char="⌾"/>
              <a:defRPr sz="2400" b="0" i="0" u="none" strike="noStrike" cap="none">
                <a:solidFill>
                  <a:schemeClr val="dk2"/>
                </a:solidFill>
                <a:latin typeface="Titillium Web"/>
                <a:ea typeface="Titillium Web"/>
                <a:cs typeface="Titillium Web"/>
                <a:sym typeface="Titillium Web"/>
              </a:defRPr>
            </a:lvl2pPr>
            <a:lvl3pPr marL="1371600" marR="0" lvl="2" indent="-381000" algn="l" rtl="0">
              <a:lnSpc>
                <a:spcPct val="115000"/>
              </a:lnSpc>
              <a:spcBef>
                <a:spcPts val="1000"/>
              </a:spcBef>
              <a:spcAft>
                <a:spcPts val="0"/>
              </a:spcAft>
              <a:buClr>
                <a:schemeClr val="accent5"/>
              </a:buClr>
              <a:buSzPts val="2400"/>
              <a:buFont typeface="Titillium Web"/>
              <a:buChar char="•"/>
              <a:defRPr sz="2400" b="0" i="0" u="none" strike="noStrike" cap="none">
                <a:solidFill>
                  <a:schemeClr val="dk2"/>
                </a:solidFill>
                <a:latin typeface="Titillium Web"/>
                <a:ea typeface="Titillium Web"/>
                <a:cs typeface="Titillium Web"/>
                <a:sym typeface="Titillium Web"/>
              </a:defRPr>
            </a:lvl3pPr>
            <a:lvl4pPr marL="1828800" marR="0" lvl="3" indent="-381000" algn="l" rtl="0">
              <a:lnSpc>
                <a:spcPct val="115000"/>
              </a:lnSpc>
              <a:spcBef>
                <a:spcPts val="1000"/>
              </a:spcBef>
              <a:spcAft>
                <a:spcPts val="0"/>
              </a:spcAft>
              <a:buClr>
                <a:schemeClr val="accent6"/>
              </a:buClr>
              <a:buSzPts val="2400"/>
              <a:buFont typeface="Titillium Web"/>
              <a:buChar char="●"/>
              <a:defRPr sz="2400" b="0" i="0" u="none" strike="noStrike" cap="none">
                <a:solidFill>
                  <a:schemeClr val="dk2"/>
                </a:solidFill>
                <a:latin typeface="Titillium Web"/>
                <a:ea typeface="Titillium Web"/>
                <a:cs typeface="Titillium Web"/>
                <a:sym typeface="Titillium Web"/>
              </a:defRPr>
            </a:lvl4pPr>
            <a:lvl5pPr marL="2286000" marR="0" lvl="4" indent="-381000" algn="l" rtl="0">
              <a:lnSpc>
                <a:spcPct val="115000"/>
              </a:lnSpc>
              <a:spcBef>
                <a:spcPts val="1000"/>
              </a:spcBef>
              <a:spcAft>
                <a:spcPts val="0"/>
              </a:spcAft>
              <a:buClr>
                <a:schemeClr val="dk2"/>
              </a:buClr>
              <a:buSzPts val="2400"/>
              <a:buFont typeface="Titillium Web"/>
              <a:buChar char="○"/>
              <a:defRPr sz="2400" b="0" i="0" u="none" strike="noStrike" cap="none">
                <a:solidFill>
                  <a:schemeClr val="dk2"/>
                </a:solidFill>
                <a:latin typeface="Titillium Web"/>
                <a:ea typeface="Titillium Web"/>
                <a:cs typeface="Titillium Web"/>
                <a:sym typeface="Titillium Web"/>
              </a:defRPr>
            </a:lvl5pPr>
            <a:lvl6pPr marL="2743200" marR="0" lvl="5" indent="-381000" algn="l" rtl="0">
              <a:lnSpc>
                <a:spcPct val="115000"/>
              </a:lnSpc>
              <a:spcBef>
                <a:spcPts val="1000"/>
              </a:spcBef>
              <a:spcAft>
                <a:spcPts val="0"/>
              </a:spcAft>
              <a:buClr>
                <a:schemeClr val="dk2"/>
              </a:buClr>
              <a:buSzPts val="2400"/>
              <a:buFont typeface="Titillium Web"/>
              <a:buChar char="■"/>
              <a:defRPr sz="2400" b="0" i="0" u="none" strike="noStrike" cap="none">
                <a:solidFill>
                  <a:schemeClr val="dk2"/>
                </a:solidFill>
                <a:latin typeface="Titillium Web"/>
                <a:ea typeface="Titillium Web"/>
                <a:cs typeface="Titillium Web"/>
                <a:sym typeface="Titillium Web"/>
              </a:defRPr>
            </a:lvl6pPr>
            <a:lvl7pPr marL="3200400" marR="0" lvl="6" indent="-381000" algn="l" rtl="0">
              <a:lnSpc>
                <a:spcPct val="115000"/>
              </a:lnSpc>
              <a:spcBef>
                <a:spcPts val="1000"/>
              </a:spcBef>
              <a:spcAft>
                <a:spcPts val="0"/>
              </a:spcAft>
              <a:buClr>
                <a:schemeClr val="dk2"/>
              </a:buClr>
              <a:buSzPts val="2400"/>
              <a:buFont typeface="Titillium Web"/>
              <a:buChar char="●"/>
              <a:defRPr sz="2400" b="0" i="0" u="none" strike="noStrike" cap="none">
                <a:solidFill>
                  <a:schemeClr val="dk2"/>
                </a:solidFill>
                <a:latin typeface="Titillium Web"/>
                <a:ea typeface="Titillium Web"/>
                <a:cs typeface="Titillium Web"/>
                <a:sym typeface="Titillium Web"/>
              </a:defRPr>
            </a:lvl7pPr>
            <a:lvl8pPr marL="3657600" marR="0" lvl="7" indent="-381000" algn="l" rtl="0">
              <a:lnSpc>
                <a:spcPct val="115000"/>
              </a:lnSpc>
              <a:spcBef>
                <a:spcPts val="1000"/>
              </a:spcBef>
              <a:spcAft>
                <a:spcPts val="0"/>
              </a:spcAft>
              <a:buClr>
                <a:schemeClr val="dk2"/>
              </a:buClr>
              <a:buSzPts val="2400"/>
              <a:buFont typeface="Titillium Web"/>
              <a:buChar char="○"/>
              <a:defRPr sz="2400" b="0" i="0" u="none" strike="noStrike" cap="none">
                <a:solidFill>
                  <a:schemeClr val="dk2"/>
                </a:solidFill>
                <a:latin typeface="Titillium Web"/>
                <a:ea typeface="Titillium Web"/>
                <a:cs typeface="Titillium Web"/>
                <a:sym typeface="Titillium Web"/>
              </a:defRPr>
            </a:lvl8pPr>
            <a:lvl9pPr marL="4114800" marR="0" lvl="8" indent="-381000" algn="l" rtl="0">
              <a:lnSpc>
                <a:spcPct val="115000"/>
              </a:lnSpc>
              <a:spcBef>
                <a:spcPts val="1000"/>
              </a:spcBef>
              <a:spcAft>
                <a:spcPts val="1000"/>
              </a:spcAft>
              <a:buClr>
                <a:schemeClr val="dk2"/>
              </a:buClr>
              <a:buSzPts val="2400"/>
              <a:buFont typeface="Titillium Web"/>
              <a:buChar char="■"/>
              <a:defRPr sz="2400" b="0" i="0" u="none" strike="noStrike" cap="none">
                <a:solidFill>
                  <a:schemeClr val="dk2"/>
                </a:solidFill>
                <a:latin typeface="Titillium Web"/>
                <a:ea typeface="Titillium Web"/>
                <a:cs typeface="Titillium Web"/>
                <a:sym typeface="Titillium Web"/>
              </a:defRPr>
            </a:lvl9pPr>
          </a:lstStyle>
          <a:p>
            <a:pPr marL="0" indent="0">
              <a:spcAft>
                <a:spcPts val="1000"/>
              </a:spcAft>
              <a:buSzPct val="100000"/>
              <a:buNone/>
            </a:pPr>
            <a:r>
              <a:rPr lang="en-US" sz="1400" b="1" smtClean="0">
                <a:latin typeface="Times New Roman" panose="02020603050405020304" pitchFamily="18" charset="0"/>
                <a:ea typeface="Calibri" panose="020F0502020204030204" pitchFamily="34" charset="0"/>
                <a:cs typeface="Times New Roman" panose="02020603050405020304" pitchFamily="18" charset="0"/>
              </a:rPr>
              <a:t>Irrigation </a:t>
            </a:r>
            <a:r>
              <a:rPr lang="en-US" sz="1400" b="1">
                <a:latin typeface="Times New Roman" panose="02020603050405020304" pitchFamily="18" charset="0"/>
                <a:ea typeface="Calibri" panose="020F0502020204030204" pitchFamily="34" charset="0"/>
                <a:cs typeface="Times New Roman" panose="02020603050405020304" pitchFamily="18" charset="0"/>
              </a:rPr>
              <a:t>Time </a:t>
            </a:r>
            <a:r>
              <a:rPr lang="en-US" sz="1400" b="1" smtClean="0">
                <a:latin typeface="Times New Roman" panose="02020603050405020304" pitchFamily="18" charset="0"/>
                <a:ea typeface="Calibri" panose="020F0502020204030204" pitchFamily="34" charset="0"/>
                <a:cs typeface="Times New Roman" panose="02020603050405020304" pitchFamily="18" charset="0"/>
              </a:rPr>
              <a:t>{NONE</a:t>
            </a:r>
            <a:r>
              <a:rPr lang="en-US" sz="1400" b="1" dirty="0">
                <a:latin typeface="Times New Roman" panose="02020603050405020304" pitchFamily="18" charset="0"/>
                <a:ea typeface="Calibri" panose="020F0502020204030204" pitchFamily="34" charset="0"/>
                <a:cs typeface="Times New Roman" panose="02020603050405020304" pitchFamily="18" charset="0"/>
              </a:rPr>
              <a:t>, SHORT, MEDIUM, LONG, </a:t>
            </a:r>
            <a:r>
              <a:rPr lang="en-US" sz="1400" b="1">
                <a:latin typeface="Times New Roman" panose="02020603050405020304" pitchFamily="18" charset="0"/>
                <a:ea typeface="Calibri" panose="020F0502020204030204" pitchFamily="34" charset="0"/>
                <a:cs typeface="Times New Roman" panose="02020603050405020304" pitchFamily="18" charset="0"/>
              </a:rPr>
              <a:t>VERY </a:t>
            </a:r>
            <a:r>
              <a:rPr lang="en-US" sz="1400" b="1" smtClean="0">
                <a:latin typeface="Times New Roman" panose="02020603050405020304" pitchFamily="18" charset="0"/>
                <a:ea typeface="Calibri" panose="020F0502020204030204" pitchFamily="34" charset="0"/>
                <a:cs typeface="Times New Roman" panose="02020603050405020304" pitchFamily="18" charset="0"/>
              </a:rPr>
              <a:t>LONG}</a:t>
            </a:r>
          </a:p>
          <a:p>
            <a:pPr marL="285750" indent="-285750">
              <a:spcAft>
                <a:spcPts val="1000"/>
              </a:spcAft>
              <a:buSzPct val="100000"/>
            </a:pPr>
            <a:r>
              <a:rPr lang="en-US" sz="1400" b="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The output is calculated with the centroid defuzzification method.</a:t>
            </a:r>
            <a:endParaRPr lang="en-US" sz="1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433771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Google Shape;157;p19">
            <a:extLst>
              <a:ext uri="{FF2B5EF4-FFF2-40B4-BE49-F238E27FC236}">
                <a16:creationId xmlns:a16="http://schemas.microsoft.com/office/drawing/2014/main" xmlns="" id="{BE319181-BA6C-B193-BCF6-D6460C2F0313}"/>
              </a:ext>
            </a:extLst>
          </p:cNvPr>
          <p:cNvSpPr txBox="1">
            <a:spLocks noGrp="1"/>
          </p:cNvSpPr>
          <p:nvPr>
            <p:ph type="title"/>
          </p:nvPr>
        </p:nvSpPr>
        <p:spPr>
          <a:xfrm>
            <a:off x="588936" y="1139417"/>
            <a:ext cx="7966128" cy="790122"/>
          </a:xfrm>
          <a:prstGeom prst="rect">
            <a:avLst/>
          </a:prstGeom>
        </p:spPr>
        <p:txBody>
          <a:bodyPr spcFirstLastPara="1" wrap="square" lIns="0" tIns="0" rIns="0" bIns="0" anchor="t" anchorCtr="0">
            <a:noAutofit/>
          </a:bodyPr>
          <a:lstStyle/>
          <a:p>
            <a:pPr algn="ctr">
              <a:spcBef>
                <a:spcPts val="0"/>
              </a:spcBef>
            </a:pPr>
            <a:r>
              <a:rPr lang="en-GB" sz="2800" b="1" spc="-1" dirty="0">
                <a:solidFill>
                  <a:srgbClr val="558ED5"/>
                </a:solidFill>
                <a:latin typeface="Calibri"/>
                <a:ea typeface="Calibri"/>
              </a:rPr>
              <a:t>Irrigation system </a:t>
            </a:r>
            <a:r>
              <a:rPr lang="ro-RO" sz="2800" b="1" spc="-1" dirty="0">
                <a:solidFill>
                  <a:srgbClr val="558ED5"/>
                </a:solidFill>
                <a:latin typeface="Calibri"/>
                <a:ea typeface="Calibri"/>
              </a:rPr>
              <a:t>SINK</a:t>
            </a:r>
            <a:r>
              <a:rPr lang="en-GB" sz="2800" b="1" spc="-1" dirty="0">
                <a:solidFill>
                  <a:srgbClr val="558ED5"/>
                </a:solidFill>
                <a:latin typeface="Calibri"/>
                <a:ea typeface="Calibri"/>
              </a:rPr>
              <a:t>:</a:t>
            </a:r>
            <a:r>
              <a:rPr lang="ro-RO" sz="2800" b="1" spc="-1" dirty="0">
                <a:solidFill>
                  <a:srgbClr val="558ED5"/>
                </a:solidFill>
                <a:latin typeface="Calibri"/>
                <a:ea typeface="Calibri"/>
              </a:rPr>
              <a:t> </a:t>
            </a:r>
            <a:r>
              <a:rPr lang="en-GB" sz="2800" b="1" spc="-1" dirty="0">
                <a:solidFill>
                  <a:srgbClr val="558ED5"/>
                </a:solidFill>
                <a:latin typeface="Calibri"/>
                <a:ea typeface="Calibri"/>
              </a:rPr>
              <a:t/>
            </a:r>
            <a:br>
              <a:rPr lang="en-GB" sz="2800" b="1" spc="-1" dirty="0">
                <a:solidFill>
                  <a:srgbClr val="558ED5"/>
                </a:solidFill>
                <a:latin typeface="Calibri"/>
                <a:ea typeface="Calibri"/>
              </a:rPr>
            </a:br>
            <a:r>
              <a:rPr lang="ro-RO" sz="2800" b="1" spc="-1" dirty="0">
                <a:solidFill>
                  <a:srgbClr val="558ED5"/>
                </a:solidFill>
                <a:latin typeface="Calibri"/>
                <a:ea typeface="Calibri"/>
              </a:rPr>
              <a:t>MANDAMI INFERENCE FUZZY </a:t>
            </a:r>
            <a:r>
              <a:rPr lang="ro-RO" sz="2800" b="1" spc="-1">
                <a:solidFill>
                  <a:srgbClr val="558ED5"/>
                </a:solidFill>
                <a:latin typeface="Calibri"/>
                <a:ea typeface="Calibri"/>
              </a:rPr>
              <a:t>LOGIC</a:t>
            </a:r>
            <a:r>
              <a:rPr lang="en-GB" sz="2800" b="1" spc="-1">
                <a:solidFill>
                  <a:srgbClr val="558ED5"/>
                </a:solidFill>
                <a:latin typeface="Calibri"/>
                <a:ea typeface="Calibri"/>
              </a:rPr>
              <a:t> SYSTEM (1)</a:t>
            </a:r>
            <a:endParaRPr lang="ro-RO" sz="2800" b="1" spc="-1" dirty="0">
              <a:solidFill>
                <a:srgbClr val="558ED5"/>
              </a:solidFill>
              <a:latin typeface="Calibri"/>
              <a:ea typeface="Calibri"/>
            </a:endParaRPr>
          </a:p>
        </p:txBody>
      </p:sp>
      <p:sp>
        <p:nvSpPr>
          <p:cNvPr id="12" name="Google Shape;156;p19">
            <a:extLst>
              <a:ext uri="{FF2B5EF4-FFF2-40B4-BE49-F238E27FC236}">
                <a16:creationId xmlns:a16="http://schemas.microsoft.com/office/drawing/2014/main" xmlns="" id="{310BAC7C-EB59-E29A-E6E5-AE36E4D58B8A}"/>
              </a:ext>
            </a:extLst>
          </p:cNvPr>
          <p:cNvSpPr txBox="1">
            <a:spLocks noGrp="1"/>
          </p:cNvSpPr>
          <p:nvPr>
            <p:ph type="body" idx="1"/>
          </p:nvPr>
        </p:nvSpPr>
        <p:spPr>
          <a:xfrm>
            <a:off x="224725" y="1989746"/>
            <a:ext cx="8918555" cy="1337915"/>
          </a:xfrm>
          <a:prstGeom prst="rect">
            <a:avLst/>
          </a:prstGeom>
        </p:spPr>
        <p:txBody>
          <a:bodyPr spcFirstLastPara="1" wrap="square" lIns="0" tIns="0" rIns="0" bIns="0" anchor="t" anchorCtr="0">
            <a:noAutofit/>
          </a:bodyPr>
          <a:lstStyle/>
          <a:p>
            <a:pPr marL="342900" indent="-342900" algn="l">
              <a:spcAft>
                <a:spcPts val="1000"/>
              </a:spcAft>
              <a:buSzPct val="100000"/>
            </a:pPr>
            <a:r>
              <a:rPr lang="en-US" sz="1800" b="1" i="1" smtClean="0">
                <a:latin typeface="Times New Roman" panose="02020603050405020304" pitchFamily="18" charset="0"/>
                <a:ea typeface="Times New Roman" panose="02020603050405020304" pitchFamily="18" charset="0"/>
                <a:cs typeface="Times New Roman" panose="02020603050405020304" pitchFamily="18" charset="0"/>
              </a:rPr>
              <a:t>R1:</a:t>
            </a:r>
            <a:r>
              <a:rPr lang="en-US" sz="1800" i="1" smtClean="0">
                <a:latin typeface="Times New Roman" panose="02020603050405020304" pitchFamily="18" charset="0"/>
                <a:ea typeface="Times New Roman" panose="02020603050405020304" pitchFamily="18" charset="0"/>
                <a:cs typeface="Times New Roman" panose="02020603050405020304" pitchFamily="18" charset="0"/>
              </a:rPr>
              <a:t> </a:t>
            </a:r>
            <a:r>
              <a:rPr lang="ro-RO" sz="1800" i="1" smtClean="0">
                <a:latin typeface="Times New Roman" panose="02020603050405020304" pitchFamily="18" charset="0"/>
                <a:ea typeface="Times New Roman" panose="02020603050405020304" pitchFamily="18" charset="0"/>
                <a:cs typeface="Times New Roman" panose="02020603050405020304" pitchFamily="18" charset="0"/>
              </a:rPr>
              <a:t>IF </a:t>
            </a:r>
            <a:r>
              <a:rPr lang="ro-RO" sz="1800" i="1" dirty="0">
                <a:latin typeface="Times New Roman" panose="02020603050405020304" pitchFamily="18" charset="0"/>
                <a:ea typeface="Times New Roman" panose="02020603050405020304" pitchFamily="18" charset="0"/>
                <a:cs typeface="Times New Roman" panose="02020603050405020304" pitchFamily="18" charset="0"/>
              </a:rPr>
              <a:t>(</a:t>
            </a:r>
            <a:r>
              <a:rPr lang="ro-RO" sz="1800" b="1" i="1" dirty="0">
                <a:latin typeface="Times New Roman" panose="02020603050405020304" pitchFamily="18" charset="0"/>
                <a:ea typeface="Times New Roman" panose="02020603050405020304" pitchFamily="18" charset="0"/>
                <a:cs typeface="Times New Roman" panose="02020603050405020304" pitchFamily="18" charset="0"/>
              </a:rPr>
              <a:t>soil_moisture</a:t>
            </a:r>
            <a:r>
              <a:rPr lang="ro-RO" sz="1800" i="1" dirty="0">
                <a:latin typeface="Times New Roman" panose="02020603050405020304" pitchFamily="18" charset="0"/>
                <a:ea typeface="Times New Roman" panose="02020603050405020304" pitchFamily="18" charset="0"/>
                <a:cs typeface="Times New Roman" panose="02020603050405020304" pitchFamily="18" charset="0"/>
              </a:rPr>
              <a:t> IS </a:t>
            </a:r>
            <a:r>
              <a:rPr lang="ro-RO" sz="1800" b="1" i="1" dirty="0">
                <a:latin typeface="Times New Roman" panose="02020603050405020304" pitchFamily="18" charset="0"/>
                <a:ea typeface="Times New Roman" panose="02020603050405020304" pitchFamily="18" charset="0"/>
                <a:cs typeface="Times New Roman" panose="02020603050405020304" pitchFamily="18" charset="0"/>
              </a:rPr>
              <a:t>wet</a:t>
            </a:r>
            <a:r>
              <a:rPr lang="ro-RO" sz="1800" i="1" dirty="0">
                <a:latin typeface="Times New Roman" panose="02020603050405020304" pitchFamily="18" charset="0"/>
                <a:ea typeface="Times New Roman" panose="02020603050405020304" pitchFamily="18" charset="0"/>
                <a:cs typeface="Times New Roman" panose="02020603050405020304" pitchFamily="18" charset="0"/>
              </a:rPr>
              <a:t>) AND (</a:t>
            </a:r>
            <a:r>
              <a:rPr lang="ro-RO" sz="1800" b="1" i="1" dirty="0">
                <a:latin typeface="Times New Roman" panose="02020603050405020304" pitchFamily="18" charset="0"/>
                <a:ea typeface="Times New Roman" panose="02020603050405020304" pitchFamily="18" charset="0"/>
                <a:cs typeface="Times New Roman" panose="02020603050405020304" pitchFamily="18" charset="0"/>
              </a:rPr>
              <a:t>air_temperature</a:t>
            </a:r>
            <a:r>
              <a:rPr lang="ro-RO" sz="1800" i="1" dirty="0">
                <a:latin typeface="Times New Roman" panose="02020603050405020304" pitchFamily="18" charset="0"/>
                <a:ea typeface="Times New Roman" panose="02020603050405020304" pitchFamily="18" charset="0"/>
                <a:cs typeface="Times New Roman" panose="02020603050405020304" pitchFamily="18" charset="0"/>
              </a:rPr>
              <a:t> IS </a:t>
            </a:r>
            <a:r>
              <a:rPr lang="ro-RO" sz="1800" b="1" i="1" dirty="0">
                <a:latin typeface="Times New Roman" panose="02020603050405020304" pitchFamily="18" charset="0"/>
                <a:ea typeface="Times New Roman" panose="02020603050405020304" pitchFamily="18" charset="0"/>
                <a:cs typeface="Times New Roman" panose="02020603050405020304" pitchFamily="18" charset="0"/>
              </a:rPr>
              <a:t>cold</a:t>
            </a:r>
            <a:r>
              <a:rPr lang="ro-RO" sz="1800" i="1" dirty="0">
                <a:latin typeface="Times New Roman" panose="02020603050405020304" pitchFamily="18" charset="0"/>
                <a:ea typeface="Times New Roman" panose="02020603050405020304" pitchFamily="18" charset="0"/>
                <a:cs typeface="Times New Roman" panose="02020603050405020304" pitchFamily="18" charset="0"/>
              </a:rPr>
              <a:t>) AND (</a:t>
            </a:r>
            <a:r>
              <a:rPr lang="ro-RO" sz="1800" b="1" i="1" dirty="0">
                <a:latin typeface="Times New Roman" panose="02020603050405020304" pitchFamily="18" charset="0"/>
                <a:ea typeface="Times New Roman" panose="02020603050405020304" pitchFamily="18" charset="0"/>
                <a:cs typeface="Times New Roman" panose="02020603050405020304" pitchFamily="18" charset="0"/>
              </a:rPr>
              <a:t>air_humidity</a:t>
            </a:r>
            <a:r>
              <a:rPr lang="ro-RO" sz="1800" i="1" dirty="0">
                <a:latin typeface="Times New Roman" panose="02020603050405020304" pitchFamily="18" charset="0"/>
                <a:ea typeface="Times New Roman" panose="02020603050405020304" pitchFamily="18" charset="0"/>
                <a:cs typeface="Times New Roman" panose="02020603050405020304" pitchFamily="18" charset="0"/>
              </a:rPr>
              <a:t> IS </a:t>
            </a:r>
            <a:r>
              <a:rPr lang="ro-RO" sz="1800" b="1" i="1" dirty="0">
                <a:latin typeface="Times New Roman" panose="02020603050405020304" pitchFamily="18" charset="0"/>
                <a:ea typeface="Times New Roman" panose="02020603050405020304" pitchFamily="18" charset="0"/>
                <a:cs typeface="Times New Roman" panose="02020603050405020304" pitchFamily="18" charset="0"/>
              </a:rPr>
              <a:t>high</a:t>
            </a:r>
            <a:r>
              <a:rPr lang="ro-RO" sz="1800" i="1" dirty="0">
                <a:latin typeface="Times New Roman" panose="02020603050405020304" pitchFamily="18" charset="0"/>
                <a:ea typeface="Times New Roman" panose="02020603050405020304" pitchFamily="18" charset="0"/>
                <a:cs typeface="Times New Roman" panose="02020603050405020304" pitchFamily="18" charset="0"/>
              </a:rPr>
              <a:t>) AND (</a:t>
            </a:r>
            <a:r>
              <a:rPr lang="ro-RO" sz="1800" b="1" i="1" dirty="0">
                <a:latin typeface="Times New Roman" panose="02020603050405020304" pitchFamily="18" charset="0"/>
                <a:ea typeface="Times New Roman" panose="02020603050405020304" pitchFamily="18" charset="0"/>
                <a:cs typeface="Times New Roman" panose="02020603050405020304" pitchFamily="18" charset="0"/>
              </a:rPr>
              <a:t>light_intensity</a:t>
            </a:r>
            <a:r>
              <a:rPr lang="ro-RO" sz="1800" i="1" dirty="0">
                <a:latin typeface="Times New Roman" panose="02020603050405020304" pitchFamily="18" charset="0"/>
                <a:ea typeface="Times New Roman" panose="02020603050405020304" pitchFamily="18" charset="0"/>
                <a:cs typeface="Times New Roman" panose="02020603050405020304" pitchFamily="18" charset="0"/>
              </a:rPr>
              <a:t> IS </a:t>
            </a:r>
            <a:r>
              <a:rPr lang="ro-RO" sz="1800" b="1" i="1" dirty="0">
                <a:latin typeface="Times New Roman" panose="02020603050405020304" pitchFamily="18" charset="0"/>
                <a:ea typeface="Times New Roman" panose="02020603050405020304" pitchFamily="18" charset="0"/>
                <a:cs typeface="Times New Roman" panose="02020603050405020304" pitchFamily="18" charset="0"/>
              </a:rPr>
              <a:t>bright</a:t>
            </a:r>
            <a:r>
              <a:rPr lang="ro-RO" sz="1800" i="1" dirty="0">
                <a:latin typeface="Times New Roman" panose="02020603050405020304" pitchFamily="18" charset="0"/>
                <a:ea typeface="Times New Roman" panose="02020603050405020304" pitchFamily="18" charset="0"/>
                <a:cs typeface="Times New Roman" panose="02020603050405020304" pitchFamily="18" charset="0"/>
              </a:rPr>
              <a:t>) THEN (</a:t>
            </a:r>
            <a:r>
              <a:rPr lang="ro-RO" sz="1800" b="1" i="1" dirty="0">
                <a:latin typeface="Times New Roman" panose="02020603050405020304" pitchFamily="18" charset="0"/>
                <a:ea typeface="Times New Roman" panose="02020603050405020304" pitchFamily="18" charset="0"/>
                <a:cs typeface="Times New Roman" panose="02020603050405020304" pitchFamily="18" charset="0"/>
              </a:rPr>
              <a:t>irrigation_time</a:t>
            </a:r>
            <a:r>
              <a:rPr lang="ro-RO" sz="1800" i="1" dirty="0">
                <a:latin typeface="Times New Roman" panose="02020603050405020304" pitchFamily="18" charset="0"/>
                <a:ea typeface="Times New Roman" panose="02020603050405020304" pitchFamily="18" charset="0"/>
                <a:cs typeface="Times New Roman" panose="02020603050405020304" pitchFamily="18" charset="0"/>
              </a:rPr>
              <a:t> IS </a:t>
            </a:r>
            <a:r>
              <a:rPr lang="ro-RO" sz="1800" b="1" i="1" dirty="0">
                <a:latin typeface="Times New Roman" panose="02020603050405020304" pitchFamily="18" charset="0"/>
                <a:ea typeface="Times New Roman" panose="02020603050405020304" pitchFamily="18" charset="0"/>
                <a:cs typeface="Times New Roman" panose="02020603050405020304" pitchFamily="18" charset="0"/>
              </a:rPr>
              <a:t>none</a:t>
            </a:r>
            <a:r>
              <a:rPr lang="ro-RO" sz="1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l">
              <a:spcAft>
                <a:spcPts val="1000"/>
              </a:spcAft>
              <a:buSzPct val="100000"/>
            </a:pPr>
            <a:r>
              <a:rPr lang="en-US" sz="1800" b="1" i="1" smtClean="0">
                <a:latin typeface="Times New Roman" panose="02020603050405020304" pitchFamily="18" charset="0"/>
                <a:ea typeface="Times New Roman" panose="02020603050405020304" pitchFamily="18" charset="0"/>
                <a:cs typeface="Times New Roman" panose="02020603050405020304" pitchFamily="18" charset="0"/>
              </a:rPr>
              <a:t>R2:</a:t>
            </a:r>
            <a:r>
              <a:rPr lang="en-US" sz="1800" i="1" smtClean="0">
                <a:latin typeface="Times New Roman" panose="02020603050405020304" pitchFamily="18" charset="0"/>
                <a:ea typeface="Times New Roman" panose="02020603050405020304" pitchFamily="18" charset="0"/>
                <a:cs typeface="Times New Roman" panose="02020603050405020304" pitchFamily="18" charset="0"/>
              </a:rPr>
              <a:t> </a:t>
            </a:r>
            <a:r>
              <a:rPr lang="ro-RO" sz="1800" i="1" smtClean="0">
                <a:latin typeface="Times New Roman" panose="02020603050405020304" pitchFamily="18" charset="0"/>
                <a:ea typeface="Times New Roman" panose="02020603050405020304" pitchFamily="18" charset="0"/>
                <a:cs typeface="Times New Roman" panose="02020603050405020304" pitchFamily="18" charset="0"/>
              </a:rPr>
              <a:t>IF </a:t>
            </a:r>
            <a:r>
              <a:rPr lang="ro-RO" sz="1800" i="1" dirty="0">
                <a:latin typeface="Times New Roman" panose="02020603050405020304" pitchFamily="18" charset="0"/>
                <a:ea typeface="Times New Roman" panose="02020603050405020304" pitchFamily="18" charset="0"/>
                <a:cs typeface="Times New Roman" panose="02020603050405020304" pitchFamily="18" charset="0"/>
              </a:rPr>
              <a:t>(</a:t>
            </a:r>
            <a:r>
              <a:rPr lang="ro-RO" sz="1800" b="1" i="1" dirty="0">
                <a:latin typeface="Times New Roman" panose="02020603050405020304" pitchFamily="18" charset="0"/>
                <a:ea typeface="Times New Roman" panose="02020603050405020304" pitchFamily="18" charset="0"/>
                <a:cs typeface="Times New Roman" panose="02020603050405020304" pitchFamily="18" charset="0"/>
              </a:rPr>
              <a:t>soil_moisture</a:t>
            </a:r>
            <a:r>
              <a:rPr lang="ro-RO" sz="1800" i="1" dirty="0">
                <a:latin typeface="Times New Roman" panose="02020603050405020304" pitchFamily="18" charset="0"/>
                <a:ea typeface="Times New Roman" panose="02020603050405020304" pitchFamily="18" charset="0"/>
                <a:cs typeface="Times New Roman" panose="02020603050405020304" pitchFamily="18" charset="0"/>
              </a:rPr>
              <a:t> IS </a:t>
            </a:r>
            <a:r>
              <a:rPr lang="ro-RO" sz="1800" b="1" i="1" dirty="0">
                <a:latin typeface="Times New Roman" panose="02020603050405020304" pitchFamily="18" charset="0"/>
                <a:ea typeface="Times New Roman" panose="02020603050405020304" pitchFamily="18" charset="0"/>
                <a:cs typeface="Times New Roman" panose="02020603050405020304" pitchFamily="18" charset="0"/>
              </a:rPr>
              <a:t>dry</a:t>
            </a:r>
            <a:r>
              <a:rPr lang="ro-RO" sz="1800" i="1" dirty="0">
                <a:latin typeface="Times New Roman" panose="02020603050405020304" pitchFamily="18" charset="0"/>
                <a:ea typeface="Times New Roman" panose="02020603050405020304" pitchFamily="18" charset="0"/>
                <a:cs typeface="Times New Roman" panose="02020603050405020304" pitchFamily="18" charset="0"/>
              </a:rPr>
              <a:t>) AND (</a:t>
            </a:r>
            <a:r>
              <a:rPr lang="ro-RO" sz="1800" b="1" i="1" dirty="0">
                <a:latin typeface="Times New Roman" panose="02020603050405020304" pitchFamily="18" charset="0"/>
                <a:ea typeface="Times New Roman" panose="02020603050405020304" pitchFamily="18" charset="0"/>
                <a:cs typeface="Times New Roman" panose="02020603050405020304" pitchFamily="18" charset="0"/>
              </a:rPr>
              <a:t>air_temperature</a:t>
            </a:r>
            <a:r>
              <a:rPr lang="ro-RO" sz="1800" i="1" dirty="0">
                <a:latin typeface="Times New Roman" panose="02020603050405020304" pitchFamily="18" charset="0"/>
                <a:ea typeface="Times New Roman" panose="02020603050405020304" pitchFamily="18" charset="0"/>
                <a:cs typeface="Times New Roman" panose="02020603050405020304" pitchFamily="18" charset="0"/>
              </a:rPr>
              <a:t> IS </a:t>
            </a:r>
            <a:r>
              <a:rPr lang="ro-RO" sz="1800" b="1" i="1" dirty="0">
                <a:latin typeface="Times New Roman" panose="02020603050405020304" pitchFamily="18" charset="0"/>
                <a:ea typeface="Times New Roman" panose="02020603050405020304" pitchFamily="18" charset="0"/>
                <a:cs typeface="Times New Roman" panose="02020603050405020304" pitchFamily="18" charset="0"/>
              </a:rPr>
              <a:t>moderate</a:t>
            </a:r>
            <a:r>
              <a:rPr lang="ro-RO" sz="1800" i="1" dirty="0">
                <a:latin typeface="Times New Roman" panose="02020603050405020304" pitchFamily="18" charset="0"/>
                <a:ea typeface="Times New Roman" panose="02020603050405020304" pitchFamily="18" charset="0"/>
                <a:cs typeface="Times New Roman" panose="02020603050405020304" pitchFamily="18" charset="0"/>
              </a:rPr>
              <a:t>) AND (</a:t>
            </a:r>
            <a:r>
              <a:rPr lang="ro-RO" sz="1800" b="1" i="1" dirty="0">
                <a:latin typeface="Times New Roman" panose="02020603050405020304" pitchFamily="18" charset="0"/>
                <a:ea typeface="Times New Roman" panose="02020603050405020304" pitchFamily="18" charset="0"/>
                <a:cs typeface="Times New Roman" panose="02020603050405020304" pitchFamily="18" charset="0"/>
              </a:rPr>
              <a:t>air_humidity </a:t>
            </a:r>
            <a:r>
              <a:rPr lang="ro-RO" sz="1800" i="1" dirty="0">
                <a:latin typeface="Times New Roman" panose="02020603050405020304" pitchFamily="18" charset="0"/>
                <a:ea typeface="Times New Roman" panose="02020603050405020304" pitchFamily="18" charset="0"/>
                <a:cs typeface="Times New Roman" panose="02020603050405020304" pitchFamily="18" charset="0"/>
              </a:rPr>
              <a:t>IS </a:t>
            </a:r>
            <a:r>
              <a:rPr lang="ro-RO" sz="1800" b="1" i="1" dirty="0">
                <a:latin typeface="Times New Roman" panose="02020603050405020304" pitchFamily="18" charset="0"/>
                <a:ea typeface="Times New Roman" panose="02020603050405020304" pitchFamily="18" charset="0"/>
                <a:cs typeface="Times New Roman" panose="02020603050405020304" pitchFamily="18" charset="0"/>
              </a:rPr>
              <a:t>low</a:t>
            </a:r>
            <a:r>
              <a:rPr lang="ro-RO" sz="1800" i="1" dirty="0">
                <a:latin typeface="Times New Roman" panose="02020603050405020304" pitchFamily="18" charset="0"/>
                <a:ea typeface="Times New Roman" panose="02020603050405020304" pitchFamily="18" charset="0"/>
                <a:cs typeface="Times New Roman" panose="02020603050405020304" pitchFamily="18" charset="0"/>
              </a:rPr>
              <a:t>) AND (</a:t>
            </a:r>
            <a:r>
              <a:rPr lang="ro-RO" sz="1800" b="1" i="1" dirty="0">
                <a:latin typeface="Times New Roman" panose="02020603050405020304" pitchFamily="18" charset="0"/>
                <a:ea typeface="Times New Roman" panose="02020603050405020304" pitchFamily="18" charset="0"/>
                <a:cs typeface="Times New Roman" panose="02020603050405020304" pitchFamily="18" charset="0"/>
              </a:rPr>
              <a:t>light_intensity</a:t>
            </a:r>
            <a:r>
              <a:rPr lang="ro-RO" sz="1800" i="1" dirty="0">
                <a:latin typeface="Times New Roman" panose="02020603050405020304" pitchFamily="18" charset="0"/>
                <a:ea typeface="Times New Roman" panose="02020603050405020304" pitchFamily="18" charset="0"/>
                <a:cs typeface="Times New Roman" panose="02020603050405020304" pitchFamily="18" charset="0"/>
              </a:rPr>
              <a:t> IS </a:t>
            </a:r>
            <a:r>
              <a:rPr lang="ro-RO" sz="1800" b="1" i="1" dirty="0">
                <a:latin typeface="Times New Roman" panose="02020603050405020304" pitchFamily="18" charset="0"/>
                <a:ea typeface="Times New Roman" panose="02020603050405020304" pitchFamily="18" charset="0"/>
                <a:cs typeface="Times New Roman" panose="02020603050405020304" pitchFamily="18" charset="0"/>
              </a:rPr>
              <a:t>moderate</a:t>
            </a:r>
            <a:r>
              <a:rPr lang="ro-RO" sz="1800" i="1" dirty="0">
                <a:latin typeface="Times New Roman" panose="02020603050405020304" pitchFamily="18" charset="0"/>
                <a:ea typeface="Times New Roman" panose="02020603050405020304" pitchFamily="18" charset="0"/>
                <a:cs typeface="Times New Roman" panose="02020603050405020304" pitchFamily="18" charset="0"/>
              </a:rPr>
              <a:t>) THEN (</a:t>
            </a:r>
            <a:r>
              <a:rPr lang="ro-RO" sz="1800" b="1" i="1" dirty="0">
                <a:latin typeface="Times New Roman" panose="02020603050405020304" pitchFamily="18" charset="0"/>
                <a:ea typeface="Times New Roman" panose="02020603050405020304" pitchFamily="18" charset="0"/>
                <a:cs typeface="Times New Roman" panose="02020603050405020304" pitchFamily="18" charset="0"/>
              </a:rPr>
              <a:t>irrigation_time</a:t>
            </a:r>
            <a:r>
              <a:rPr lang="ro-RO" sz="1800" i="1" dirty="0">
                <a:latin typeface="Times New Roman" panose="02020603050405020304" pitchFamily="18" charset="0"/>
                <a:ea typeface="Times New Roman" panose="02020603050405020304" pitchFamily="18" charset="0"/>
                <a:cs typeface="Times New Roman" panose="02020603050405020304" pitchFamily="18" charset="0"/>
              </a:rPr>
              <a:t> IS </a:t>
            </a:r>
            <a:r>
              <a:rPr lang="ro-RO" sz="1800" b="1" i="1" dirty="0">
                <a:latin typeface="Times New Roman" panose="02020603050405020304" pitchFamily="18" charset="0"/>
                <a:ea typeface="Times New Roman" panose="02020603050405020304" pitchFamily="18" charset="0"/>
                <a:cs typeface="Times New Roman" panose="02020603050405020304" pitchFamily="18" charset="0"/>
              </a:rPr>
              <a:t>very_long</a:t>
            </a:r>
            <a:r>
              <a:rPr lang="ro-RO" sz="1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1"/>
          <p:cNvPicPr/>
          <p:nvPr/>
        </p:nvPicPr>
        <p:blipFill>
          <a:blip r:embed="rId2"/>
          <a:stretch/>
        </p:blipFill>
        <p:spPr>
          <a:xfrm>
            <a:off x="0" y="-228600"/>
            <a:ext cx="9143280" cy="1166400"/>
          </a:xfrm>
          <a:prstGeom prst="rect">
            <a:avLst/>
          </a:prstGeom>
          <a:ln w="0">
            <a:noFill/>
          </a:ln>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6496" y="3996965"/>
            <a:ext cx="4917112" cy="2677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202040" y="3419393"/>
            <a:ext cx="6132772" cy="707886"/>
          </a:xfrm>
          <a:prstGeom prst="rect">
            <a:avLst/>
          </a:prstGeom>
        </p:spPr>
        <p:txBody>
          <a:bodyPr wrap="square">
            <a:spAutoFit/>
          </a:bodyPr>
          <a:lstStyle/>
          <a:p>
            <a:r>
              <a:rPr lang="en-US" sz="2000" smtClean="0">
                <a:latin typeface="Times New Roman" panose="02020603050405020304" pitchFamily="18" charset="0"/>
                <a:cs typeface="Times New Roman" panose="02020603050405020304" pitchFamily="18" charset="0"/>
              </a:rPr>
              <a:t>The </a:t>
            </a:r>
            <a:r>
              <a:rPr lang="en-US" sz="2000">
                <a:latin typeface="Times New Roman" panose="02020603050405020304" pitchFamily="18" charset="0"/>
                <a:cs typeface="Times New Roman" panose="02020603050405020304" pitchFamily="18" charset="0"/>
              </a:rPr>
              <a:t>rules were chosen on nursery managers’ experience</a:t>
            </a:r>
            <a:r>
              <a:rPr lang="en-US" smtClean="0"/>
              <a:t>.</a:t>
            </a:r>
          </a:p>
          <a:p>
            <a:r>
              <a:rPr lang="en-US" sz="2000" b="1" smtClean="0">
                <a:latin typeface="Times New Roman" panose="02020603050405020304" pitchFamily="18" charset="0"/>
                <a:cs typeface="Times New Roman" panose="02020603050405020304" pitchFamily="18" charset="0"/>
              </a:rPr>
              <a:t>Disadvantage</a:t>
            </a:r>
            <a:r>
              <a:rPr lang="en-US" sz="2000" smtClean="0">
                <a:latin typeface="Times New Roman" panose="02020603050405020304" pitchFamily="18" charset="0"/>
                <a:cs typeface="Times New Roman" panose="02020603050405020304" pitchFamily="18" charset="0"/>
              </a:rPr>
              <a:t>: We need to define 3^4=81 rules.</a:t>
            </a:r>
          </a:p>
        </p:txBody>
      </p:sp>
    </p:spTree>
    <p:extLst>
      <p:ext uri="{BB962C8B-B14F-4D97-AF65-F5344CB8AC3E}">
        <p14:creationId xmlns:p14="http://schemas.microsoft.com/office/powerpoint/2010/main" val="39419446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Google Shape;157;p19">
            <a:extLst>
              <a:ext uri="{FF2B5EF4-FFF2-40B4-BE49-F238E27FC236}">
                <a16:creationId xmlns:a16="http://schemas.microsoft.com/office/drawing/2014/main" xmlns="" id="{BE319181-BA6C-B193-BCF6-D6460C2F0313}"/>
              </a:ext>
            </a:extLst>
          </p:cNvPr>
          <p:cNvSpPr txBox="1">
            <a:spLocks noGrp="1"/>
          </p:cNvSpPr>
          <p:nvPr>
            <p:ph type="title"/>
          </p:nvPr>
        </p:nvSpPr>
        <p:spPr>
          <a:xfrm>
            <a:off x="588936" y="1045147"/>
            <a:ext cx="7966128" cy="790122"/>
          </a:xfrm>
          <a:prstGeom prst="rect">
            <a:avLst/>
          </a:prstGeom>
        </p:spPr>
        <p:txBody>
          <a:bodyPr spcFirstLastPara="1" wrap="square" lIns="0" tIns="0" rIns="0" bIns="0" anchor="t" anchorCtr="0">
            <a:noAutofit/>
          </a:bodyPr>
          <a:lstStyle/>
          <a:p>
            <a:pPr algn="ctr">
              <a:spcBef>
                <a:spcPts val="0"/>
              </a:spcBef>
            </a:pPr>
            <a:r>
              <a:rPr lang="en-GB" sz="2800" b="1" spc="-1" dirty="0">
                <a:solidFill>
                  <a:srgbClr val="558ED5"/>
                </a:solidFill>
                <a:latin typeface="Calibri"/>
                <a:ea typeface="Calibri"/>
              </a:rPr>
              <a:t>Irrigation system </a:t>
            </a:r>
            <a:r>
              <a:rPr lang="ro-RO" sz="2800" b="1" spc="-1" dirty="0">
                <a:solidFill>
                  <a:srgbClr val="558ED5"/>
                </a:solidFill>
                <a:latin typeface="Calibri"/>
                <a:ea typeface="Calibri"/>
              </a:rPr>
              <a:t>SINK</a:t>
            </a:r>
            <a:r>
              <a:rPr lang="en-GB" sz="2800" b="1" spc="-1" dirty="0">
                <a:solidFill>
                  <a:srgbClr val="558ED5"/>
                </a:solidFill>
                <a:latin typeface="Calibri"/>
                <a:ea typeface="Calibri"/>
              </a:rPr>
              <a:t>:</a:t>
            </a:r>
            <a:r>
              <a:rPr lang="ro-RO" sz="2800" b="1" spc="-1" dirty="0">
                <a:solidFill>
                  <a:srgbClr val="558ED5"/>
                </a:solidFill>
                <a:latin typeface="Calibri"/>
                <a:ea typeface="Calibri"/>
              </a:rPr>
              <a:t> </a:t>
            </a:r>
            <a:r>
              <a:rPr lang="en-GB" sz="2800" b="1" spc="-1" dirty="0">
                <a:solidFill>
                  <a:srgbClr val="558ED5"/>
                </a:solidFill>
                <a:latin typeface="Calibri"/>
                <a:ea typeface="Calibri"/>
              </a:rPr>
              <a:t/>
            </a:r>
            <a:br>
              <a:rPr lang="en-GB" sz="2800" b="1" spc="-1" dirty="0">
                <a:solidFill>
                  <a:srgbClr val="558ED5"/>
                </a:solidFill>
                <a:latin typeface="Calibri"/>
                <a:ea typeface="Calibri"/>
              </a:rPr>
            </a:br>
            <a:r>
              <a:rPr lang="ro-RO" sz="2800" b="1" spc="-1" dirty="0">
                <a:solidFill>
                  <a:srgbClr val="558ED5"/>
                </a:solidFill>
                <a:latin typeface="Calibri"/>
                <a:ea typeface="Calibri"/>
              </a:rPr>
              <a:t>MANDAMI INFERENCE FUZZY </a:t>
            </a:r>
            <a:r>
              <a:rPr lang="ro-RO" sz="2800" b="1" spc="-1">
                <a:solidFill>
                  <a:srgbClr val="558ED5"/>
                </a:solidFill>
                <a:latin typeface="Calibri"/>
                <a:ea typeface="Calibri"/>
              </a:rPr>
              <a:t>LOGIC</a:t>
            </a:r>
            <a:r>
              <a:rPr lang="en-GB" sz="2800" b="1" spc="-1">
                <a:solidFill>
                  <a:srgbClr val="558ED5"/>
                </a:solidFill>
                <a:latin typeface="Calibri"/>
                <a:ea typeface="Calibri"/>
              </a:rPr>
              <a:t> SYSTEM (2)</a:t>
            </a:r>
            <a:endParaRPr lang="ro-RO" sz="2800" b="1" spc="-1" dirty="0">
              <a:solidFill>
                <a:srgbClr val="558ED5"/>
              </a:solidFill>
              <a:latin typeface="Calibri"/>
              <a:ea typeface="Calibri"/>
            </a:endParaRPr>
          </a:p>
        </p:txBody>
      </p:sp>
      <p:pic>
        <p:nvPicPr>
          <p:cNvPr id="9" name="Picture 8">
            <a:extLst>
              <a:ext uri="{FF2B5EF4-FFF2-40B4-BE49-F238E27FC236}">
                <a16:creationId xmlns:a16="http://schemas.microsoft.com/office/drawing/2014/main" xmlns="" id="{393B37A8-B97F-AA04-4400-A70C463AD382}"/>
              </a:ext>
            </a:extLst>
          </p:cNvPr>
          <p:cNvPicPr/>
          <p:nvPr/>
        </p:nvPicPr>
        <p:blipFill>
          <a:blip r:embed="rId2"/>
          <a:srcRect/>
          <a:stretch>
            <a:fillRect/>
          </a:stretch>
        </p:blipFill>
        <p:spPr>
          <a:xfrm>
            <a:off x="2580468" y="1797243"/>
            <a:ext cx="6563532" cy="3471618"/>
          </a:xfrm>
          <a:prstGeom prst="rect">
            <a:avLst/>
          </a:prstGeom>
          <a:noFill/>
          <a:ln>
            <a:noFill/>
            <a:prstDash/>
          </a:ln>
        </p:spPr>
      </p:pic>
      <p:pic>
        <p:nvPicPr>
          <p:cNvPr id="7" name="Picture 1"/>
          <p:cNvPicPr/>
          <p:nvPr/>
        </p:nvPicPr>
        <p:blipFill>
          <a:blip r:embed="rId3"/>
          <a:stretch/>
        </p:blipFill>
        <p:spPr>
          <a:xfrm>
            <a:off x="0" y="-228600"/>
            <a:ext cx="9143280" cy="1166400"/>
          </a:xfrm>
          <a:prstGeom prst="rect">
            <a:avLst/>
          </a:prstGeom>
          <a:ln w="0">
            <a:no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2430" y="4537092"/>
            <a:ext cx="3713008" cy="1920798"/>
          </a:xfrm>
          <a:prstGeom prst="rect">
            <a:avLst/>
          </a:prstGeom>
        </p:spPr>
      </p:pic>
      <p:sp>
        <p:nvSpPr>
          <p:cNvPr id="4" name="Rectangle 3"/>
          <p:cNvSpPr/>
          <p:nvPr/>
        </p:nvSpPr>
        <p:spPr>
          <a:xfrm>
            <a:off x="1946693" y="6457890"/>
            <a:ext cx="1845377" cy="400110"/>
          </a:xfrm>
          <a:prstGeom prst="rect">
            <a:avLst/>
          </a:prstGeom>
        </p:spPr>
        <p:txBody>
          <a:bodyPr wrap="none">
            <a:spAutoFit/>
          </a:bodyPr>
          <a:lstStyle/>
          <a:p>
            <a:r>
              <a:rPr lang="en-US" sz="2000" b="1" smtClean="0">
                <a:latin typeface="Times New Roman" panose="02020603050405020304" pitchFamily="18" charset="0"/>
                <a:cs typeface="Times New Roman" panose="02020603050405020304" pitchFamily="18" charset="0"/>
              </a:rPr>
              <a:t>Rules of </a:t>
            </a:r>
            <a:r>
              <a:rPr lang="ro-RO" sz="2000" b="1" smtClean="0">
                <a:latin typeface="Times New Roman" panose="02020603050405020304" pitchFamily="18" charset="0"/>
                <a:cs typeface="Times New Roman" panose="02020603050405020304" pitchFamily="18" charset="0"/>
              </a:rPr>
              <a:t>FLC </a:t>
            </a:r>
            <a:r>
              <a:rPr lang="ro-RO" sz="2000" b="1">
                <a:latin typeface="Times New Roman" panose="02020603050405020304" pitchFamily="18" charset="0"/>
                <a:cs typeface="Times New Roman" panose="02020603050405020304" pitchFamily="18" charset="0"/>
              </a:rPr>
              <a:t>1</a:t>
            </a:r>
            <a:endParaRPr lang="ro-RO" sz="2000" b="1">
              <a:effectLst/>
              <a:latin typeface="Times New Roman" panose="02020603050405020304" pitchFamily="18" charset="0"/>
              <a:cs typeface="Times New Roman" panose="02020603050405020304" pitchFamily="18" charset="0"/>
            </a:endParaRPr>
          </a:p>
        </p:txBody>
      </p:sp>
      <p:sp>
        <p:nvSpPr>
          <p:cNvPr id="10" name="Rectangle 9"/>
          <p:cNvSpPr/>
          <p:nvPr/>
        </p:nvSpPr>
        <p:spPr>
          <a:xfrm>
            <a:off x="126758" y="2158128"/>
            <a:ext cx="2453710" cy="2246769"/>
          </a:xfrm>
          <a:prstGeom prst="rect">
            <a:avLst/>
          </a:prstGeom>
        </p:spPr>
        <p:txBody>
          <a:bodyPr wrap="square">
            <a:spAutoFit/>
          </a:bodyPr>
          <a:lstStyle/>
          <a:p>
            <a:r>
              <a:rPr lang="en-US" sz="2000" smtClean="0">
                <a:latin typeface="Times New Roman" panose="02020603050405020304" pitchFamily="18" charset="0"/>
                <a:cs typeface="Times New Roman" panose="02020603050405020304" pitchFamily="18" charset="0"/>
              </a:rPr>
              <a:t>Solution:</a:t>
            </a:r>
          </a:p>
          <a:p>
            <a:r>
              <a:rPr lang="en-US" sz="2000" b="1" smtClean="0">
                <a:latin typeface="Times New Roman" panose="02020603050405020304" pitchFamily="18" charset="0"/>
                <a:cs typeface="Times New Roman" panose="02020603050405020304" pitchFamily="18" charset="0"/>
              </a:rPr>
              <a:t>Cascaded rules =&gt;</a:t>
            </a:r>
          </a:p>
          <a:p>
            <a:r>
              <a:rPr lang="en-US" sz="2000" b="1">
                <a:latin typeface="Times New Roman" panose="02020603050405020304" pitchFamily="18" charset="0"/>
                <a:cs typeface="Times New Roman" panose="02020603050405020304" pitchFamily="18" charset="0"/>
              </a:rPr>
              <a:t>the number of rules decreases, the performance</a:t>
            </a:r>
          </a:p>
          <a:p>
            <a:r>
              <a:rPr lang="en-US" sz="2000" b="1">
                <a:latin typeface="Times New Roman" panose="02020603050405020304" pitchFamily="18" charset="0"/>
                <a:cs typeface="Times New Roman" panose="02020603050405020304" pitchFamily="18" charset="0"/>
              </a:rPr>
              <a:t>increases and it is easier </a:t>
            </a:r>
            <a:r>
              <a:rPr lang="en-US" sz="2000" b="1" smtClean="0">
                <a:latin typeface="Times New Roman" panose="02020603050405020304" pitchFamily="18" charset="0"/>
                <a:cs typeface="Times New Roman" panose="02020603050405020304" pitchFamily="18" charset="0"/>
              </a:rPr>
              <a:t>to </a:t>
            </a:r>
            <a:r>
              <a:rPr lang="en-US" sz="2000" b="1">
                <a:latin typeface="Times New Roman" panose="02020603050405020304" pitchFamily="18" charset="0"/>
                <a:cs typeface="Times New Roman" panose="02020603050405020304" pitchFamily="18" charset="0"/>
              </a:rPr>
              <a:t>define them</a:t>
            </a:r>
            <a:endParaRPr lang="ro-RO" sz="2000" b="1">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73095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PlaceHolder 1"/>
          <p:cNvSpPr>
            <a:spLocks noGrp="1"/>
          </p:cNvSpPr>
          <p:nvPr>
            <p:ph type="title"/>
          </p:nvPr>
        </p:nvSpPr>
        <p:spPr>
          <a:xfrm>
            <a:off x="0" y="937800"/>
            <a:ext cx="9066960" cy="732572"/>
          </a:xfrm>
          <a:prstGeom prst="rect">
            <a:avLst/>
          </a:prstGeom>
          <a:noFill/>
          <a:ln w="0">
            <a:noFill/>
          </a:ln>
        </p:spPr>
        <p:txBody>
          <a:bodyPr lIns="0" tIns="0" rIns="0" bIns="0" anchor="ctr">
            <a:normAutofit/>
          </a:bodyPr>
          <a:lstStyle/>
          <a:p>
            <a:pPr algn="ctr">
              <a:lnSpc>
                <a:spcPct val="100000"/>
              </a:lnSpc>
              <a:buNone/>
            </a:pPr>
            <a:r>
              <a:rPr lang="ro-RO" sz="4400" b="1" strike="noStrike" spc="-1">
                <a:solidFill>
                  <a:srgbClr val="558ED5"/>
                </a:solidFill>
                <a:latin typeface="Calibri"/>
                <a:ea typeface="Calibri"/>
              </a:rPr>
              <a:t>MAPIoT </a:t>
            </a:r>
            <a:r>
              <a:rPr lang="en-US" b="1" spc="-1" smtClean="0">
                <a:solidFill>
                  <a:srgbClr val="558ED5"/>
                </a:solidFill>
                <a:latin typeface="Calibri"/>
                <a:ea typeface="Calibri"/>
              </a:rPr>
              <a:t>Motivation</a:t>
            </a:r>
            <a:endParaRPr lang="en-US" sz="2200" b="0" strike="noStrike" spc="-1" dirty="0">
              <a:latin typeface="Arial"/>
            </a:endParaRPr>
          </a:p>
        </p:txBody>
      </p:sp>
      <p:sp>
        <p:nvSpPr>
          <p:cNvPr id="47" name="PlaceHolder 2"/>
          <p:cNvSpPr>
            <a:spLocks noGrp="1"/>
          </p:cNvSpPr>
          <p:nvPr>
            <p:ph type="subTitle"/>
          </p:nvPr>
        </p:nvSpPr>
        <p:spPr>
          <a:xfrm>
            <a:off x="5938" y="1794866"/>
            <a:ext cx="3165231" cy="459845"/>
          </a:xfrm>
          <a:prstGeom prst="rect">
            <a:avLst/>
          </a:prstGeom>
          <a:noFill/>
          <a:ln w="0">
            <a:noFill/>
          </a:ln>
        </p:spPr>
        <p:txBody>
          <a:bodyPr lIns="0" tIns="0" rIns="0" bIns="0" anchor="t">
            <a:normAutofit/>
          </a:bodyPr>
          <a:lstStyle/>
          <a:p>
            <a:pPr>
              <a:lnSpc>
                <a:spcPct val="100000"/>
              </a:lnSpc>
              <a:spcBef>
                <a:spcPts val="601"/>
              </a:spcBef>
              <a:buNone/>
              <a:tabLst>
                <a:tab pos="0" algn="l"/>
              </a:tabLst>
            </a:pPr>
            <a:r>
              <a:rPr lang="en-US" sz="3000" b="1" strike="noStrike" spc="-1" dirty="0" smtClean="0">
                <a:solidFill>
                  <a:srgbClr val="000000"/>
                </a:solidFill>
                <a:latin typeface="Times New Roman" panose="02020603050405020304" pitchFamily="18" charset="0"/>
                <a:cs typeface="Times New Roman" panose="02020603050405020304" pitchFamily="18" charset="0"/>
              </a:rPr>
              <a:t>Societal Challenges</a:t>
            </a:r>
            <a:endParaRPr lang="en-US" sz="1900" b="0" strike="noStrike" spc="-1" dirty="0">
              <a:latin typeface="Times New Roman" panose="02020603050405020304" pitchFamily="18" charset="0"/>
              <a:cs typeface="Times New Roman" panose="02020603050405020304" pitchFamily="18" charset="0"/>
            </a:endParaRPr>
          </a:p>
        </p:txBody>
      </p:sp>
      <p:pic>
        <p:nvPicPr>
          <p:cNvPr id="48" name="Picture 1"/>
          <p:cNvPicPr/>
          <p:nvPr/>
        </p:nvPicPr>
        <p:blipFill>
          <a:blip r:embed="rId3"/>
          <a:stretch/>
        </p:blipFill>
        <p:spPr>
          <a:xfrm>
            <a:off x="0" y="-228600"/>
            <a:ext cx="9143280" cy="1166400"/>
          </a:xfrm>
          <a:prstGeom prst="rect">
            <a:avLst/>
          </a:prstGeom>
          <a:ln w="0">
            <a:noFill/>
          </a:ln>
        </p:spPr>
      </p:pic>
      <p:sp>
        <p:nvSpPr>
          <p:cNvPr id="8" name="PlaceHolder 2"/>
          <p:cNvSpPr txBox="1">
            <a:spLocks/>
          </p:cNvSpPr>
          <p:nvPr/>
        </p:nvSpPr>
        <p:spPr>
          <a:xfrm>
            <a:off x="0" y="2298956"/>
            <a:ext cx="9144000" cy="2050095"/>
          </a:xfrm>
          <a:prstGeom prst="rect">
            <a:avLst/>
          </a:prstGeom>
          <a:noFill/>
          <a:ln w="0">
            <a:noFill/>
          </a:ln>
        </p:spPr>
        <p:txBody>
          <a:bodyPr lIns="0" tIns="0" rIns="0" bIns="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228600">
              <a:lnSpc>
                <a:spcPct val="100000"/>
              </a:lnSpc>
              <a:spcBef>
                <a:spcPts val="601"/>
              </a:spcBef>
              <a:buFont typeface="Arial" panose="020B0604020202020204" pitchFamily="34" charset="0"/>
              <a:buChar char="•"/>
              <a:tabLst>
                <a:tab pos="0" algn="l"/>
              </a:tabLst>
            </a:pPr>
            <a:r>
              <a:rPr lang="en-US" sz="2000" b="1" spc="-1" dirty="0" smtClean="0">
                <a:solidFill>
                  <a:srgbClr val="000000"/>
                </a:solidFill>
                <a:latin typeface="Times New Roman" panose="02020603050405020304" pitchFamily="18" charset="0"/>
                <a:cs typeface="Times New Roman" panose="02020603050405020304" pitchFamily="18" charset="0"/>
              </a:rPr>
              <a:t>Food waste </a:t>
            </a:r>
            <a:r>
              <a:rPr lang="en-US" sz="2000" spc="-1" dirty="0" smtClean="0">
                <a:solidFill>
                  <a:srgbClr val="000000"/>
                </a:solidFill>
                <a:latin typeface="Times New Roman" panose="02020603050405020304" pitchFamily="18" charset="0"/>
                <a:cs typeface="Times New Roman" panose="02020603050405020304" pitchFamily="18" charset="0"/>
              </a:rPr>
              <a:t>(1/3 of produced food is lost/wasted every year)</a:t>
            </a:r>
            <a:r>
              <a:rPr lang="en-US" sz="2000" b="1" spc="-1" dirty="0" smtClean="0">
                <a:solidFill>
                  <a:srgbClr val="000000"/>
                </a:solidFill>
                <a:latin typeface="Times New Roman" panose="02020603050405020304" pitchFamily="18" charset="0"/>
                <a:cs typeface="Times New Roman" panose="02020603050405020304" pitchFamily="18" charset="0"/>
              </a:rPr>
              <a:t> </a:t>
            </a:r>
          </a:p>
          <a:p>
            <a:pPr marL="457200" indent="-228600">
              <a:lnSpc>
                <a:spcPct val="100000"/>
              </a:lnSpc>
              <a:spcBef>
                <a:spcPts val="601"/>
              </a:spcBef>
              <a:buFont typeface="Arial" panose="020B0604020202020204" pitchFamily="34" charset="0"/>
              <a:buChar char="•"/>
              <a:tabLst>
                <a:tab pos="0" algn="l"/>
              </a:tabLst>
            </a:pPr>
            <a:r>
              <a:rPr lang="en-US" sz="2000" b="1" spc="-1" dirty="0" smtClean="0">
                <a:solidFill>
                  <a:srgbClr val="000000"/>
                </a:solidFill>
                <a:latin typeface="Times New Roman" panose="02020603050405020304" pitchFamily="18" charset="0"/>
                <a:cs typeface="Times New Roman" panose="02020603050405020304" pitchFamily="18" charset="0"/>
              </a:rPr>
              <a:t>Population growth, </a:t>
            </a:r>
            <a:r>
              <a:rPr lang="en-GB" sz="2000" b="1" spc="-1" dirty="0" smtClean="0">
                <a:solidFill>
                  <a:srgbClr val="000000"/>
                </a:solidFill>
                <a:latin typeface="Times New Roman" panose="02020603050405020304" pitchFamily="18" charset="0"/>
                <a:cs typeface="Times New Roman" panose="02020603050405020304" pitchFamily="18" charset="0"/>
              </a:rPr>
              <a:t>industrialization </a:t>
            </a:r>
            <a:r>
              <a:rPr lang="en-GB" sz="2000" b="1" spc="-1" dirty="0">
                <a:solidFill>
                  <a:srgbClr val="000000"/>
                </a:solidFill>
                <a:latin typeface="Times New Roman" panose="02020603050405020304" pitchFamily="18" charset="0"/>
                <a:cs typeface="Times New Roman" panose="02020603050405020304" pitchFamily="18" charset="0"/>
              </a:rPr>
              <a:t>and transition to </a:t>
            </a:r>
            <a:r>
              <a:rPr lang="en-GB" sz="2000" b="1" spc="-1" dirty="0" smtClean="0">
                <a:solidFill>
                  <a:srgbClr val="000000"/>
                </a:solidFill>
                <a:latin typeface="Times New Roman" panose="02020603050405020304" pitchFamily="18" charset="0"/>
                <a:cs typeface="Times New Roman" panose="02020603050405020304" pitchFamily="18" charset="0"/>
              </a:rPr>
              <a:t>cities =&gt;</a:t>
            </a:r>
            <a:r>
              <a:rPr lang="en-US" sz="2000" b="1" spc="-1" dirty="0" smtClean="0">
                <a:solidFill>
                  <a:srgbClr val="000000"/>
                </a:solidFill>
                <a:latin typeface="Times New Roman" panose="02020603050405020304" pitchFamily="18" charset="0"/>
                <a:cs typeface="Times New Roman" panose="02020603050405020304" pitchFamily="18" charset="0"/>
              </a:rPr>
              <a:t> limitation of resources (water, energy), </a:t>
            </a:r>
            <a:r>
              <a:rPr lang="en-US" sz="2000" b="1" spc="-1" dirty="0">
                <a:solidFill>
                  <a:srgbClr val="000000"/>
                </a:solidFill>
                <a:latin typeface="Times New Roman" panose="02020603050405020304" pitchFamily="18" charset="0"/>
                <a:cs typeface="Times New Roman" panose="02020603050405020304" pitchFamily="18" charset="0"/>
              </a:rPr>
              <a:t>weather uncertainty and climate change</a:t>
            </a:r>
            <a:endParaRPr lang="en-US" sz="2000" b="1" spc="-1" dirty="0" smtClean="0">
              <a:solidFill>
                <a:srgbClr val="000000"/>
              </a:solidFill>
              <a:latin typeface="Times New Roman" panose="02020603050405020304" pitchFamily="18" charset="0"/>
              <a:cs typeface="Times New Roman" panose="02020603050405020304" pitchFamily="18" charset="0"/>
            </a:endParaRPr>
          </a:p>
          <a:p>
            <a:pPr marL="457200" indent="-228600">
              <a:lnSpc>
                <a:spcPct val="100000"/>
              </a:lnSpc>
              <a:spcBef>
                <a:spcPts val="601"/>
              </a:spcBef>
              <a:buFont typeface="Arial" panose="020B0604020202020204" pitchFamily="34" charset="0"/>
              <a:buChar char="•"/>
              <a:tabLst>
                <a:tab pos="0" algn="l"/>
              </a:tabLst>
            </a:pPr>
            <a:r>
              <a:rPr lang="en-US" sz="2000" b="1" spc="-1" dirty="0" smtClean="0">
                <a:solidFill>
                  <a:srgbClr val="000000"/>
                </a:solidFill>
                <a:latin typeface="Times New Roman" panose="02020603050405020304" pitchFamily="18" charset="0"/>
                <a:cs typeface="Times New Roman" panose="02020603050405020304" pitchFamily="18" charset="0"/>
              </a:rPr>
              <a:t>Inefficiency</a:t>
            </a:r>
            <a:r>
              <a:rPr lang="en-US" sz="2000" spc="-1" dirty="0" smtClean="0">
                <a:solidFill>
                  <a:srgbClr val="000000"/>
                </a:solidFill>
                <a:latin typeface="Times New Roman" panose="02020603050405020304" pitchFamily="18" charset="0"/>
                <a:cs typeface="Times New Roman" panose="02020603050405020304" pitchFamily="18" charset="0"/>
              </a:rPr>
              <a:t> in planting, harvesting, feeding,  monitoring, water use</a:t>
            </a:r>
            <a:endParaRPr lang="en-US" sz="2000" b="1" spc="-1" dirty="0" smtClean="0">
              <a:solidFill>
                <a:srgbClr val="000000"/>
              </a:solidFill>
              <a:latin typeface="Times New Roman" panose="02020603050405020304" pitchFamily="18" charset="0"/>
              <a:cs typeface="Times New Roman" panose="02020603050405020304" pitchFamily="18" charset="0"/>
            </a:endParaRPr>
          </a:p>
          <a:p>
            <a:pPr marL="457200" indent="-228600">
              <a:lnSpc>
                <a:spcPct val="100000"/>
              </a:lnSpc>
              <a:spcBef>
                <a:spcPts val="601"/>
              </a:spcBef>
              <a:buFont typeface="Arial" panose="020B0604020202020204" pitchFamily="34" charset="0"/>
              <a:buChar char="•"/>
              <a:tabLst>
                <a:tab pos="0" algn="l"/>
              </a:tabLst>
            </a:pPr>
            <a:r>
              <a:rPr lang="en-GB" sz="2000" spc="-1" dirty="0" smtClean="0">
                <a:latin typeface="Times New Roman" panose="02020603050405020304" pitchFamily="18" charset="0"/>
                <a:cs typeface="Times New Roman" panose="02020603050405020304" pitchFamily="18" charset="0"/>
              </a:rPr>
              <a:t>In </a:t>
            </a:r>
            <a:r>
              <a:rPr lang="en-GB" sz="2000" spc="-1" dirty="0">
                <a:latin typeface="Times New Roman" panose="02020603050405020304" pitchFamily="18" charset="0"/>
                <a:cs typeface="Times New Roman" panose="02020603050405020304" pitchFamily="18" charset="0"/>
              </a:rPr>
              <a:t>the agricultural sector, there are </a:t>
            </a:r>
            <a:r>
              <a:rPr lang="en-GB" sz="2000" b="1" spc="-1" dirty="0">
                <a:latin typeface="Times New Roman" panose="02020603050405020304" pitchFamily="18" charset="0"/>
                <a:cs typeface="Times New Roman" panose="02020603050405020304" pitchFamily="18" charset="0"/>
              </a:rPr>
              <a:t>significant disparities between EU countries</a:t>
            </a:r>
            <a:endParaRPr lang="en-US" sz="2000" b="1" spc="-1" dirty="0" smtClean="0">
              <a:latin typeface="Times New Roman" panose="02020603050405020304" pitchFamily="18" charset="0"/>
              <a:cs typeface="Times New Roman" panose="02020603050405020304" pitchFamily="18" charset="0"/>
            </a:endParaRPr>
          </a:p>
          <a:p>
            <a:pPr marL="228600">
              <a:lnSpc>
                <a:spcPct val="100000"/>
              </a:lnSpc>
              <a:spcBef>
                <a:spcPts val="601"/>
              </a:spcBef>
              <a:tabLst>
                <a:tab pos="0" algn="l"/>
              </a:tabLst>
            </a:pPr>
            <a:endParaRPr lang="en-GB" sz="2000" b="1" spc="-1" dirty="0" smtClean="0">
              <a:solidFill>
                <a:srgbClr val="00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23751" y="4774841"/>
            <a:ext cx="9167751" cy="2092881"/>
          </a:xfrm>
          <a:prstGeom prst="rect">
            <a:avLst/>
          </a:prstGeom>
        </p:spPr>
        <p:txBody>
          <a:bodyPr wrap="square">
            <a:spAutoFit/>
          </a:bodyPr>
          <a:lstStyle/>
          <a:p>
            <a:pPr marL="446088" indent="-217488">
              <a:lnSpc>
                <a:spcPct val="100000"/>
              </a:lnSpc>
              <a:spcBef>
                <a:spcPts val="601"/>
              </a:spcBef>
              <a:buFont typeface="Arial" panose="020B0604020202020204" pitchFamily="34" charset="0"/>
              <a:buChar char="•"/>
              <a:tabLst>
                <a:tab pos="0" algn="l"/>
              </a:tabLst>
            </a:pPr>
            <a:r>
              <a:rPr lang="en-GB" sz="2000" b="1" spc="-1" dirty="0">
                <a:solidFill>
                  <a:srgbClr val="000000"/>
                </a:solidFill>
                <a:latin typeface="Times New Roman" panose="02020603050405020304" pitchFamily="18" charset="0"/>
                <a:cs typeface="Times New Roman" panose="02020603050405020304" pitchFamily="18" charset="0"/>
              </a:rPr>
              <a:t>Agriculture</a:t>
            </a:r>
            <a:r>
              <a:rPr lang="en-GB" sz="2000" spc="-1" dirty="0">
                <a:solidFill>
                  <a:srgbClr val="000000"/>
                </a:solidFill>
                <a:latin typeface="Times New Roman" panose="02020603050405020304" pitchFamily="18" charset="0"/>
                <a:cs typeface="Times New Roman" panose="02020603050405020304" pitchFamily="18" charset="0"/>
              </a:rPr>
              <a:t> is now </a:t>
            </a:r>
            <a:r>
              <a:rPr lang="en-GB" sz="2000" b="1" spc="-1" dirty="0">
                <a:solidFill>
                  <a:srgbClr val="000000"/>
                </a:solidFill>
                <a:latin typeface="Times New Roman" panose="02020603050405020304" pitchFamily="18" charset="0"/>
                <a:cs typeface="Times New Roman" panose="02020603050405020304" pitchFamily="18" charset="0"/>
              </a:rPr>
              <a:t>moving into the information age</a:t>
            </a:r>
            <a:r>
              <a:rPr lang="en-GB" sz="2000" spc="-1" dirty="0">
                <a:solidFill>
                  <a:srgbClr val="000000"/>
                </a:solidFill>
                <a:latin typeface="Times New Roman" panose="02020603050405020304" pitchFamily="18" charset="0"/>
                <a:cs typeface="Times New Roman" panose="02020603050405020304" pitchFamily="18" charset="0"/>
              </a:rPr>
              <a:t>, where data are collected and analysed to improve both production and quality</a:t>
            </a:r>
            <a:endParaRPr lang="en-US" sz="2000" spc="-1" dirty="0">
              <a:solidFill>
                <a:srgbClr val="000000"/>
              </a:solidFill>
              <a:latin typeface="Times New Roman" panose="02020603050405020304" pitchFamily="18" charset="0"/>
              <a:cs typeface="Times New Roman" panose="02020603050405020304" pitchFamily="18" charset="0"/>
            </a:endParaRPr>
          </a:p>
          <a:p>
            <a:pPr marL="446088" indent="-217488">
              <a:lnSpc>
                <a:spcPct val="100000"/>
              </a:lnSpc>
              <a:spcBef>
                <a:spcPts val="601"/>
              </a:spcBef>
              <a:buFont typeface="Arial" panose="020B0604020202020204" pitchFamily="34" charset="0"/>
              <a:buChar char="•"/>
              <a:tabLst>
                <a:tab pos="0" algn="l"/>
              </a:tabLst>
            </a:pPr>
            <a:r>
              <a:rPr lang="en-US" sz="2000" b="1" spc="-1" dirty="0">
                <a:solidFill>
                  <a:srgbClr val="000000"/>
                </a:solidFill>
                <a:latin typeface="Times New Roman" panose="02020603050405020304" pitchFamily="18" charset="0"/>
                <a:cs typeface="Times New Roman" panose="02020603050405020304" pitchFamily="18" charset="0"/>
              </a:rPr>
              <a:t>Technological gap, lack of </a:t>
            </a:r>
            <a:r>
              <a:rPr lang="en-US" sz="2000" b="1" spc="-1" dirty="0" smtClean="0">
                <a:solidFill>
                  <a:srgbClr val="000000"/>
                </a:solidFill>
                <a:latin typeface="Times New Roman" panose="02020603050405020304" pitchFamily="18" charset="0"/>
                <a:cs typeface="Times New Roman" panose="02020603050405020304" pitchFamily="18" charset="0"/>
              </a:rPr>
              <a:t>digitalization </a:t>
            </a:r>
            <a:r>
              <a:rPr lang="en-US" sz="2000" spc="-1" dirty="0">
                <a:solidFill>
                  <a:srgbClr val="000000"/>
                </a:solidFill>
                <a:latin typeface="Times New Roman" panose="02020603050405020304" pitchFamily="18" charset="0"/>
                <a:cs typeface="Times New Roman" panose="02020603050405020304" pitchFamily="18" charset="0"/>
              </a:rPr>
              <a:t>(digital technologies and Internet connectivity)</a:t>
            </a:r>
          </a:p>
          <a:p>
            <a:pPr marL="446088" indent="-217488">
              <a:lnSpc>
                <a:spcPct val="100000"/>
              </a:lnSpc>
              <a:spcBef>
                <a:spcPts val="601"/>
              </a:spcBef>
              <a:buFont typeface="Arial" panose="020B0604020202020204" pitchFamily="34" charset="0"/>
              <a:buChar char="•"/>
              <a:tabLst>
                <a:tab pos="0" algn="l"/>
              </a:tabLst>
            </a:pPr>
            <a:r>
              <a:rPr lang="en-US" sz="2000" b="1" spc="-1" dirty="0">
                <a:solidFill>
                  <a:srgbClr val="000000"/>
                </a:solidFill>
                <a:latin typeface="Times New Roman" panose="02020603050405020304" pitchFamily="18" charset="0"/>
                <a:cs typeface="Times New Roman" panose="02020603050405020304" pitchFamily="18" charset="0"/>
              </a:rPr>
              <a:t>Need for Knowledge Transfer of IT in Agriculture and Food processing / security </a:t>
            </a:r>
            <a:r>
              <a:rPr lang="en-US" sz="2000" spc="-1" dirty="0">
                <a:solidFill>
                  <a:srgbClr val="000000"/>
                </a:solidFill>
                <a:latin typeface="Times New Roman" panose="02020603050405020304" pitchFamily="18" charset="0"/>
                <a:cs typeface="Times New Roman" panose="02020603050405020304" pitchFamily="18" charset="0"/>
              </a:rPr>
              <a:t>domains</a:t>
            </a:r>
          </a:p>
        </p:txBody>
      </p:sp>
      <p:sp>
        <p:nvSpPr>
          <p:cNvPr id="7" name="PlaceHolder 2"/>
          <p:cNvSpPr txBox="1">
            <a:spLocks/>
          </p:cNvSpPr>
          <p:nvPr/>
        </p:nvSpPr>
        <p:spPr>
          <a:xfrm>
            <a:off x="106879" y="4349051"/>
            <a:ext cx="4102924" cy="466394"/>
          </a:xfrm>
          <a:prstGeom prst="rect">
            <a:avLst/>
          </a:prstGeom>
          <a:noFill/>
          <a:ln w="0">
            <a:noFill/>
          </a:ln>
        </p:spPr>
        <p:txBody>
          <a:bodyPr lIns="0" tIns="0" rIns="0" bIns="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601"/>
              </a:spcBef>
              <a:tabLst>
                <a:tab pos="0" algn="l"/>
              </a:tabLst>
            </a:pPr>
            <a:r>
              <a:rPr lang="en-US" sz="3000" b="1" spc="-1" dirty="0">
                <a:solidFill>
                  <a:srgbClr val="000000"/>
                </a:solidFill>
                <a:latin typeface="Times New Roman" panose="02020603050405020304" pitchFamily="18" charset="0"/>
                <a:cs typeface="Times New Roman" panose="02020603050405020304" pitchFamily="18" charset="0"/>
              </a:rPr>
              <a:t>Technical Challenges</a:t>
            </a:r>
          </a:p>
        </p:txBody>
      </p:sp>
    </p:spTree>
    <p:extLst>
      <p:ext uri="{BB962C8B-B14F-4D97-AF65-F5344CB8AC3E}">
        <p14:creationId xmlns:p14="http://schemas.microsoft.com/office/powerpoint/2010/main" val="2035490692"/>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PlaceHolder 1"/>
          <p:cNvSpPr>
            <a:spLocks noGrp="1"/>
          </p:cNvSpPr>
          <p:nvPr>
            <p:ph type="title"/>
          </p:nvPr>
        </p:nvSpPr>
        <p:spPr>
          <a:xfrm>
            <a:off x="0" y="937799"/>
            <a:ext cx="9066960" cy="728269"/>
          </a:xfrm>
          <a:prstGeom prst="rect">
            <a:avLst/>
          </a:prstGeom>
          <a:noFill/>
          <a:ln w="0">
            <a:noFill/>
          </a:ln>
        </p:spPr>
        <p:txBody>
          <a:bodyPr lIns="0" tIns="0" rIns="0" bIns="0" anchor="ctr">
            <a:noAutofit/>
          </a:bodyPr>
          <a:lstStyle/>
          <a:p>
            <a:pPr algn="ctr">
              <a:lnSpc>
                <a:spcPct val="100000"/>
              </a:lnSpc>
            </a:pPr>
            <a:r>
              <a:rPr lang="en-GB" sz="3200" b="1" strike="noStrike" spc="-1" smtClean="0">
                <a:solidFill>
                  <a:srgbClr val="558ED5"/>
                </a:solidFill>
                <a:latin typeface="Calibri"/>
                <a:ea typeface="Calibri"/>
              </a:rPr>
              <a:t>Neural Networks (NN)</a:t>
            </a:r>
            <a:endParaRPr lang="en-US" sz="1400" b="0" strike="noStrike" spc="-1" dirty="0">
              <a:latin typeface="Arial"/>
            </a:endParaRPr>
          </a:p>
        </p:txBody>
      </p:sp>
      <p:pic>
        <p:nvPicPr>
          <p:cNvPr id="48" name="Picture 1"/>
          <p:cNvPicPr/>
          <p:nvPr/>
        </p:nvPicPr>
        <p:blipFill>
          <a:blip r:embed="rId3"/>
          <a:stretch/>
        </p:blipFill>
        <p:spPr>
          <a:xfrm>
            <a:off x="0" y="-228600"/>
            <a:ext cx="9143280" cy="1166400"/>
          </a:xfrm>
          <a:prstGeom prst="rect">
            <a:avLst/>
          </a:prstGeom>
          <a:ln w="0">
            <a:noFill/>
          </a:ln>
        </p:spPr>
      </p:pic>
      <p:sp>
        <p:nvSpPr>
          <p:cNvPr id="5" name="Rectangle 4"/>
          <p:cNvSpPr/>
          <p:nvPr/>
        </p:nvSpPr>
        <p:spPr>
          <a:xfrm>
            <a:off x="0" y="1666068"/>
            <a:ext cx="9144000" cy="5139869"/>
          </a:xfrm>
          <a:prstGeom prst="rect">
            <a:avLst/>
          </a:prstGeom>
        </p:spPr>
        <p:txBody>
          <a:bodyPr wrap="square">
            <a:spAutoFit/>
          </a:bodyPr>
          <a:lstStyle/>
          <a:p>
            <a:pPr marL="342900" indent="-342900">
              <a:buFont typeface="Arial" panose="020B0604020202020204" pitchFamily="34" charset="0"/>
              <a:buChar char="•"/>
            </a:pPr>
            <a:r>
              <a:rPr lang="en-GB" sz="2400" dirty="0" smtClean="0">
                <a:latin typeface="Times New Roman" panose="02020603050405020304" pitchFamily="18" charset="0"/>
                <a:ea typeface="Times New Roman" panose="02020603050405020304" pitchFamily="18" charset="0"/>
              </a:rPr>
              <a:t>Short history</a:t>
            </a:r>
          </a:p>
          <a:p>
            <a:pPr marL="342900" indent="-342900">
              <a:buFont typeface="Arial" panose="020B0604020202020204" pitchFamily="34" charset="0"/>
              <a:buChar char="•"/>
            </a:pPr>
            <a:r>
              <a:rPr lang="en-GB" sz="2400" dirty="0">
                <a:latin typeface="Times New Roman" panose="02020603050405020304" pitchFamily="18" charset="0"/>
                <a:ea typeface="Times New Roman" panose="02020603050405020304" pitchFamily="18" charset="0"/>
              </a:rPr>
              <a:t>AI: domain affiliation</a:t>
            </a:r>
            <a:endParaRPr lang="en-GB" sz="2400" dirty="0" smtClean="0">
              <a:latin typeface="Times New Roman" panose="02020603050405020304" pitchFamily="18" charset="0"/>
              <a:ea typeface="Times New Roman" panose="02020603050405020304" pitchFamily="18" charset="0"/>
            </a:endParaRPr>
          </a:p>
          <a:p>
            <a:pPr marL="342900" indent="-342900">
              <a:buFont typeface="Arial" panose="020B0604020202020204" pitchFamily="34" charset="0"/>
              <a:buChar char="•"/>
            </a:pPr>
            <a:r>
              <a:rPr lang="en-GB" sz="2400" dirty="0" smtClean="0">
                <a:latin typeface="Times New Roman" panose="02020603050405020304" pitchFamily="18" charset="0"/>
                <a:ea typeface="Times New Roman" panose="02020603050405020304" pitchFamily="18" charset="0"/>
              </a:rPr>
              <a:t>What are NN? Advantages. Challenges</a:t>
            </a:r>
          </a:p>
          <a:p>
            <a:pPr marL="342900" indent="-342900">
              <a:buFont typeface="Arial" panose="020B0604020202020204" pitchFamily="34" charset="0"/>
              <a:buChar char="•"/>
            </a:pPr>
            <a:r>
              <a:rPr lang="en-GB" sz="2400" dirty="0" smtClean="0">
                <a:latin typeface="Times New Roman" panose="02020603050405020304" pitchFamily="18" charset="0"/>
                <a:ea typeface="Times New Roman" panose="02020603050405020304" pitchFamily="18" charset="0"/>
              </a:rPr>
              <a:t>Types of Neural Networks </a:t>
            </a:r>
          </a:p>
          <a:p>
            <a:pPr marL="342900" indent="-342900">
              <a:buFont typeface="Arial" panose="020B0604020202020204" pitchFamily="34" charset="0"/>
              <a:buChar char="•"/>
            </a:pPr>
            <a:r>
              <a:rPr lang="en-GB" sz="2400" dirty="0" smtClean="0">
                <a:latin typeface="Times New Roman" panose="02020603050405020304" pitchFamily="18" charset="0"/>
                <a:ea typeface="Times New Roman" panose="02020603050405020304" pitchFamily="18" charset="0"/>
              </a:rPr>
              <a:t>Structure of an artificial neuron</a:t>
            </a:r>
          </a:p>
          <a:p>
            <a:pPr marL="342900" indent="-342900">
              <a:buFont typeface="Arial" panose="020B0604020202020204" pitchFamily="34" charset="0"/>
              <a:buChar char="•"/>
            </a:pPr>
            <a:r>
              <a:rPr lang="en-GB" sz="2400" dirty="0" smtClean="0">
                <a:latin typeface="Times New Roman" panose="02020603050405020304" pitchFamily="18" charset="0"/>
                <a:ea typeface="Times New Roman" panose="02020603050405020304" pitchFamily="18" charset="0"/>
              </a:rPr>
              <a:t>Activation functions</a:t>
            </a:r>
          </a:p>
          <a:p>
            <a:pPr marL="342900" indent="-342900">
              <a:buFont typeface="Arial" panose="020B0604020202020204" pitchFamily="34" charset="0"/>
              <a:buChar char="•"/>
            </a:pPr>
            <a:r>
              <a:rPr lang="en-GB" sz="2400" dirty="0" smtClean="0">
                <a:latin typeface="Times New Roman" panose="02020603050405020304" pitchFamily="18" charset="0"/>
                <a:ea typeface="Times New Roman" panose="02020603050405020304" pitchFamily="18" charset="0"/>
              </a:rPr>
              <a:t>Simple perceptron and Multi-Layer Perceptron. Constraints</a:t>
            </a:r>
          </a:p>
          <a:p>
            <a:pPr marL="342900" indent="-342900">
              <a:buFont typeface="Arial" panose="020B0604020202020204" pitchFamily="34" charset="0"/>
              <a:buChar char="•"/>
            </a:pPr>
            <a:r>
              <a:rPr lang="en-GB" sz="2400" dirty="0" smtClean="0">
                <a:latin typeface="Times New Roman" panose="02020603050405020304" pitchFamily="18" charset="0"/>
                <a:ea typeface="Times New Roman" panose="02020603050405020304" pitchFamily="18" charset="0"/>
              </a:rPr>
              <a:t>Learning Mechanism: Backpropagation</a:t>
            </a:r>
          </a:p>
          <a:p>
            <a:pPr marL="342900" indent="-342900">
              <a:buFont typeface="Arial" panose="020B0604020202020204" pitchFamily="34" charset="0"/>
              <a:buChar char="•"/>
            </a:pPr>
            <a:r>
              <a:rPr lang="en-GB" sz="2400" dirty="0" smtClean="0">
                <a:latin typeface="Times New Roman" panose="02020603050405020304" pitchFamily="18" charset="0"/>
                <a:ea typeface="Times New Roman" panose="02020603050405020304" pitchFamily="18" charset="0"/>
              </a:rPr>
              <a:t>Source code examples</a:t>
            </a:r>
            <a:r>
              <a:rPr lang="en-GB" sz="2400" smtClean="0">
                <a:latin typeface="Times New Roman" panose="02020603050405020304" pitchFamily="18" charset="0"/>
                <a:ea typeface="Times New Roman" panose="02020603050405020304" pitchFamily="18" charset="0"/>
              </a:rPr>
              <a:t>: MATLAB </a:t>
            </a:r>
            <a:r>
              <a:rPr lang="en-GB" sz="2400" dirty="0" smtClean="0">
                <a:latin typeface="Times New Roman" panose="02020603050405020304" pitchFamily="18" charset="0"/>
                <a:ea typeface="Times New Roman" panose="02020603050405020304" pitchFamily="18" charset="0"/>
              </a:rPr>
              <a:t>and C#</a:t>
            </a:r>
            <a:endParaRPr lang="en-GB" sz="2200" dirty="0" smtClean="0">
              <a:latin typeface="Times New Roman" panose="02020603050405020304" pitchFamily="18" charset="0"/>
              <a:ea typeface="Times New Roman" panose="02020603050405020304" pitchFamily="18" charset="0"/>
            </a:endParaRPr>
          </a:p>
          <a:p>
            <a:pPr marL="800100" lvl="1" indent="-342900">
              <a:buSzPct val="80000"/>
              <a:buFont typeface="Courier New" panose="02070309020205020404" pitchFamily="49" charset="0"/>
              <a:buChar char="o"/>
            </a:pPr>
            <a:r>
              <a:rPr lang="en-GB" sz="2200" dirty="0" smtClean="0">
                <a:latin typeface="Times New Roman" panose="02020603050405020304" pitchFamily="18" charset="0"/>
                <a:ea typeface="Times New Roman" panose="02020603050405020304" pitchFamily="18" charset="0"/>
              </a:rPr>
              <a:t>Creating the network</a:t>
            </a:r>
          </a:p>
          <a:p>
            <a:pPr marL="800100" lvl="1" indent="-342900">
              <a:buSzPct val="80000"/>
              <a:buFont typeface="Courier New" panose="02070309020205020404" pitchFamily="49" charset="0"/>
              <a:buChar char="o"/>
            </a:pPr>
            <a:r>
              <a:rPr lang="en-GB" sz="2200" dirty="0" smtClean="0">
                <a:latin typeface="Times New Roman" panose="02020603050405020304" pitchFamily="18" charset="0"/>
                <a:ea typeface="Times New Roman" panose="02020603050405020304" pitchFamily="18" charset="0"/>
              </a:rPr>
              <a:t>Selection of </a:t>
            </a:r>
            <a:r>
              <a:rPr lang="en-GB" sz="2200" smtClean="0">
                <a:latin typeface="Times New Roman" panose="02020603050405020304" pitchFamily="18" charset="0"/>
                <a:ea typeface="Times New Roman" panose="02020603050405020304" pitchFamily="18" charset="0"/>
              </a:rPr>
              <a:t>activation function</a:t>
            </a:r>
          </a:p>
          <a:p>
            <a:pPr marL="800100" lvl="1" indent="-342900">
              <a:buSzPct val="80000"/>
              <a:buFont typeface="Courier New" panose="02070309020205020404" pitchFamily="49" charset="0"/>
              <a:buChar char="o"/>
            </a:pPr>
            <a:r>
              <a:rPr lang="en-GB" sz="2200" smtClean="0">
                <a:latin typeface="Times New Roman" panose="02020603050405020304" pitchFamily="18" charset="0"/>
                <a:ea typeface="Times New Roman" panose="02020603050405020304" pitchFamily="18" charset="0"/>
              </a:rPr>
              <a:t>Metrics</a:t>
            </a:r>
            <a:endParaRPr lang="en-GB" sz="2200" dirty="0" smtClean="0">
              <a:latin typeface="Times New Roman" panose="02020603050405020304" pitchFamily="18" charset="0"/>
              <a:ea typeface="Times New Roman" panose="02020603050405020304" pitchFamily="18" charset="0"/>
            </a:endParaRPr>
          </a:p>
          <a:p>
            <a:pPr marL="800100" lvl="1" indent="-342900">
              <a:buSzPct val="80000"/>
              <a:buFont typeface="Courier New" panose="02070309020205020404" pitchFamily="49" charset="0"/>
              <a:buChar char="o"/>
            </a:pPr>
            <a:r>
              <a:rPr lang="en-GB" sz="2200" dirty="0" smtClean="0">
                <a:latin typeface="Times New Roman" panose="02020603050405020304" pitchFamily="18" charset="0"/>
                <a:ea typeface="Times New Roman" panose="02020603050405020304" pitchFamily="18" charset="0"/>
              </a:rPr>
              <a:t>Training</a:t>
            </a:r>
            <a:endParaRPr lang="en-GB" sz="2200" dirty="0">
              <a:latin typeface="Times New Roman" panose="02020603050405020304" pitchFamily="18" charset="0"/>
              <a:ea typeface="Times New Roman" panose="02020603050405020304" pitchFamily="18" charset="0"/>
            </a:endParaRPr>
          </a:p>
          <a:p>
            <a:pPr marL="339725" lvl="1" indent="-339725">
              <a:buFont typeface="Arial" panose="020B0604020202020204" pitchFamily="34" charset="0"/>
              <a:buChar char="•"/>
              <a:tabLst>
                <a:tab pos="339725" algn="l"/>
              </a:tabLst>
            </a:pPr>
            <a:r>
              <a:rPr lang="en-GB" sz="2400" dirty="0" smtClean="0">
                <a:latin typeface="Times New Roman" panose="02020603050405020304" pitchFamily="18" charset="0"/>
                <a:ea typeface="Times New Roman" panose="02020603050405020304" pitchFamily="18" charset="0"/>
              </a:rPr>
              <a:t>Application </a:t>
            </a:r>
            <a:r>
              <a:rPr lang="en-GB" sz="2400" dirty="0">
                <a:latin typeface="Times New Roman" panose="02020603050405020304" pitchFamily="18" charset="0"/>
                <a:ea typeface="Times New Roman" panose="02020603050405020304" pitchFamily="18" charset="0"/>
              </a:rPr>
              <a:t>&amp; Results</a:t>
            </a:r>
          </a:p>
        </p:txBody>
      </p:sp>
    </p:spTree>
    <p:extLst>
      <p:ext uri="{BB962C8B-B14F-4D97-AF65-F5344CB8AC3E}">
        <p14:creationId xmlns:p14="http://schemas.microsoft.com/office/powerpoint/2010/main" val="3924288663"/>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PlaceHolder 1"/>
          <p:cNvSpPr>
            <a:spLocks noGrp="1"/>
          </p:cNvSpPr>
          <p:nvPr>
            <p:ph type="title"/>
          </p:nvPr>
        </p:nvSpPr>
        <p:spPr>
          <a:xfrm>
            <a:off x="0" y="820841"/>
            <a:ext cx="9066960" cy="518861"/>
          </a:xfrm>
          <a:prstGeom prst="rect">
            <a:avLst/>
          </a:prstGeom>
          <a:noFill/>
          <a:ln w="0">
            <a:noFill/>
          </a:ln>
        </p:spPr>
        <p:txBody>
          <a:bodyPr lIns="0" tIns="0" rIns="0" bIns="0" anchor="ctr">
            <a:noAutofit/>
          </a:bodyPr>
          <a:lstStyle/>
          <a:p>
            <a:pPr algn="ctr">
              <a:lnSpc>
                <a:spcPct val="100000"/>
              </a:lnSpc>
            </a:pPr>
            <a:r>
              <a:rPr lang="en-GB" sz="3200" b="1" spc="-1" dirty="0">
                <a:solidFill>
                  <a:srgbClr val="558ED5"/>
                </a:solidFill>
                <a:latin typeface="Calibri"/>
                <a:ea typeface="Calibri"/>
              </a:rPr>
              <a:t>History </a:t>
            </a:r>
            <a:r>
              <a:rPr lang="en-GB" sz="3200" b="1" spc="-1" dirty="0" smtClean="0">
                <a:solidFill>
                  <a:srgbClr val="558ED5"/>
                </a:solidFill>
                <a:latin typeface="Calibri"/>
                <a:ea typeface="Calibri"/>
              </a:rPr>
              <a:t>of Neural </a:t>
            </a:r>
            <a:r>
              <a:rPr lang="en-GB" sz="3200" b="1" strike="noStrike" spc="-1" dirty="0" smtClean="0">
                <a:solidFill>
                  <a:srgbClr val="558ED5"/>
                </a:solidFill>
                <a:latin typeface="Calibri"/>
                <a:ea typeface="Calibri"/>
              </a:rPr>
              <a:t>Networks</a:t>
            </a:r>
            <a:r>
              <a:rPr lang="ro-RO" sz="3200" b="1" strike="noStrike" spc="-1" dirty="0" smtClean="0">
                <a:solidFill>
                  <a:srgbClr val="558ED5"/>
                </a:solidFill>
                <a:latin typeface="Calibri"/>
                <a:ea typeface="Calibri"/>
              </a:rPr>
              <a:t> (I)</a:t>
            </a:r>
            <a:endParaRPr lang="en-US" sz="1400" b="0" strike="noStrike" spc="-1" dirty="0">
              <a:latin typeface="Arial"/>
            </a:endParaRPr>
          </a:p>
        </p:txBody>
      </p:sp>
      <p:pic>
        <p:nvPicPr>
          <p:cNvPr id="48" name="Picture 1"/>
          <p:cNvPicPr/>
          <p:nvPr/>
        </p:nvPicPr>
        <p:blipFill>
          <a:blip r:embed="rId3"/>
          <a:stretch/>
        </p:blipFill>
        <p:spPr>
          <a:xfrm>
            <a:off x="0" y="-228600"/>
            <a:ext cx="9143280" cy="1166400"/>
          </a:xfrm>
          <a:prstGeom prst="rect">
            <a:avLst/>
          </a:prstGeom>
          <a:ln w="0">
            <a:noFill/>
          </a:ln>
        </p:spPr>
      </p:pic>
      <p:sp>
        <p:nvSpPr>
          <p:cNvPr id="5" name="Rectangle 4"/>
          <p:cNvSpPr/>
          <p:nvPr/>
        </p:nvSpPr>
        <p:spPr>
          <a:xfrm>
            <a:off x="-720" y="1432150"/>
            <a:ext cx="9144000" cy="5509200"/>
          </a:xfrm>
          <a:prstGeom prst="rect">
            <a:avLst/>
          </a:prstGeom>
        </p:spPr>
        <p:txBody>
          <a:bodyPr wrap="square">
            <a:spAutoFit/>
          </a:bodyPr>
          <a:lstStyle/>
          <a:p>
            <a:pPr marL="342900" indent="-342900" algn="just">
              <a:buFont typeface="Arial" panose="020B0604020202020204" pitchFamily="34" charset="0"/>
              <a:buChar char="•"/>
            </a:pPr>
            <a:r>
              <a:rPr lang="ro-RO" sz="2200" dirty="0" smtClean="0">
                <a:latin typeface="Times New Roman" panose="02020603050405020304" pitchFamily="18" charset="0"/>
                <a:cs typeface="Times New Roman" panose="02020603050405020304" pitchFamily="18" charset="0"/>
              </a:rPr>
              <a:t>The </a:t>
            </a:r>
            <a:r>
              <a:rPr lang="en-US" sz="2200" dirty="0" smtClean="0">
                <a:latin typeface="Times New Roman" panose="02020603050405020304" pitchFamily="18" charset="0"/>
                <a:cs typeface="Times New Roman" panose="02020603050405020304" pitchFamily="18" charset="0"/>
              </a:rPr>
              <a:t>idea </a:t>
            </a:r>
            <a:r>
              <a:rPr lang="en-US" sz="2200" dirty="0">
                <a:latin typeface="Times New Roman" panose="02020603050405020304" pitchFamily="18" charset="0"/>
                <a:cs typeface="Times New Roman" panose="02020603050405020304" pitchFamily="18" charset="0"/>
              </a:rPr>
              <a:t>of “</a:t>
            </a:r>
            <a:r>
              <a:rPr lang="en-US" sz="2200" b="1" dirty="0">
                <a:latin typeface="Times New Roman" panose="02020603050405020304" pitchFamily="18" charset="0"/>
                <a:cs typeface="Times New Roman" panose="02020603050405020304" pitchFamily="18" charset="0"/>
              </a:rPr>
              <a:t>a machine that thinks</a:t>
            </a:r>
            <a:r>
              <a:rPr lang="en-US" sz="2200" dirty="0">
                <a:latin typeface="Times New Roman" panose="02020603050405020304" pitchFamily="18" charset="0"/>
                <a:cs typeface="Times New Roman" panose="02020603050405020304" pitchFamily="18" charset="0"/>
              </a:rPr>
              <a:t>” can be </a:t>
            </a:r>
            <a:r>
              <a:rPr lang="en-US" sz="2200" b="1" dirty="0">
                <a:latin typeface="Times New Roman" panose="02020603050405020304" pitchFamily="18" charset="0"/>
                <a:cs typeface="Times New Roman" panose="02020603050405020304" pitchFamily="18" charset="0"/>
              </a:rPr>
              <a:t>traced to the Ancient </a:t>
            </a:r>
            <a:r>
              <a:rPr lang="en-US" sz="2200" b="1" dirty="0" smtClean="0">
                <a:latin typeface="Times New Roman" panose="02020603050405020304" pitchFamily="18" charset="0"/>
                <a:cs typeface="Times New Roman" panose="02020603050405020304" pitchFamily="18" charset="0"/>
              </a:rPr>
              <a:t>Greeks</a:t>
            </a:r>
            <a:r>
              <a:rPr lang="ro-RO" sz="2200" b="1" dirty="0" smtClean="0">
                <a:latin typeface="Times New Roman" panose="02020603050405020304" pitchFamily="18" charset="0"/>
                <a:cs typeface="Times New Roman" panose="02020603050405020304" pitchFamily="18" charset="0"/>
              </a:rPr>
              <a:t>.</a:t>
            </a:r>
          </a:p>
          <a:p>
            <a:pPr marL="342900" indent="-342900" algn="just">
              <a:buFont typeface="Arial" panose="020B0604020202020204" pitchFamily="34" charset="0"/>
              <a:buChar char="•"/>
            </a:pPr>
            <a:r>
              <a:rPr lang="ro-RO" sz="2200" dirty="0" smtClean="0">
                <a:latin typeface="Times New Roman" panose="02020603050405020304" pitchFamily="18" charset="0"/>
                <a:cs typeface="Times New Roman" panose="02020603050405020304" pitchFamily="18" charset="0"/>
              </a:rPr>
              <a:t>Next, </a:t>
            </a:r>
            <a:r>
              <a:rPr lang="en-US" sz="2200" dirty="0" smtClean="0">
                <a:latin typeface="Times New Roman" panose="02020603050405020304" pitchFamily="18" charset="0"/>
                <a:cs typeface="Times New Roman" panose="02020603050405020304" pitchFamily="18" charset="0"/>
              </a:rPr>
              <a:t>focus </a:t>
            </a:r>
            <a:r>
              <a:rPr lang="en-US" sz="2200" dirty="0">
                <a:latin typeface="Times New Roman" panose="02020603050405020304" pitchFamily="18" charset="0"/>
                <a:cs typeface="Times New Roman" panose="02020603050405020304" pitchFamily="18" charset="0"/>
              </a:rPr>
              <a:t>on the key events that led to the </a:t>
            </a:r>
            <a:r>
              <a:rPr lang="en-US" sz="2200" b="1" dirty="0">
                <a:latin typeface="Times New Roman" panose="02020603050405020304" pitchFamily="18" charset="0"/>
                <a:cs typeface="Times New Roman" panose="02020603050405020304" pitchFamily="18" charset="0"/>
              </a:rPr>
              <a:t>evolution of thinking around neural </a:t>
            </a:r>
            <a:r>
              <a:rPr lang="en-US" sz="2200" b="1" dirty="0" smtClean="0">
                <a:latin typeface="Times New Roman" panose="02020603050405020304" pitchFamily="18" charset="0"/>
                <a:cs typeface="Times New Roman" panose="02020603050405020304" pitchFamily="18" charset="0"/>
              </a:rPr>
              <a:t>networks</a:t>
            </a:r>
            <a:r>
              <a:rPr lang="en-US" sz="2200" dirty="0" smtClean="0">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a:p>
            <a:pPr marL="800100" lvl="1" indent="-342900" algn="just">
              <a:buFont typeface="Arial" panose="020B0604020202020204" pitchFamily="34" charset="0"/>
              <a:buChar char="•"/>
            </a:pPr>
            <a:r>
              <a:rPr lang="en-US" sz="2200" b="1" dirty="0" smtClean="0">
                <a:latin typeface="Times New Roman" panose="02020603050405020304" pitchFamily="18" charset="0"/>
                <a:cs typeface="Times New Roman" panose="02020603050405020304" pitchFamily="18" charset="0"/>
              </a:rPr>
              <a:t>1943</a:t>
            </a:r>
            <a:r>
              <a:rPr lang="en-US" sz="2200" b="1" dirty="0">
                <a:latin typeface="Times New Roman" panose="02020603050405020304" pitchFamily="18" charset="0"/>
                <a:cs typeface="Times New Roman" panose="02020603050405020304" pitchFamily="18" charset="0"/>
              </a:rPr>
              <a:t>: Warren S. McCulloch </a:t>
            </a:r>
            <a:r>
              <a:rPr lang="en-US" sz="2200" dirty="0">
                <a:latin typeface="Times New Roman" panose="02020603050405020304" pitchFamily="18" charset="0"/>
                <a:cs typeface="Times New Roman" panose="02020603050405020304" pitchFamily="18" charset="0"/>
              </a:rPr>
              <a:t>and</a:t>
            </a:r>
            <a:r>
              <a:rPr lang="en-US" sz="2200" b="1" dirty="0">
                <a:latin typeface="Times New Roman" panose="02020603050405020304" pitchFamily="18" charset="0"/>
                <a:cs typeface="Times New Roman" panose="02020603050405020304" pitchFamily="18" charset="0"/>
              </a:rPr>
              <a:t> Walter Pitts </a:t>
            </a:r>
            <a:r>
              <a:rPr lang="en-US" sz="2200" dirty="0">
                <a:latin typeface="Times New Roman" panose="02020603050405020304" pitchFamily="18" charset="0"/>
                <a:cs typeface="Times New Roman" panose="02020603050405020304" pitchFamily="18" charset="0"/>
              </a:rPr>
              <a:t>published “</a:t>
            </a:r>
            <a:r>
              <a:rPr lang="en-US" sz="2200" dirty="0">
                <a:latin typeface="Times New Roman" panose="02020603050405020304" pitchFamily="18" charset="0"/>
                <a:cs typeface="Times New Roman" panose="02020603050405020304" pitchFamily="18" charset="0"/>
                <a:hlinkClick r:id="rId4"/>
              </a:rPr>
              <a:t>A logical calculus of the ideas immanent in nervous </a:t>
            </a:r>
            <a:r>
              <a:rPr lang="en-US" sz="2200" smtClean="0">
                <a:latin typeface="Times New Roman" panose="02020603050405020304" pitchFamily="18" charset="0"/>
                <a:cs typeface="Times New Roman" panose="02020603050405020304" pitchFamily="18" charset="0"/>
                <a:hlinkClick r:id="rId4"/>
              </a:rPr>
              <a:t>activity</a:t>
            </a:r>
            <a:r>
              <a:rPr lang="en-US" sz="2200" smtClean="0">
                <a:latin typeface="Times New Roman" panose="02020603050405020304" pitchFamily="18" charset="0"/>
                <a:cs typeface="Times New Roman" panose="02020603050405020304" pitchFamily="18" charset="0"/>
              </a:rPr>
              <a:t>”. </a:t>
            </a:r>
            <a:r>
              <a:rPr lang="en-US" sz="2200" dirty="0">
                <a:latin typeface="Times New Roman" panose="02020603050405020304" pitchFamily="18" charset="0"/>
                <a:cs typeface="Times New Roman" panose="02020603050405020304" pitchFamily="18" charset="0"/>
              </a:rPr>
              <a:t>This research sought to </a:t>
            </a:r>
            <a:r>
              <a:rPr lang="en-US" sz="2200" b="1" dirty="0">
                <a:latin typeface="Times New Roman" panose="02020603050405020304" pitchFamily="18" charset="0"/>
                <a:cs typeface="Times New Roman" panose="02020603050405020304" pitchFamily="18" charset="0"/>
              </a:rPr>
              <a:t>understand how the human brain could produce complex patterns through connected brain cells</a:t>
            </a:r>
            <a:r>
              <a:rPr lang="en-US" sz="2200" dirty="0">
                <a:latin typeface="Times New Roman" panose="02020603050405020304" pitchFamily="18" charset="0"/>
                <a:cs typeface="Times New Roman" panose="02020603050405020304" pitchFamily="18" charset="0"/>
              </a:rPr>
              <a:t>, or neurons. One of the </a:t>
            </a:r>
            <a:r>
              <a:rPr lang="en-US" sz="2200">
                <a:latin typeface="Times New Roman" panose="02020603050405020304" pitchFamily="18" charset="0"/>
                <a:cs typeface="Times New Roman" panose="02020603050405020304" pitchFamily="18" charset="0"/>
              </a:rPr>
              <a:t>main </a:t>
            </a:r>
            <a:r>
              <a:rPr lang="en-US" sz="2200" smtClean="0">
                <a:latin typeface="Times New Roman" panose="02020603050405020304" pitchFamily="18" charset="0"/>
                <a:cs typeface="Times New Roman" panose="02020603050405020304" pitchFamily="18" charset="0"/>
              </a:rPr>
              <a:t>resulting ideas was </a:t>
            </a:r>
            <a:r>
              <a:rPr lang="en-US" sz="2200" dirty="0">
                <a:latin typeface="Times New Roman" panose="02020603050405020304" pitchFamily="18" charset="0"/>
                <a:cs typeface="Times New Roman" panose="02020603050405020304" pitchFamily="18" charset="0"/>
              </a:rPr>
              <a:t>the </a:t>
            </a:r>
            <a:r>
              <a:rPr lang="en-US" sz="2200" b="1" dirty="0">
                <a:latin typeface="Times New Roman" panose="02020603050405020304" pitchFamily="18" charset="0"/>
                <a:cs typeface="Times New Roman" panose="02020603050405020304" pitchFamily="18" charset="0"/>
              </a:rPr>
              <a:t>comparison of neurons with a binary threshold to Boolean logic </a:t>
            </a:r>
            <a:r>
              <a:rPr lang="en-US" sz="2200" dirty="0" smtClean="0">
                <a:latin typeface="Times New Roman" panose="02020603050405020304" pitchFamily="18" charset="0"/>
                <a:cs typeface="Times New Roman" panose="02020603050405020304" pitchFamily="18" charset="0"/>
              </a:rPr>
              <a:t>(0/1 </a:t>
            </a:r>
            <a:r>
              <a:rPr lang="en-US" sz="2200" dirty="0">
                <a:latin typeface="Times New Roman" panose="02020603050405020304" pitchFamily="18" charset="0"/>
                <a:cs typeface="Times New Roman" panose="02020603050405020304" pitchFamily="18" charset="0"/>
              </a:rPr>
              <a:t>or true/false statements).   </a:t>
            </a:r>
          </a:p>
          <a:p>
            <a:pPr marL="800100" lvl="1" indent="-342900" algn="just">
              <a:buFont typeface="Arial" panose="020B0604020202020204" pitchFamily="34" charset="0"/>
              <a:buChar char="•"/>
            </a:pPr>
            <a:r>
              <a:rPr lang="en-US" sz="2200" b="1" dirty="0" smtClean="0">
                <a:latin typeface="Times New Roman" panose="02020603050405020304" pitchFamily="18" charset="0"/>
                <a:cs typeface="Times New Roman" panose="02020603050405020304" pitchFamily="18" charset="0"/>
              </a:rPr>
              <a:t>1958</a:t>
            </a:r>
            <a:r>
              <a:rPr lang="en-US" sz="2200" b="1" dirty="0">
                <a:latin typeface="Times New Roman" panose="02020603050405020304" pitchFamily="18" charset="0"/>
                <a:cs typeface="Times New Roman" panose="02020603050405020304" pitchFamily="18" charset="0"/>
              </a:rPr>
              <a:t>: Frank Rosenblatt </a:t>
            </a:r>
            <a:r>
              <a:rPr lang="en-US" sz="2200" dirty="0">
                <a:latin typeface="Times New Roman" panose="02020603050405020304" pitchFamily="18" charset="0"/>
                <a:cs typeface="Times New Roman" panose="02020603050405020304" pitchFamily="18" charset="0"/>
              </a:rPr>
              <a:t>is credited with the development of the </a:t>
            </a:r>
            <a:r>
              <a:rPr lang="en-US" sz="2200" dirty="0" smtClean="0">
                <a:latin typeface="Times New Roman" panose="02020603050405020304" pitchFamily="18" charset="0"/>
                <a:cs typeface="Times New Roman" panose="02020603050405020304" pitchFamily="18" charset="0"/>
              </a:rPr>
              <a:t>perceptron</a:t>
            </a:r>
            <a:r>
              <a:rPr lang="ro-RO" sz="2200" dirty="0" smtClean="0">
                <a:latin typeface="Times New Roman" panose="02020603050405020304" pitchFamily="18" charset="0"/>
                <a:cs typeface="Times New Roman" panose="02020603050405020304" pitchFamily="18" charset="0"/>
              </a:rPr>
              <a:t> - </a:t>
            </a:r>
            <a:r>
              <a:rPr lang="en-US" sz="2200" dirty="0" smtClean="0">
                <a:latin typeface="Times New Roman" panose="02020603050405020304" pitchFamily="18" charset="0"/>
                <a:cs typeface="Times New Roman" panose="02020603050405020304" pitchFamily="18" charset="0"/>
              </a:rPr>
              <a:t>“</a:t>
            </a:r>
            <a:r>
              <a:rPr lang="en-US" sz="2200" dirty="0">
                <a:latin typeface="Times New Roman" panose="02020603050405020304" pitchFamily="18" charset="0"/>
                <a:cs typeface="Times New Roman" panose="02020603050405020304" pitchFamily="18" charset="0"/>
                <a:hlinkClick r:id="rId5"/>
              </a:rPr>
              <a:t>The Perceptron: A Probabilistic Model for Information Storage and Organization in the Brain</a:t>
            </a:r>
            <a:r>
              <a:rPr lang="en-US" sz="2200" dirty="0" smtClean="0">
                <a:latin typeface="Times New Roman" panose="02020603050405020304" pitchFamily="18" charset="0"/>
                <a:cs typeface="Times New Roman" panose="02020603050405020304" pitchFamily="18" charset="0"/>
              </a:rPr>
              <a:t>”. </a:t>
            </a:r>
            <a:r>
              <a:rPr lang="en-US" sz="2200" dirty="0">
                <a:latin typeface="Times New Roman" panose="02020603050405020304" pitchFamily="18" charset="0"/>
                <a:cs typeface="Times New Roman" panose="02020603050405020304" pitchFamily="18" charset="0"/>
              </a:rPr>
              <a:t>He takes McCulloch and Pitt’s work a step further by </a:t>
            </a:r>
            <a:r>
              <a:rPr lang="en-US" sz="2200" b="1" dirty="0">
                <a:latin typeface="Times New Roman" panose="02020603050405020304" pitchFamily="18" charset="0"/>
                <a:cs typeface="Times New Roman" panose="02020603050405020304" pitchFamily="18" charset="0"/>
              </a:rPr>
              <a:t>introducing weights to the equation</a:t>
            </a:r>
            <a:r>
              <a:rPr lang="en-US" sz="2200" dirty="0">
                <a:latin typeface="Times New Roman" panose="02020603050405020304" pitchFamily="18" charset="0"/>
                <a:cs typeface="Times New Roman" panose="02020603050405020304" pitchFamily="18" charset="0"/>
              </a:rPr>
              <a:t>. Leveraging an IBM 704, Rosenblatt was able to </a:t>
            </a:r>
            <a:r>
              <a:rPr lang="en-US" sz="2200" b="1" dirty="0">
                <a:latin typeface="Times New Roman" panose="02020603050405020304" pitchFamily="18" charset="0"/>
                <a:cs typeface="Times New Roman" panose="02020603050405020304" pitchFamily="18" charset="0"/>
              </a:rPr>
              <a:t>get a computer to learn how to distinguish cards marked on the left vs. cards marked on the right</a:t>
            </a:r>
            <a:r>
              <a:rPr lang="en-US" sz="2200" dirty="0" smtClean="0">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0740599"/>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PlaceHolder 1"/>
          <p:cNvSpPr>
            <a:spLocks noGrp="1"/>
          </p:cNvSpPr>
          <p:nvPr>
            <p:ph type="title"/>
          </p:nvPr>
        </p:nvSpPr>
        <p:spPr>
          <a:xfrm>
            <a:off x="0" y="937799"/>
            <a:ext cx="9066960" cy="518861"/>
          </a:xfrm>
          <a:prstGeom prst="rect">
            <a:avLst/>
          </a:prstGeom>
          <a:noFill/>
          <a:ln w="0">
            <a:noFill/>
          </a:ln>
        </p:spPr>
        <p:txBody>
          <a:bodyPr lIns="0" tIns="0" rIns="0" bIns="0" anchor="ctr">
            <a:noAutofit/>
          </a:bodyPr>
          <a:lstStyle/>
          <a:p>
            <a:pPr algn="ctr">
              <a:lnSpc>
                <a:spcPct val="100000"/>
              </a:lnSpc>
            </a:pPr>
            <a:r>
              <a:rPr lang="en-GB" sz="3200" b="1" spc="-1" dirty="0">
                <a:solidFill>
                  <a:srgbClr val="558ED5"/>
                </a:solidFill>
                <a:latin typeface="Calibri"/>
                <a:ea typeface="Calibri"/>
              </a:rPr>
              <a:t>History </a:t>
            </a:r>
            <a:r>
              <a:rPr lang="en-GB" sz="3200" b="1" spc="-1" dirty="0" smtClean="0">
                <a:solidFill>
                  <a:srgbClr val="558ED5"/>
                </a:solidFill>
                <a:latin typeface="Calibri"/>
                <a:ea typeface="Calibri"/>
              </a:rPr>
              <a:t>of Neural </a:t>
            </a:r>
            <a:r>
              <a:rPr lang="en-GB" sz="3200" b="1" strike="noStrike" spc="-1" dirty="0" smtClean="0">
                <a:solidFill>
                  <a:srgbClr val="558ED5"/>
                </a:solidFill>
                <a:latin typeface="Calibri"/>
                <a:ea typeface="Calibri"/>
              </a:rPr>
              <a:t>Networks</a:t>
            </a:r>
            <a:r>
              <a:rPr lang="ro-RO" sz="3200" b="1" strike="noStrike" spc="-1" dirty="0" smtClean="0">
                <a:solidFill>
                  <a:srgbClr val="558ED5"/>
                </a:solidFill>
                <a:latin typeface="Calibri"/>
                <a:ea typeface="Calibri"/>
              </a:rPr>
              <a:t> (II)</a:t>
            </a:r>
            <a:endParaRPr lang="en-US" sz="1600" b="0" strike="noStrike" spc="-1" dirty="0">
              <a:latin typeface="Arial"/>
            </a:endParaRPr>
          </a:p>
        </p:txBody>
      </p:sp>
      <p:pic>
        <p:nvPicPr>
          <p:cNvPr id="48" name="Picture 1"/>
          <p:cNvPicPr/>
          <p:nvPr/>
        </p:nvPicPr>
        <p:blipFill>
          <a:blip r:embed="rId3"/>
          <a:stretch/>
        </p:blipFill>
        <p:spPr>
          <a:xfrm>
            <a:off x="0" y="-228600"/>
            <a:ext cx="9143280" cy="1166400"/>
          </a:xfrm>
          <a:prstGeom prst="rect">
            <a:avLst/>
          </a:prstGeom>
          <a:ln w="0">
            <a:noFill/>
          </a:ln>
        </p:spPr>
      </p:pic>
      <p:sp>
        <p:nvSpPr>
          <p:cNvPr id="5" name="Rectangle 4"/>
          <p:cNvSpPr/>
          <p:nvPr/>
        </p:nvSpPr>
        <p:spPr>
          <a:xfrm>
            <a:off x="-720" y="1517211"/>
            <a:ext cx="9144000" cy="5201424"/>
          </a:xfrm>
          <a:prstGeom prst="rect">
            <a:avLst/>
          </a:prstGeom>
        </p:spPr>
        <p:txBody>
          <a:bodyPr wrap="square">
            <a:spAutoFit/>
          </a:bodyPr>
          <a:lstStyle/>
          <a:p>
            <a:pPr marL="342900" indent="-342900" algn="just">
              <a:buFont typeface="Arial" panose="020B0604020202020204" pitchFamily="34" charset="0"/>
              <a:buChar char="•"/>
            </a:pPr>
            <a:r>
              <a:rPr lang="ro-RO" sz="2400" b="1" smtClean="0">
                <a:latin typeface="Times New Roman" panose="02020603050405020304" pitchFamily="18" charset="0"/>
                <a:cs typeface="Times New Roman" panose="02020603050405020304" pitchFamily="18" charset="0"/>
              </a:rPr>
              <a:t>1969</a:t>
            </a:r>
            <a:r>
              <a:rPr lang="en-US" sz="2400" smtClean="0">
                <a:latin typeface="Times New Roman" panose="02020603050405020304" pitchFamily="18" charset="0"/>
                <a:cs typeface="Times New Roman" panose="02020603050405020304" pitchFamily="18" charset="0"/>
              </a:rPr>
              <a:t>:</a:t>
            </a:r>
            <a:r>
              <a:rPr lang="ro-RO" sz="2400" b="1" smtClean="0">
                <a:latin typeface="Times New Roman" panose="02020603050405020304" pitchFamily="18" charset="0"/>
                <a:cs typeface="Times New Roman" panose="02020603050405020304" pitchFamily="18" charset="0"/>
              </a:rPr>
              <a:t> </a:t>
            </a:r>
            <a:r>
              <a:rPr lang="ro-RO" sz="2400" b="1" dirty="0">
                <a:latin typeface="Times New Roman" panose="02020603050405020304" pitchFamily="18" charset="0"/>
                <a:cs typeface="Times New Roman" panose="02020603050405020304" pitchFamily="18" charset="0"/>
              </a:rPr>
              <a:t>Marvin </a:t>
            </a:r>
            <a:r>
              <a:rPr lang="ro-RO" sz="2400" b="1">
                <a:latin typeface="Times New Roman" panose="02020603050405020304" pitchFamily="18" charset="0"/>
                <a:cs typeface="Times New Roman" panose="02020603050405020304" pitchFamily="18" charset="0"/>
              </a:rPr>
              <a:t>Minsky </a:t>
            </a:r>
            <a:r>
              <a:rPr lang="en-US" sz="2400" smtClean="0">
                <a:latin typeface="Times New Roman" panose="02020603050405020304" pitchFamily="18" charset="0"/>
                <a:cs typeface="Times New Roman" panose="02020603050405020304" pitchFamily="18" charset="0"/>
              </a:rPr>
              <a:t>and</a:t>
            </a:r>
            <a:r>
              <a:rPr lang="ro-RO" sz="2400" b="1">
                <a:latin typeface="Times New Roman" panose="02020603050405020304" pitchFamily="18" charset="0"/>
                <a:cs typeface="Times New Roman" panose="02020603050405020304" pitchFamily="18" charset="0"/>
              </a:rPr>
              <a:t> </a:t>
            </a:r>
            <a:r>
              <a:rPr lang="ro-RO" sz="2400" b="1" smtClean="0">
                <a:latin typeface="Times New Roman" panose="02020603050405020304" pitchFamily="18" charset="0"/>
                <a:cs typeface="Times New Roman" panose="02020603050405020304" pitchFamily="18" charset="0"/>
              </a:rPr>
              <a:t>Seymour </a:t>
            </a:r>
            <a:r>
              <a:rPr lang="ro-RO" sz="2400" b="1" dirty="0">
                <a:latin typeface="Times New Roman" panose="02020603050405020304" pitchFamily="18" charset="0"/>
                <a:cs typeface="Times New Roman" panose="02020603050405020304" pitchFamily="18" charset="0"/>
              </a:rPr>
              <a:t>Papert </a:t>
            </a:r>
            <a:r>
              <a:rPr lang="en-GB" sz="2400" dirty="0">
                <a:latin typeface="Times New Roman" panose="02020603050405020304" pitchFamily="18" charset="0"/>
                <a:cs typeface="Times New Roman" panose="02020603050405020304" pitchFamily="18" charset="0"/>
              </a:rPr>
              <a:t>have analysed the </a:t>
            </a:r>
            <a:r>
              <a:rPr lang="en-GB" sz="2400" b="1" dirty="0">
                <a:latin typeface="Times New Roman" panose="02020603050405020304" pitchFamily="18" charset="0"/>
                <a:cs typeface="Times New Roman" panose="02020603050405020304" pitchFamily="18" charset="0"/>
              </a:rPr>
              <a:t>learning possibilities of the perceptron</a:t>
            </a:r>
            <a:r>
              <a:rPr lang="en-GB" sz="2400" dirty="0">
                <a:latin typeface="Times New Roman" panose="02020603050405020304" pitchFamily="18" charset="0"/>
                <a:cs typeface="Times New Roman" panose="02020603050405020304" pitchFamily="18" charset="0"/>
              </a:rPr>
              <a:t> and reached rather sceptical conclusions, proving the </a:t>
            </a:r>
            <a:r>
              <a:rPr lang="en-GB" sz="2400" b="1" dirty="0">
                <a:latin typeface="Times New Roman" panose="02020603050405020304" pitchFamily="18" charset="0"/>
                <a:cs typeface="Times New Roman" panose="02020603050405020304" pitchFamily="18" charset="0"/>
              </a:rPr>
              <a:t>impossibility for the single-layer perceptron to solve simple problems</a:t>
            </a:r>
            <a:r>
              <a:rPr lang="en-GB" sz="2400" dirty="0">
                <a:latin typeface="Times New Roman" panose="02020603050405020304" pitchFamily="18" charset="0"/>
                <a:cs typeface="Times New Roman" panose="02020603050405020304" pitchFamily="18" charset="0"/>
              </a:rPr>
              <a:t> such as learning the XOR function (a function that is </a:t>
            </a:r>
            <a:r>
              <a:rPr lang="en-GB" sz="2400" b="1" dirty="0">
                <a:latin typeface="Times New Roman" panose="02020603050405020304" pitchFamily="18" charset="0"/>
                <a:cs typeface="Times New Roman" panose="02020603050405020304" pitchFamily="18" charset="0"/>
              </a:rPr>
              <a:t>not linearly separable</a:t>
            </a:r>
            <a:r>
              <a:rPr lang="en-GB" sz="2400" dirty="0" smtClean="0">
                <a:latin typeface="Times New Roman" panose="02020603050405020304" pitchFamily="18" charset="0"/>
                <a:cs typeface="Times New Roman" panose="02020603050405020304" pitchFamily="18" charset="0"/>
              </a:rPr>
              <a:t>).</a:t>
            </a:r>
            <a:endParaRPr lang="ro-RO" sz="2400" dirty="0" smtClean="0">
              <a:latin typeface="Times New Roman" panose="02020603050405020304" pitchFamily="18" charset="0"/>
              <a:cs typeface="Times New Roman" panose="02020603050405020304" pitchFamily="18" charset="0"/>
            </a:endParaRPr>
          </a:p>
          <a:p>
            <a:pPr algn="just"/>
            <a:endParaRPr lang="ro-RO" sz="1000" b="1" dirty="0" smtClean="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en-US" sz="2400" b="1" dirty="0" smtClean="0">
                <a:latin typeface="Times New Roman" panose="02020603050405020304" pitchFamily="18" charset="0"/>
                <a:cs typeface="Times New Roman" panose="02020603050405020304" pitchFamily="18" charset="0"/>
              </a:rPr>
              <a:t>1974</a:t>
            </a:r>
            <a:r>
              <a:rPr lang="en-US" sz="2400" dirty="0">
                <a:latin typeface="Times New Roman" panose="02020603050405020304" pitchFamily="18" charset="0"/>
                <a:cs typeface="Times New Roman" panose="02020603050405020304" pitchFamily="18" charset="0"/>
              </a:rPr>
              <a:t>: While numerous researchers contributed to the idea of </a:t>
            </a:r>
            <a:r>
              <a:rPr lang="en-US" sz="2400" b="1" dirty="0">
                <a:latin typeface="Times New Roman" panose="02020603050405020304" pitchFamily="18" charset="0"/>
                <a:cs typeface="Times New Roman" panose="02020603050405020304" pitchFamily="18" charset="0"/>
              </a:rPr>
              <a:t>backpropagation</a:t>
            </a:r>
            <a:r>
              <a:rPr lang="en-US" sz="2400"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Paul </a:t>
            </a:r>
            <a:r>
              <a:rPr lang="en-US" sz="2400" b="1" dirty="0" err="1">
                <a:latin typeface="Times New Roman" panose="02020603050405020304" pitchFamily="18" charset="0"/>
                <a:cs typeface="Times New Roman" panose="02020603050405020304" pitchFamily="18" charset="0"/>
              </a:rPr>
              <a:t>Werbos</a:t>
            </a:r>
            <a:r>
              <a:rPr lang="en-US" sz="2400" b="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was the first person in the US to note </a:t>
            </a:r>
            <a:r>
              <a:rPr lang="en-US" sz="2400" b="1" dirty="0">
                <a:latin typeface="Times New Roman" panose="02020603050405020304" pitchFamily="18" charset="0"/>
                <a:cs typeface="Times New Roman" panose="02020603050405020304" pitchFamily="18" charset="0"/>
              </a:rPr>
              <a:t>its application within neural networks </a:t>
            </a:r>
            <a:r>
              <a:rPr lang="en-US" sz="2400" dirty="0">
                <a:latin typeface="Times New Roman" panose="02020603050405020304" pitchFamily="18" charset="0"/>
                <a:cs typeface="Times New Roman" panose="02020603050405020304" pitchFamily="18" charset="0"/>
              </a:rPr>
              <a:t>within his PhD thesis.</a:t>
            </a:r>
            <a:endParaRPr lang="ro-RO" sz="2400" dirty="0" smtClean="0">
              <a:latin typeface="Times New Roman" panose="02020603050405020304" pitchFamily="18" charset="0"/>
              <a:cs typeface="Times New Roman" panose="02020603050405020304" pitchFamily="18" charset="0"/>
            </a:endParaRPr>
          </a:p>
          <a:p>
            <a:pPr algn="just"/>
            <a:endParaRPr lang="ro-RO" sz="1000" b="1" dirty="0" smtClean="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en-US" sz="2400" b="1" dirty="0" smtClean="0">
                <a:latin typeface="Times New Roman" panose="02020603050405020304" pitchFamily="18" charset="0"/>
                <a:cs typeface="Times New Roman" panose="02020603050405020304" pitchFamily="18" charset="0"/>
              </a:rPr>
              <a:t>1989</a:t>
            </a:r>
            <a:r>
              <a:rPr lang="en-US" sz="2400" dirty="0">
                <a:latin typeface="Times New Roman" panose="02020603050405020304" pitchFamily="18" charset="0"/>
                <a:cs typeface="Times New Roman" panose="02020603050405020304" pitchFamily="18" charset="0"/>
              </a:rPr>
              <a:t>:</a:t>
            </a:r>
            <a:r>
              <a:rPr lang="en-US" sz="2400" b="1" dirty="0">
                <a:latin typeface="Times New Roman" panose="02020603050405020304" pitchFamily="18" charset="0"/>
                <a:cs typeface="Times New Roman" panose="02020603050405020304" pitchFamily="18" charset="0"/>
              </a:rPr>
              <a:t> Yann </a:t>
            </a:r>
            <a:r>
              <a:rPr lang="en-US" sz="2400" b="1" dirty="0" err="1">
                <a:latin typeface="Times New Roman" panose="02020603050405020304" pitchFamily="18" charset="0"/>
                <a:cs typeface="Times New Roman" panose="02020603050405020304" pitchFamily="18" charset="0"/>
              </a:rPr>
              <a:t>LeCun</a:t>
            </a:r>
            <a:r>
              <a:rPr lang="en-US" sz="2400" b="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published a paper </a:t>
            </a:r>
            <a:r>
              <a:rPr lang="en-US" sz="2400" dirty="0" smtClean="0">
                <a:latin typeface="Times New Roman" panose="02020603050405020304" pitchFamily="18" charset="0"/>
                <a:cs typeface="Times New Roman" panose="02020603050405020304" pitchFamily="18" charset="0"/>
              </a:rPr>
              <a:t>illustrating </a:t>
            </a:r>
            <a:r>
              <a:rPr lang="en-US" sz="2400" dirty="0">
                <a:latin typeface="Times New Roman" panose="02020603050405020304" pitchFamily="18" charset="0"/>
                <a:cs typeface="Times New Roman" panose="02020603050405020304" pitchFamily="18" charset="0"/>
              </a:rPr>
              <a:t>how the use of </a:t>
            </a:r>
            <a:r>
              <a:rPr lang="en-US" sz="2400" b="1" dirty="0">
                <a:latin typeface="Times New Roman" panose="02020603050405020304" pitchFamily="18" charset="0"/>
                <a:cs typeface="Times New Roman" panose="02020603050405020304" pitchFamily="18" charset="0"/>
              </a:rPr>
              <a:t>constraints in backpropagation and its integration into the neural network architecture can be used to train algorithms</a:t>
            </a:r>
            <a:r>
              <a:rPr lang="en-US" sz="2400" dirty="0">
                <a:latin typeface="Times New Roman" panose="02020603050405020304" pitchFamily="18" charset="0"/>
                <a:cs typeface="Times New Roman" panose="02020603050405020304" pitchFamily="18" charset="0"/>
              </a:rPr>
              <a:t>. This research successfully leveraged a neural network to recognize hand-written zip code digits provided by the U.S. Postal Service.</a:t>
            </a:r>
            <a:endParaRPr lang="en-GB" sz="2400" dirty="0" smtClean="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63035934"/>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PlaceHolder 1"/>
          <p:cNvSpPr>
            <a:spLocks noGrp="1"/>
          </p:cNvSpPr>
          <p:nvPr>
            <p:ph type="title"/>
          </p:nvPr>
        </p:nvSpPr>
        <p:spPr>
          <a:xfrm>
            <a:off x="0" y="1006955"/>
            <a:ext cx="6844098" cy="728269"/>
          </a:xfrm>
          <a:prstGeom prst="rect">
            <a:avLst/>
          </a:prstGeom>
          <a:noFill/>
          <a:ln w="0">
            <a:noFill/>
          </a:ln>
        </p:spPr>
        <p:txBody>
          <a:bodyPr lIns="0" tIns="0" rIns="0" bIns="0" anchor="ctr">
            <a:noAutofit/>
          </a:bodyPr>
          <a:lstStyle/>
          <a:p>
            <a:pPr algn="ctr">
              <a:lnSpc>
                <a:spcPct val="100000"/>
              </a:lnSpc>
            </a:pPr>
            <a:r>
              <a:rPr lang="en-GB" sz="3200" b="1" strike="noStrike" spc="-1" smtClean="0">
                <a:solidFill>
                  <a:srgbClr val="558ED5"/>
                </a:solidFill>
                <a:latin typeface="Calibri"/>
                <a:ea typeface="Calibri"/>
              </a:rPr>
              <a:t>Neural Networks: What are?</a:t>
            </a:r>
            <a:endParaRPr lang="en-US" sz="1600" b="0" strike="noStrike" spc="-1" dirty="0">
              <a:latin typeface="Arial"/>
            </a:endParaRPr>
          </a:p>
        </p:txBody>
      </p:sp>
      <p:pic>
        <p:nvPicPr>
          <p:cNvPr id="48" name="Picture 1"/>
          <p:cNvPicPr/>
          <p:nvPr/>
        </p:nvPicPr>
        <p:blipFill>
          <a:blip r:embed="rId3"/>
          <a:stretch/>
        </p:blipFill>
        <p:spPr>
          <a:xfrm>
            <a:off x="0" y="-228600"/>
            <a:ext cx="9143280" cy="1166400"/>
          </a:xfrm>
          <a:prstGeom prst="rect">
            <a:avLst/>
          </a:prstGeom>
          <a:ln w="0">
            <a:noFill/>
          </a:ln>
        </p:spPr>
      </p:pic>
      <p:sp>
        <p:nvSpPr>
          <p:cNvPr id="5" name="Rectangle 4"/>
          <p:cNvSpPr/>
          <p:nvPr/>
        </p:nvSpPr>
        <p:spPr>
          <a:xfrm>
            <a:off x="0" y="1841242"/>
            <a:ext cx="9144000" cy="5016758"/>
          </a:xfrm>
          <a:prstGeom prst="rect">
            <a:avLst/>
          </a:prstGeom>
        </p:spPr>
        <p:txBody>
          <a:bodyPr wrap="square">
            <a:spAutoFit/>
          </a:bodyPr>
          <a:lstStyle/>
          <a:p>
            <a:pPr marL="342900" indent="-342900" algn="jus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Neural networks </a:t>
            </a:r>
            <a:r>
              <a:rPr lang="en-GB" sz="2400" dirty="0" smtClean="0">
                <a:latin typeface="Times New Roman" panose="02020603050405020304" pitchFamily="18" charset="0"/>
                <a:cs typeface="Times New Roman" panose="02020603050405020304" pitchFamily="18" charset="0"/>
              </a:rPr>
              <a:t>try </a:t>
            </a:r>
            <a:r>
              <a:rPr lang="en-GB" sz="2400" dirty="0">
                <a:latin typeface="Times New Roman" panose="02020603050405020304" pitchFamily="18" charset="0"/>
                <a:cs typeface="Times New Roman" panose="02020603050405020304" pitchFamily="18" charset="0"/>
              </a:rPr>
              <a:t>to simulate the neurophysiological structure of the human </a:t>
            </a:r>
            <a:r>
              <a:rPr lang="en-GB" sz="2400" dirty="0" smtClean="0">
                <a:latin typeface="Times New Roman" panose="02020603050405020304" pitchFamily="18" charset="0"/>
                <a:cs typeface="Times New Roman" panose="02020603050405020304" pitchFamily="18" charset="0"/>
              </a:rPr>
              <a:t>brain</a:t>
            </a:r>
            <a:r>
              <a:rPr lang="ro-RO" sz="2400" dirty="0" smtClean="0">
                <a:latin typeface="Times New Roman" panose="02020603050405020304" pitchFamily="18" charset="0"/>
                <a:cs typeface="Times New Roman" panose="02020603050405020304" pitchFamily="18" charset="0"/>
              </a:rPr>
              <a:t>.</a:t>
            </a:r>
          </a:p>
          <a:p>
            <a:pPr marL="342900" indent="-342900" algn="just">
              <a:buFont typeface="Arial" panose="020B0604020202020204" pitchFamily="34" charset="0"/>
              <a:buChar char="•"/>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Their name and structure are inspired by the human brain, mimicking the way that biological neurons signal to one another.</a:t>
            </a:r>
            <a:endParaRPr lang="en-GB" sz="2400" dirty="0">
              <a:latin typeface="Times New Roman" panose="02020603050405020304" pitchFamily="18" charset="0"/>
              <a:ea typeface="Times New Roman" panose="02020603050405020304" pitchFamily="18" charset="0"/>
              <a:cs typeface="Times New Roman" panose="02020603050405020304" pitchFamily="18" charset="0"/>
            </a:endParaRPr>
          </a:p>
          <a:p>
            <a:pPr marL="800100" lvl="1" indent="-342900" algn="just">
              <a:buFont typeface="Courier New" panose="02070309020205020404" pitchFamily="49" charset="0"/>
              <a:buChar char="o"/>
            </a:pPr>
            <a:r>
              <a:rPr lang="en-GB" sz="2000" dirty="0">
                <a:latin typeface="Times New Roman" panose="02020603050405020304" pitchFamily="18" charset="0"/>
                <a:cs typeface="Times New Roman" panose="02020603050405020304" pitchFamily="18" charset="0"/>
              </a:rPr>
              <a:t>The cortex is composed of a large number of interconnected biological cells called neurons. </a:t>
            </a:r>
            <a:r>
              <a:rPr lang="en-GB" sz="2000" b="1" dirty="0">
                <a:latin typeface="Times New Roman" panose="02020603050405020304" pitchFamily="18" charset="0"/>
                <a:cs typeface="Times New Roman" panose="02020603050405020304" pitchFamily="18" charset="0"/>
              </a:rPr>
              <a:t>Each neuron receives signals from the neurons connected to it through the dendrites and conveys a signal using the axon</a:t>
            </a:r>
            <a:r>
              <a:rPr lang="en-GB" sz="2000" dirty="0" smtClean="0">
                <a:latin typeface="Times New Roman" panose="02020603050405020304" pitchFamily="18" charset="0"/>
                <a:cs typeface="Times New Roman" panose="02020603050405020304" pitchFamily="18" charset="0"/>
              </a:rPr>
              <a:t>.</a:t>
            </a:r>
            <a:endParaRPr lang="ro-RO" sz="2000" dirty="0" smtClean="0">
              <a:latin typeface="Times New Roman" panose="02020603050405020304" pitchFamily="18" charset="0"/>
              <a:cs typeface="Times New Roman" panose="02020603050405020304" pitchFamily="18" charset="0"/>
            </a:endParaRPr>
          </a:p>
          <a:p>
            <a:pPr lvl="1" algn="just"/>
            <a:endParaRPr lang="ro-RO" sz="1600" dirty="0" smtClean="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ro-RO" sz="2400" dirty="0" smtClean="0">
                <a:latin typeface="Times New Roman" panose="02020603050405020304" pitchFamily="18" charset="0"/>
                <a:cs typeface="Times New Roman" panose="02020603050405020304" pitchFamily="18" charset="0"/>
              </a:rPr>
              <a:t>NNs </a:t>
            </a:r>
            <a:r>
              <a:rPr lang="en-US" sz="2400" dirty="0" smtClean="0">
                <a:latin typeface="Times New Roman" panose="02020603050405020304" pitchFamily="18" charset="0"/>
                <a:cs typeface="Times New Roman" panose="02020603050405020304" pitchFamily="18" charset="0"/>
              </a:rPr>
              <a:t>allow </a:t>
            </a:r>
            <a:r>
              <a:rPr lang="en-US" sz="2400" dirty="0">
                <a:latin typeface="Times New Roman" panose="02020603050405020304" pitchFamily="18" charset="0"/>
                <a:cs typeface="Times New Roman" panose="02020603050405020304" pitchFamily="18" charset="0"/>
              </a:rPr>
              <a:t>computer programs to recognize patterns and solve common </a:t>
            </a:r>
            <a:r>
              <a:rPr lang="en-US" sz="2400" dirty="0" smtClean="0">
                <a:latin typeface="Times New Roman" panose="02020603050405020304" pitchFamily="18" charset="0"/>
                <a:cs typeface="Times New Roman" panose="02020603050405020304" pitchFamily="18" charset="0"/>
              </a:rPr>
              <a:t>problems.</a:t>
            </a:r>
            <a:endParaRPr lang="ro-RO" sz="2400" dirty="0" smtClean="0">
              <a:latin typeface="Times New Roman" panose="02020603050405020304" pitchFamily="18" charset="0"/>
              <a:cs typeface="Times New Roman" panose="02020603050405020304" pitchFamily="18" charset="0"/>
            </a:endParaRPr>
          </a:p>
          <a:p>
            <a:pPr algn="just"/>
            <a:endParaRPr lang="en-US" sz="1600" dirty="0" smtClean="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Also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known as artificial neural networks (ANNs) or simulated neural networks (SNNs), are a </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subset of machine learning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and are at the heart of deep learning algorithms. </a:t>
            </a:r>
            <a:endParaRPr lang="en-US" sz="2400" dirty="0" smtClean="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2326" y="937800"/>
            <a:ext cx="1680331" cy="996509"/>
          </a:xfrm>
          <a:prstGeom prst="rect">
            <a:avLst/>
          </a:prstGeom>
        </p:spPr>
      </p:pic>
    </p:spTree>
    <p:extLst>
      <p:ext uri="{BB962C8B-B14F-4D97-AF65-F5344CB8AC3E}">
        <p14:creationId xmlns:p14="http://schemas.microsoft.com/office/powerpoint/2010/main" val="4147750436"/>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PlaceHolder 1"/>
          <p:cNvSpPr>
            <a:spLocks noGrp="1"/>
          </p:cNvSpPr>
          <p:nvPr>
            <p:ph type="title"/>
          </p:nvPr>
        </p:nvSpPr>
        <p:spPr>
          <a:xfrm>
            <a:off x="38160" y="937799"/>
            <a:ext cx="9066960" cy="545219"/>
          </a:xfrm>
          <a:prstGeom prst="rect">
            <a:avLst/>
          </a:prstGeom>
          <a:noFill/>
          <a:ln w="0">
            <a:noFill/>
          </a:ln>
        </p:spPr>
        <p:txBody>
          <a:bodyPr lIns="0" tIns="0" rIns="0" bIns="0" anchor="ctr">
            <a:noAutofit/>
          </a:bodyPr>
          <a:lstStyle/>
          <a:p>
            <a:pPr algn="ctr">
              <a:lnSpc>
                <a:spcPct val="100000"/>
              </a:lnSpc>
            </a:pPr>
            <a:r>
              <a:rPr lang="en-GB" sz="2800" b="1" spc="-1" dirty="0">
                <a:solidFill>
                  <a:srgbClr val="558ED5"/>
                </a:solidFill>
                <a:latin typeface="Calibri"/>
                <a:ea typeface="Calibri"/>
              </a:rPr>
              <a:t>Types of Neural Networks </a:t>
            </a:r>
          </a:p>
        </p:txBody>
      </p:sp>
      <p:pic>
        <p:nvPicPr>
          <p:cNvPr id="48" name="Picture 1"/>
          <p:cNvPicPr/>
          <p:nvPr/>
        </p:nvPicPr>
        <p:blipFill>
          <a:blip r:embed="rId3"/>
          <a:stretch/>
        </p:blipFill>
        <p:spPr>
          <a:xfrm>
            <a:off x="0" y="-228600"/>
            <a:ext cx="9143280" cy="1166400"/>
          </a:xfrm>
          <a:prstGeom prst="rect">
            <a:avLst/>
          </a:prstGeom>
          <a:ln w="0">
            <a:noFill/>
          </a:ln>
        </p:spPr>
      </p:pic>
      <p:sp>
        <p:nvSpPr>
          <p:cNvPr id="5" name="Rectangle 4"/>
          <p:cNvSpPr/>
          <p:nvPr/>
        </p:nvSpPr>
        <p:spPr>
          <a:xfrm>
            <a:off x="-38880" y="2350842"/>
            <a:ext cx="9144000" cy="4378122"/>
          </a:xfrm>
          <a:prstGeom prst="rect">
            <a:avLst/>
          </a:prstGeom>
        </p:spPr>
        <p:txBody>
          <a:bodyPr wrap="square">
            <a:spAutoFit/>
          </a:bodyPr>
          <a:lstStyle/>
          <a:p>
            <a:pPr marL="457200" indent="-457200" algn="just">
              <a:buFont typeface="+mj-lt"/>
              <a:buAutoNum type="arabicPeriod"/>
            </a:pPr>
            <a:r>
              <a:rPr lang="en-GB" sz="2200" spc="-1" dirty="0">
                <a:latin typeface="Times New Roman" panose="02020603050405020304" pitchFamily="18" charset="0"/>
                <a:cs typeface="Times New Roman" panose="02020603050405020304" pitchFamily="18" charset="0"/>
              </a:rPr>
              <a:t>From a </a:t>
            </a:r>
            <a:r>
              <a:rPr lang="en-GB" sz="2200" b="1" spc="-1" dirty="0">
                <a:latin typeface="Times New Roman" panose="02020603050405020304" pitchFamily="18" charset="0"/>
                <a:cs typeface="Times New Roman" panose="02020603050405020304" pitchFamily="18" charset="0"/>
              </a:rPr>
              <a:t>purpose</a:t>
            </a:r>
            <a:r>
              <a:rPr lang="en-GB" sz="2200" spc="-1" dirty="0">
                <a:latin typeface="Times New Roman" panose="02020603050405020304" pitchFamily="18" charset="0"/>
                <a:cs typeface="Times New Roman" panose="02020603050405020304" pitchFamily="18" charset="0"/>
              </a:rPr>
              <a:t> point of view, NNs can be viewed as part of the larger domain of </a:t>
            </a:r>
            <a:r>
              <a:rPr lang="en-GB" sz="2200" b="1" spc="-1" dirty="0">
                <a:latin typeface="Times New Roman" panose="02020603050405020304" pitchFamily="18" charset="0"/>
                <a:cs typeface="Times New Roman" panose="02020603050405020304" pitchFamily="18" charset="0"/>
              </a:rPr>
              <a:t>pattern recognition and Artificial </a:t>
            </a:r>
            <a:r>
              <a:rPr lang="en-GB" sz="2200" b="1" spc="-1" dirty="0" smtClean="0">
                <a:latin typeface="Times New Roman" panose="02020603050405020304" pitchFamily="18" charset="0"/>
                <a:cs typeface="Times New Roman" panose="02020603050405020304" pitchFamily="18" charset="0"/>
              </a:rPr>
              <a:t>Intelligence</a:t>
            </a:r>
            <a:r>
              <a:rPr lang="ro-RO" sz="2200" spc="-1" dirty="0" smtClean="0">
                <a:latin typeface="Times New Roman" panose="02020603050405020304" pitchFamily="18" charset="0"/>
                <a:cs typeface="Times New Roman" panose="02020603050405020304" pitchFamily="18" charset="0"/>
              </a:rPr>
              <a:t> </a:t>
            </a:r>
            <a:r>
              <a:rPr lang="en-GB" sz="2200" spc="-1" dirty="0">
                <a:latin typeface="Times New Roman" panose="02020603050405020304" pitchFamily="18" charset="0"/>
                <a:cs typeface="Times New Roman" panose="02020603050405020304" pitchFamily="18" charset="0"/>
              </a:rPr>
              <a:t>by the </a:t>
            </a:r>
            <a:r>
              <a:rPr lang="en-GB" sz="2200" b="1" spc="-1" dirty="0">
                <a:latin typeface="Times New Roman" panose="02020603050405020304" pitchFamily="18" charset="0"/>
                <a:cs typeface="Times New Roman" panose="02020603050405020304" pitchFamily="18" charset="0"/>
              </a:rPr>
              <a:t>necessity of </a:t>
            </a:r>
            <a:r>
              <a:rPr lang="en-GB" sz="2200" b="1" spc="-1" dirty="0" smtClean="0">
                <a:latin typeface="Times New Roman" panose="02020603050405020304" pitchFamily="18" charset="0"/>
                <a:cs typeface="Times New Roman" panose="02020603050405020304" pitchFamily="18" charset="0"/>
              </a:rPr>
              <a:t>learning (supervised vs. not-supervised)</a:t>
            </a:r>
            <a:r>
              <a:rPr lang="en-GB" sz="2200" spc="-1" dirty="0" smtClean="0">
                <a:latin typeface="Times New Roman" panose="02020603050405020304" pitchFamily="18" charset="0"/>
                <a:cs typeface="Times New Roman" panose="02020603050405020304" pitchFamily="18" charset="0"/>
              </a:rPr>
              <a:t>. </a:t>
            </a:r>
            <a:endParaRPr lang="ro-RO" sz="2200" spc="-1" dirty="0" smtClean="0">
              <a:latin typeface="Times New Roman" panose="02020603050405020304" pitchFamily="18" charset="0"/>
              <a:cs typeface="Times New Roman" panose="02020603050405020304" pitchFamily="18" charset="0"/>
            </a:endParaRPr>
          </a:p>
          <a:p>
            <a:endParaRPr lang="ro-RO" sz="1000" spc="-1" dirty="0" smtClean="0">
              <a:latin typeface="Times New Roman" panose="02020603050405020304" pitchFamily="18" charset="0"/>
              <a:cs typeface="Times New Roman" panose="02020603050405020304" pitchFamily="18" charset="0"/>
            </a:endParaRPr>
          </a:p>
          <a:p>
            <a:pPr marL="457200" indent="-457200">
              <a:buFont typeface="+mj-lt"/>
              <a:buAutoNum type="arabicPeriod" startAt="2"/>
            </a:pPr>
            <a:r>
              <a:rPr lang="en-GB" sz="2200" spc="-1" dirty="0" smtClean="0">
                <a:latin typeface="Times New Roman" panose="02020603050405020304" pitchFamily="18" charset="0"/>
                <a:cs typeface="Times New Roman" panose="02020603050405020304" pitchFamily="18" charset="0"/>
              </a:rPr>
              <a:t>From </a:t>
            </a:r>
            <a:r>
              <a:rPr lang="en-GB" sz="2200" spc="-1" dirty="0">
                <a:latin typeface="Times New Roman" panose="02020603050405020304" pitchFamily="18" charset="0"/>
                <a:cs typeface="Times New Roman" panose="02020603050405020304" pitchFamily="18" charset="0"/>
              </a:rPr>
              <a:t>the point of view of the </a:t>
            </a:r>
            <a:r>
              <a:rPr lang="en-GB" sz="2200" b="1" spc="-1" dirty="0">
                <a:latin typeface="Times New Roman" panose="02020603050405020304" pitchFamily="18" charset="0"/>
                <a:cs typeface="Times New Roman" panose="02020603050405020304" pitchFamily="18" charset="0"/>
              </a:rPr>
              <a:t>method applied</a:t>
            </a:r>
            <a:r>
              <a:rPr lang="en-GB" sz="2200" spc="-1" dirty="0">
                <a:latin typeface="Times New Roman" panose="02020603050405020304" pitchFamily="18" charset="0"/>
                <a:cs typeface="Times New Roman" panose="02020603050405020304" pitchFamily="18" charset="0"/>
              </a:rPr>
              <a:t>, NNs fall within the </a:t>
            </a:r>
            <a:r>
              <a:rPr lang="en-GB" sz="2200" b="1" spc="-1" dirty="0">
                <a:latin typeface="Times New Roman" panose="02020603050405020304" pitchFamily="18" charset="0"/>
                <a:cs typeface="Times New Roman" panose="02020603050405020304" pitchFamily="18" charset="0"/>
              </a:rPr>
              <a:t>parallel distributed processing domain</a:t>
            </a:r>
            <a:r>
              <a:rPr lang="en-GB" sz="2200" spc="-1" dirty="0" smtClean="0">
                <a:latin typeface="Times New Roman" panose="02020603050405020304" pitchFamily="18" charset="0"/>
                <a:cs typeface="Times New Roman" panose="02020603050405020304" pitchFamily="18" charset="0"/>
              </a:rPr>
              <a:t>.</a:t>
            </a:r>
            <a:endParaRPr lang="ro-RO" sz="2200" spc="-1" dirty="0" smtClean="0">
              <a:latin typeface="Times New Roman" panose="02020603050405020304" pitchFamily="18" charset="0"/>
              <a:cs typeface="Times New Roman" panose="02020603050405020304" pitchFamily="18" charset="0"/>
            </a:endParaRPr>
          </a:p>
          <a:p>
            <a:endParaRPr lang="ro-RO" sz="1000" spc="-1" dirty="0" smtClean="0">
              <a:latin typeface="Times New Roman" panose="02020603050405020304" pitchFamily="18" charset="0"/>
              <a:cs typeface="Times New Roman" panose="02020603050405020304" pitchFamily="18" charset="0"/>
            </a:endParaRPr>
          </a:p>
          <a:p>
            <a:pPr marL="457200" indent="-457200">
              <a:buFont typeface="+mj-lt"/>
              <a:buAutoNum type="arabicPeriod" startAt="3"/>
            </a:pPr>
            <a:r>
              <a:rPr lang="en-US" sz="2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 </a:t>
            </a:r>
            <a:r>
              <a:rPr lang="en-US" sz="2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topological structure of the neurons</a:t>
            </a:r>
            <a:r>
              <a:rPr lang="en-US" sz="2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ro-RO" sz="2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714375" lvl="0" indent="-268288" algn="just">
              <a:lnSpc>
                <a:spcPct val="95000"/>
              </a:lnSpc>
              <a:spcBef>
                <a:spcPts val="300"/>
              </a:spcBef>
              <a:spcAft>
                <a:spcPts val="0"/>
              </a:spcAft>
              <a:buFont typeface="Symbol" panose="05050102010706020507" pitchFamily="18" charset="2"/>
              <a:buChar char=""/>
            </a:pPr>
            <a:r>
              <a:rPr lang="en-US" sz="2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single-layer</a:t>
            </a:r>
            <a:r>
              <a:rPr lang="en-US" sz="2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networks</a:t>
            </a:r>
            <a:endParaRPr lang="en-GB" sz="2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714375" lvl="0" indent="-268288" algn="just">
              <a:lnSpc>
                <a:spcPct val="95000"/>
              </a:lnSpc>
              <a:spcAft>
                <a:spcPts val="300"/>
              </a:spcAft>
              <a:buFont typeface="Symbol" panose="05050102010706020507" pitchFamily="18" charset="2"/>
              <a:buChar char=""/>
            </a:pPr>
            <a:r>
              <a:rPr lang="en-US" sz="2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multilayer</a:t>
            </a:r>
            <a:r>
              <a:rPr lang="en-US" sz="2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networks</a:t>
            </a:r>
            <a:endParaRPr lang="ro-RO" sz="2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446087" lvl="0" algn="just">
              <a:lnSpc>
                <a:spcPct val="95000"/>
              </a:lnSpc>
              <a:spcAft>
                <a:spcPts val="300"/>
              </a:spcAft>
            </a:pPr>
            <a:endParaRPr lang="ro-RO" sz="1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446088" lvl="0" indent="-446088" algn="just">
              <a:lnSpc>
                <a:spcPct val="95000"/>
              </a:lnSpc>
              <a:spcAft>
                <a:spcPts val="300"/>
              </a:spcAft>
              <a:buFont typeface="+mj-lt"/>
              <a:buAutoNum type="arabicPeriod" startAt="4"/>
            </a:pPr>
            <a:r>
              <a:rPr lang="en-GB" sz="2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 </a:t>
            </a:r>
            <a:r>
              <a:rPr lang="en-GB" sz="2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direction</a:t>
            </a:r>
            <a:r>
              <a:rPr lang="en-GB" sz="2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in which the signals flow:</a:t>
            </a:r>
            <a:endParaRPr lang="ro-RO" sz="2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714375" lvl="0" indent="-268288" algn="just">
              <a:lnSpc>
                <a:spcPct val="95000"/>
              </a:lnSpc>
              <a:spcBef>
                <a:spcPts val="300"/>
              </a:spcBef>
              <a:spcAft>
                <a:spcPts val="0"/>
              </a:spcAft>
              <a:buFont typeface="Symbol" panose="05050102010706020507" pitchFamily="18" charset="2"/>
              <a:buChar char=""/>
            </a:pPr>
            <a:r>
              <a:rPr lang="en-US" sz="2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feed-forward</a:t>
            </a:r>
            <a:r>
              <a:rPr lang="en-US" sz="2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networks</a:t>
            </a:r>
            <a:endParaRPr lang="en-GB" sz="2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714375" lvl="0" indent="-268288" algn="just">
              <a:lnSpc>
                <a:spcPct val="95000"/>
              </a:lnSpc>
              <a:spcAft>
                <a:spcPts val="300"/>
              </a:spcAft>
              <a:buFont typeface="Symbol" panose="05050102010706020507" pitchFamily="18" charset="2"/>
              <a:buChar char=""/>
            </a:pPr>
            <a:r>
              <a:rPr lang="en-US" sz="2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feedback</a:t>
            </a:r>
            <a:r>
              <a:rPr lang="en-US" sz="2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networks</a:t>
            </a:r>
            <a:endParaRPr lang="en-GB" sz="2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Rectangle 5"/>
          <p:cNvSpPr/>
          <p:nvPr/>
        </p:nvSpPr>
        <p:spPr>
          <a:xfrm>
            <a:off x="38160" y="1580201"/>
            <a:ext cx="9066960" cy="794064"/>
          </a:xfrm>
          <a:prstGeom prst="rect">
            <a:avLst/>
          </a:prstGeom>
        </p:spPr>
        <p:txBody>
          <a:bodyPr wrap="square">
            <a:spAutoFit/>
          </a:bodyPr>
          <a:lstStyle/>
          <a:p>
            <a:pPr algn="just">
              <a:lnSpc>
                <a:spcPct val="95000"/>
              </a:lnSpc>
              <a:spcAft>
                <a:spcPts val="0"/>
              </a:spcAf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There are several types of artificial NNs classified according to different factors: </a:t>
            </a:r>
            <a:endParaRPr lang="en-GB"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5417313"/>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PlaceHolder 1"/>
          <p:cNvSpPr>
            <a:spLocks noGrp="1"/>
          </p:cNvSpPr>
          <p:nvPr>
            <p:ph type="title"/>
          </p:nvPr>
        </p:nvSpPr>
        <p:spPr>
          <a:xfrm>
            <a:off x="76320" y="937800"/>
            <a:ext cx="9066960" cy="611885"/>
          </a:xfrm>
          <a:prstGeom prst="rect">
            <a:avLst/>
          </a:prstGeom>
          <a:noFill/>
          <a:ln w="0">
            <a:noFill/>
          </a:ln>
        </p:spPr>
        <p:txBody>
          <a:bodyPr lIns="0" tIns="0" rIns="0" bIns="0" anchor="ctr">
            <a:noAutofit/>
          </a:bodyPr>
          <a:lstStyle/>
          <a:p>
            <a:pPr algn="ctr">
              <a:lnSpc>
                <a:spcPct val="100000"/>
              </a:lnSpc>
            </a:pPr>
            <a:r>
              <a:rPr lang="en-US" sz="2800" b="1" spc="-1" dirty="0" smtClean="0">
                <a:solidFill>
                  <a:srgbClr val="558ED5"/>
                </a:solidFill>
                <a:latin typeface="Calibri"/>
                <a:ea typeface="Calibri"/>
              </a:rPr>
              <a:t>The biological </a:t>
            </a:r>
            <a:r>
              <a:rPr lang="en-US" sz="2800" b="1" spc="-1" dirty="0">
                <a:solidFill>
                  <a:srgbClr val="558ED5"/>
                </a:solidFill>
                <a:latin typeface="Calibri"/>
                <a:ea typeface="Calibri"/>
              </a:rPr>
              <a:t>and </a:t>
            </a:r>
            <a:r>
              <a:rPr lang="en-US" sz="2800" b="1" spc="-1" dirty="0" smtClean="0">
                <a:solidFill>
                  <a:srgbClr val="558ED5"/>
                </a:solidFill>
                <a:latin typeface="Calibri"/>
                <a:ea typeface="Calibri"/>
              </a:rPr>
              <a:t>the artificial neuron</a:t>
            </a:r>
            <a:endParaRPr lang="en-GB" sz="2800" b="1" spc="-1" dirty="0">
              <a:solidFill>
                <a:srgbClr val="558ED5"/>
              </a:solidFill>
              <a:latin typeface="Calibri"/>
              <a:ea typeface="Calibri"/>
            </a:endParaRPr>
          </a:p>
        </p:txBody>
      </p:sp>
      <p:pic>
        <p:nvPicPr>
          <p:cNvPr id="48" name="Picture 1"/>
          <p:cNvPicPr/>
          <p:nvPr/>
        </p:nvPicPr>
        <p:blipFill>
          <a:blip r:embed="rId3"/>
          <a:stretch/>
        </p:blipFill>
        <p:spPr>
          <a:xfrm>
            <a:off x="0" y="-228600"/>
            <a:ext cx="9143280" cy="1166400"/>
          </a:xfrm>
          <a:prstGeom prst="rect">
            <a:avLst/>
          </a:prstGeom>
          <a:ln w="0">
            <a:no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21" y="1988177"/>
            <a:ext cx="5199321" cy="4752975"/>
          </a:xfrm>
          <a:prstGeom prst="rect">
            <a:avLst/>
          </a:prstGeom>
        </p:spPr>
      </p:pic>
      <p:sp>
        <p:nvSpPr>
          <p:cNvPr id="2" name="Rectangle 1"/>
          <p:cNvSpPr/>
          <p:nvPr/>
        </p:nvSpPr>
        <p:spPr>
          <a:xfrm>
            <a:off x="2317898" y="5934670"/>
            <a:ext cx="6826102" cy="923330"/>
          </a:xfrm>
          <a:prstGeom prst="rect">
            <a:avLst/>
          </a:prstGeom>
        </p:spPr>
        <p:txBody>
          <a:bodyPr wrap="square">
            <a:spAutoFit/>
          </a:bodyPr>
          <a:lstStyle/>
          <a:p>
            <a:r>
              <a:rPr lang="en-GB" smtClean="0">
                <a:latin typeface="Times New Roman" panose="02020603050405020304" pitchFamily="18" charset="0"/>
                <a:cs typeface="Times New Roman" panose="02020603050405020304" pitchFamily="18" charset="0"/>
              </a:rPr>
              <a:t>Images from “A </a:t>
            </a:r>
            <a:r>
              <a:rPr lang="en-GB" dirty="0">
                <a:latin typeface="Times New Roman" panose="02020603050405020304" pitchFamily="18" charset="0"/>
                <a:cs typeface="Times New Roman" panose="02020603050405020304" pitchFamily="18" charset="0"/>
              </a:rPr>
              <a:t>biological and an </a:t>
            </a:r>
            <a:r>
              <a:rPr lang="en-GB">
                <a:latin typeface="Times New Roman" panose="02020603050405020304" pitchFamily="18" charset="0"/>
                <a:cs typeface="Times New Roman" panose="02020603050405020304" pitchFamily="18" charset="0"/>
              </a:rPr>
              <a:t>artificial </a:t>
            </a:r>
            <a:r>
              <a:rPr lang="en-GB" smtClean="0">
                <a:latin typeface="Times New Roman" panose="02020603050405020304" pitchFamily="18" charset="0"/>
                <a:cs typeface="Times New Roman" panose="02020603050405020304" pitchFamily="18" charset="0"/>
              </a:rPr>
              <a:t>neuron” </a:t>
            </a:r>
            <a:r>
              <a:rPr lang="en-GB" dirty="0">
                <a:latin typeface="Times New Roman" panose="02020603050405020304" pitchFamily="18" charset="0"/>
                <a:cs typeface="Times New Roman" panose="02020603050405020304" pitchFamily="18" charset="0"/>
              </a:rPr>
              <a:t>(via </a:t>
            </a:r>
            <a:r>
              <a:rPr lang="en-GB" u="sng" dirty="0">
                <a:latin typeface="Times New Roman" panose="02020603050405020304" pitchFamily="18" charset="0"/>
                <a:cs typeface="Times New Roman" panose="02020603050405020304" pitchFamily="18" charset="0"/>
                <a:hlinkClick r:id="rId5"/>
              </a:rPr>
              <a:t>https://www.quora.com/What-is-the-differences-between-artificial-neural-network-computer-science-and-biological-neural-network</a:t>
            </a:r>
            <a:r>
              <a:rPr lang="en-GB" dirty="0">
                <a:solidFill>
                  <a:srgbClr val="757575"/>
                </a:solidFill>
                <a:latin typeface="Times New Roman" panose="02020603050405020304" pitchFamily="18" charset="0"/>
                <a:cs typeface="Times New Roman" panose="02020603050405020304" pitchFamily="18" charset="0"/>
              </a:rPr>
              <a:t>)</a:t>
            </a:r>
            <a:endParaRPr lang="en-GB" dirty="0">
              <a:latin typeface="Times New Roman" panose="02020603050405020304" pitchFamily="18" charset="0"/>
              <a:cs typeface="Times New Roman" panose="02020603050405020304" pitchFamily="18" charset="0"/>
            </a:endParaRPr>
          </a:p>
        </p:txBody>
      </p:sp>
      <p:sp>
        <p:nvSpPr>
          <p:cNvPr id="3" name="Rectangle 2"/>
          <p:cNvSpPr/>
          <p:nvPr/>
        </p:nvSpPr>
        <p:spPr>
          <a:xfrm>
            <a:off x="180753" y="1575982"/>
            <a:ext cx="7899272" cy="400110"/>
          </a:xfrm>
          <a:prstGeom prst="rect">
            <a:avLst/>
          </a:prstGeom>
        </p:spPr>
        <p:txBody>
          <a:bodyPr wrap="square">
            <a:spAutoFit/>
          </a:bodyPr>
          <a:lstStyle/>
          <a:p>
            <a:r>
              <a:rPr lang="en-GB" sz="2000" dirty="0">
                <a:latin typeface="Times New Roman" panose="02020603050405020304" pitchFamily="18" charset="0"/>
                <a:cs typeface="Times New Roman" panose="02020603050405020304" pitchFamily="18" charset="0"/>
              </a:rPr>
              <a:t>There are between 86 to 100 billion interconnected </a:t>
            </a:r>
            <a:r>
              <a:rPr lang="en-GB" sz="2000" b="1" dirty="0">
                <a:latin typeface="Times New Roman" panose="02020603050405020304" pitchFamily="18" charset="0"/>
                <a:cs typeface="Times New Roman" panose="02020603050405020304" pitchFamily="18" charset="0"/>
              </a:rPr>
              <a:t>neurons</a:t>
            </a:r>
            <a:r>
              <a:rPr lang="en-GB" sz="2000" dirty="0">
                <a:latin typeface="Times New Roman" panose="02020603050405020304" pitchFamily="18" charset="0"/>
                <a:cs typeface="Times New Roman" panose="02020603050405020304" pitchFamily="18" charset="0"/>
              </a:rPr>
              <a:t> </a:t>
            </a:r>
            <a:r>
              <a:rPr lang="en-GB" sz="2000">
                <a:latin typeface="Times New Roman" panose="02020603050405020304" pitchFamily="18" charset="0"/>
                <a:cs typeface="Times New Roman" panose="02020603050405020304" pitchFamily="18" charset="0"/>
              </a:rPr>
              <a:t>by </a:t>
            </a:r>
            <a:r>
              <a:rPr lang="en-GB" sz="2000" smtClean="0">
                <a:latin typeface="Times New Roman" panose="02020603050405020304" pitchFamily="18" charset="0"/>
                <a:cs typeface="Times New Roman" panose="02020603050405020304" pitchFamily="18" charset="0"/>
              </a:rPr>
              <a:t>synapses.</a:t>
            </a:r>
            <a:endParaRPr lang="en-GB" sz="2000" dirty="0">
              <a:latin typeface="Times New Roman" panose="02020603050405020304" pitchFamily="18" charset="0"/>
              <a:cs typeface="Times New Roman" panose="02020603050405020304" pitchFamily="18" charset="0"/>
            </a:endParaRPr>
          </a:p>
        </p:txBody>
      </p:sp>
      <p:sp>
        <p:nvSpPr>
          <p:cNvPr id="4" name="Rectangle 3"/>
          <p:cNvSpPr/>
          <p:nvPr/>
        </p:nvSpPr>
        <p:spPr>
          <a:xfrm>
            <a:off x="5225542" y="1988177"/>
            <a:ext cx="3918458" cy="1323439"/>
          </a:xfrm>
          <a:prstGeom prst="rect">
            <a:avLst/>
          </a:prstGeom>
        </p:spPr>
        <p:txBody>
          <a:bodyPr wrap="square">
            <a:spAutoFit/>
          </a:bodyPr>
          <a:lstStyle/>
          <a:p>
            <a:r>
              <a:rPr lang="en-US" sz="2000" b="1" smtClean="0">
                <a:latin typeface="Times New Roman" panose="02020603050405020304" pitchFamily="18" charset="0"/>
                <a:cs typeface="Times New Roman" panose="02020603050405020304" pitchFamily="18" charset="0"/>
              </a:rPr>
              <a:t>A</a:t>
            </a:r>
            <a:r>
              <a:rPr lang="vi-VN" sz="2000" b="1" smtClean="0">
                <a:latin typeface="Times New Roman" panose="02020603050405020304" pitchFamily="18" charset="0"/>
                <a:cs typeface="Times New Roman" panose="02020603050405020304" pitchFamily="18" charset="0"/>
              </a:rPr>
              <a:t>ctiv</a:t>
            </a:r>
            <a:r>
              <a:rPr lang="en-US" sz="2000" b="1" smtClean="0">
                <a:latin typeface="Times New Roman" panose="02020603050405020304" pitchFamily="18" charset="0"/>
                <a:cs typeface="Times New Roman" panose="02020603050405020304" pitchFamily="18" charset="0"/>
              </a:rPr>
              <a:t>e</a:t>
            </a:r>
            <a:r>
              <a:rPr lang="vi-VN" sz="2000" smtClean="0">
                <a:latin typeface="Times New Roman" panose="02020603050405020304" pitchFamily="18" charset="0"/>
                <a:cs typeface="Times New Roman" panose="02020603050405020304" pitchFamily="18" charset="0"/>
              </a:rPr>
              <a:t> </a:t>
            </a:r>
            <a:r>
              <a:rPr lang="vi-VN" sz="2000">
                <a:latin typeface="Times New Roman" panose="02020603050405020304" pitchFamily="18" charset="0"/>
                <a:cs typeface="Times New Roman" panose="02020603050405020304" pitchFamily="18" charset="0"/>
              </a:rPr>
              <a:t>– </a:t>
            </a:r>
            <a:r>
              <a:rPr lang="en-US" sz="2000">
                <a:latin typeface="Times New Roman" panose="02020603050405020304" pitchFamily="18" charset="0"/>
                <a:cs typeface="Times New Roman" panose="02020603050405020304" pitchFamily="18" charset="0"/>
              </a:rPr>
              <a:t>if the information entering the neuron exceeds a certain stimulation </a:t>
            </a:r>
            <a:r>
              <a:rPr lang="en-US" sz="2000" smtClean="0">
                <a:latin typeface="Times New Roman" panose="02020603050405020304" pitchFamily="18" charset="0"/>
                <a:cs typeface="Times New Roman" panose="02020603050405020304" pitchFamily="18" charset="0"/>
              </a:rPr>
              <a:t>threshold</a:t>
            </a:r>
          </a:p>
          <a:p>
            <a:r>
              <a:rPr lang="en-US" sz="2000" b="1" smtClean="0">
                <a:latin typeface="Times New Roman" panose="02020603050405020304" pitchFamily="18" charset="0"/>
                <a:cs typeface="Times New Roman" panose="02020603050405020304" pitchFamily="18" charset="0"/>
              </a:rPr>
              <a:t>Pasive</a:t>
            </a:r>
            <a:r>
              <a:rPr lang="en-US" sz="2000" smtClean="0">
                <a:latin typeface="Times New Roman" panose="02020603050405020304" pitchFamily="18" charset="0"/>
                <a:cs typeface="Times New Roman" panose="02020603050405020304" pitchFamily="18" charset="0"/>
              </a:rPr>
              <a:t> </a:t>
            </a:r>
            <a:r>
              <a:rPr lang="en-US" sz="2000">
                <a:latin typeface="Times New Roman" panose="02020603050405020304" pitchFamily="18" charset="0"/>
                <a:cs typeface="Times New Roman" panose="02020603050405020304" pitchFamily="18" charset="0"/>
              </a:rPr>
              <a:t>– otherwise </a:t>
            </a:r>
          </a:p>
        </p:txBody>
      </p:sp>
      <p:graphicFrame>
        <p:nvGraphicFramePr>
          <p:cNvPr id="6" name="Table 5"/>
          <p:cNvGraphicFramePr>
            <a:graphicFrameLocks noGrp="1"/>
          </p:cNvGraphicFramePr>
          <p:nvPr>
            <p:extLst>
              <p:ext uri="{D42A27DB-BD31-4B8C-83A1-F6EECF244321}">
                <p14:modId xmlns:p14="http://schemas.microsoft.com/office/powerpoint/2010/main" val="1387504580"/>
              </p:ext>
            </p:extLst>
          </p:nvPr>
        </p:nvGraphicFramePr>
        <p:xfrm>
          <a:off x="5260398" y="3450264"/>
          <a:ext cx="3883602" cy="2194560"/>
        </p:xfrm>
        <a:graphic>
          <a:graphicData uri="http://schemas.openxmlformats.org/drawingml/2006/table">
            <a:tbl>
              <a:tblPr firstRow="1" bandRow="1">
                <a:tableStyleId>{5C22544A-7EE6-4342-B048-85BDC9FD1C3A}</a:tableStyleId>
              </a:tblPr>
              <a:tblGrid>
                <a:gridCol w="1941801"/>
                <a:gridCol w="1941801"/>
              </a:tblGrid>
              <a:tr h="280050">
                <a:tc>
                  <a:txBody>
                    <a:bodyPr/>
                    <a:lstStyle/>
                    <a:p>
                      <a:r>
                        <a:rPr lang="en-US" smtClean="0">
                          <a:latin typeface="Times New Roman" panose="02020603050405020304" pitchFamily="18" charset="0"/>
                          <a:cs typeface="Times New Roman" panose="02020603050405020304" pitchFamily="18" charset="0"/>
                        </a:rPr>
                        <a:t>Biological</a:t>
                      </a:r>
                      <a:r>
                        <a:rPr lang="en-US" baseline="0" smtClean="0">
                          <a:latin typeface="Times New Roman" panose="02020603050405020304" pitchFamily="18" charset="0"/>
                          <a:cs typeface="Times New Roman" panose="02020603050405020304" pitchFamily="18" charset="0"/>
                        </a:rPr>
                        <a:t> NN</a:t>
                      </a:r>
                      <a:endParaRPr lang="en-US">
                        <a:latin typeface="Times New Roman" panose="02020603050405020304" pitchFamily="18" charset="0"/>
                        <a:cs typeface="Times New Roman" panose="02020603050405020304" pitchFamily="18" charset="0"/>
                      </a:endParaRPr>
                    </a:p>
                  </a:txBody>
                  <a:tcPr/>
                </a:tc>
                <a:tc>
                  <a:txBody>
                    <a:bodyPr/>
                    <a:lstStyle/>
                    <a:p>
                      <a:r>
                        <a:rPr lang="en-US" smtClean="0">
                          <a:latin typeface="Times New Roman" panose="02020603050405020304" pitchFamily="18" charset="0"/>
                          <a:cs typeface="Times New Roman" panose="02020603050405020304" pitchFamily="18" charset="0"/>
                        </a:rPr>
                        <a:t>Artificial NN</a:t>
                      </a:r>
                      <a:endParaRPr lang="en-US">
                        <a:latin typeface="Times New Roman" panose="02020603050405020304" pitchFamily="18" charset="0"/>
                        <a:cs typeface="Times New Roman" panose="02020603050405020304" pitchFamily="18" charset="0"/>
                      </a:endParaRPr>
                    </a:p>
                  </a:txBody>
                  <a:tcPr/>
                </a:tc>
              </a:tr>
              <a:tr h="280050">
                <a:tc>
                  <a:txBody>
                    <a:bodyPr/>
                    <a:lstStyle/>
                    <a:p>
                      <a:r>
                        <a:rPr lang="en-US" smtClean="0">
                          <a:latin typeface="Times New Roman" panose="02020603050405020304" pitchFamily="18" charset="0"/>
                          <a:cs typeface="Times New Roman" panose="02020603050405020304" pitchFamily="18" charset="0"/>
                        </a:rPr>
                        <a:t>Cell body</a:t>
                      </a:r>
                      <a:endParaRPr lang="en-US">
                        <a:latin typeface="Times New Roman" panose="02020603050405020304" pitchFamily="18" charset="0"/>
                        <a:cs typeface="Times New Roman" panose="02020603050405020304" pitchFamily="18" charset="0"/>
                      </a:endParaRPr>
                    </a:p>
                  </a:txBody>
                  <a:tcPr/>
                </a:tc>
                <a:tc>
                  <a:txBody>
                    <a:bodyPr/>
                    <a:lstStyle/>
                    <a:p>
                      <a:r>
                        <a:rPr lang="en-US" smtClean="0">
                          <a:latin typeface="Times New Roman" panose="02020603050405020304" pitchFamily="18" charset="0"/>
                          <a:cs typeface="Times New Roman" panose="02020603050405020304" pitchFamily="18" charset="0"/>
                        </a:rPr>
                        <a:t>Network node</a:t>
                      </a:r>
                      <a:endParaRPr lang="en-US">
                        <a:latin typeface="Times New Roman" panose="02020603050405020304" pitchFamily="18" charset="0"/>
                        <a:cs typeface="Times New Roman" panose="02020603050405020304" pitchFamily="18" charset="0"/>
                      </a:endParaRPr>
                    </a:p>
                  </a:txBody>
                  <a:tcPr/>
                </a:tc>
              </a:tr>
              <a:tr h="326421">
                <a:tc>
                  <a:txBody>
                    <a:bodyPr/>
                    <a:lstStyle/>
                    <a:p>
                      <a:r>
                        <a:rPr lang="en-US" smtClean="0">
                          <a:latin typeface="Times New Roman" panose="02020603050405020304" pitchFamily="18" charset="0"/>
                          <a:cs typeface="Times New Roman" panose="02020603050405020304" pitchFamily="18" charset="0"/>
                        </a:rPr>
                        <a:t>Dendrites</a:t>
                      </a:r>
                      <a:endParaRPr lang="en-US">
                        <a:latin typeface="Times New Roman" panose="02020603050405020304" pitchFamily="18" charset="0"/>
                        <a:cs typeface="Times New Roman" panose="02020603050405020304" pitchFamily="18" charset="0"/>
                      </a:endParaRPr>
                    </a:p>
                  </a:txBody>
                  <a:tcPr/>
                </a:tc>
                <a:tc>
                  <a:txBody>
                    <a:bodyPr/>
                    <a:lstStyle/>
                    <a:p>
                      <a:r>
                        <a:rPr lang="en-US" smtClean="0">
                          <a:latin typeface="Times New Roman" panose="02020603050405020304" pitchFamily="18" charset="0"/>
                          <a:cs typeface="Times New Roman" panose="02020603050405020304" pitchFamily="18" charset="0"/>
                        </a:rPr>
                        <a:t>Inputs in NN</a:t>
                      </a:r>
                      <a:endParaRPr lang="en-US">
                        <a:latin typeface="Times New Roman" panose="02020603050405020304" pitchFamily="18" charset="0"/>
                        <a:cs typeface="Times New Roman" panose="02020603050405020304" pitchFamily="18" charset="0"/>
                      </a:endParaRPr>
                    </a:p>
                  </a:txBody>
                  <a:tcPr/>
                </a:tc>
              </a:tr>
              <a:tr h="280050">
                <a:tc>
                  <a:txBody>
                    <a:bodyPr/>
                    <a:lstStyle/>
                    <a:p>
                      <a:r>
                        <a:rPr lang="en-US" smtClean="0">
                          <a:latin typeface="Times New Roman" panose="02020603050405020304" pitchFamily="18" charset="0"/>
                          <a:cs typeface="Times New Roman" panose="02020603050405020304" pitchFamily="18" charset="0"/>
                        </a:rPr>
                        <a:t>Axon</a:t>
                      </a:r>
                      <a:endParaRPr lang="en-US">
                        <a:latin typeface="Times New Roman" panose="02020603050405020304" pitchFamily="18" charset="0"/>
                        <a:cs typeface="Times New Roman" panose="02020603050405020304" pitchFamily="18" charset="0"/>
                      </a:endParaRPr>
                    </a:p>
                  </a:txBody>
                  <a:tcPr/>
                </a:tc>
                <a:tc>
                  <a:txBody>
                    <a:bodyPr/>
                    <a:lstStyle/>
                    <a:p>
                      <a:r>
                        <a:rPr lang="en-US" smtClean="0">
                          <a:latin typeface="Times New Roman" panose="02020603050405020304" pitchFamily="18" charset="0"/>
                          <a:cs typeface="Times New Roman" panose="02020603050405020304" pitchFamily="18" charset="0"/>
                        </a:rPr>
                        <a:t>Output of NN</a:t>
                      </a:r>
                      <a:endParaRPr lang="en-US">
                        <a:latin typeface="Times New Roman" panose="02020603050405020304" pitchFamily="18" charset="0"/>
                        <a:cs typeface="Times New Roman" panose="02020603050405020304" pitchFamily="18" charset="0"/>
                      </a:endParaRPr>
                    </a:p>
                  </a:txBody>
                  <a:tcPr/>
                </a:tc>
              </a:tr>
              <a:tr h="280050">
                <a:tc>
                  <a:txBody>
                    <a:bodyPr/>
                    <a:lstStyle/>
                    <a:p>
                      <a:r>
                        <a:rPr lang="en-US" smtClean="0">
                          <a:latin typeface="Times New Roman" panose="02020603050405020304" pitchFamily="18" charset="0"/>
                          <a:cs typeface="Times New Roman" panose="02020603050405020304" pitchFamily="18" charset="0"/>
                        </a:rPr>
                        <a:t>Activation</a:t>
                      </a:r>
                      <a:endParaRPr lang="en-US">
                        <a:latin typeface="Times New Roman" panose="02020603050405020304" pitchFamily="18" charset="0"/>
                        <a:cs typeface="Times New Roman" panose="02020603050405020304" pitchFamily="18" charset="0"/>
                      </a:endParaRPr>
                    </a:p>
                  </a:txBody>
                  <a:tcPr/>
                </a:tc>
                <a:tc>
                  <a:txBody>
                    <a:bodyPr/>
                    <a:lstStyle/>
                    <a:p>
                      <a:r>
                        <a:rPr lang="en-US" smtClean="0">
                          <a:latin typeface="Times New Roman" panose="02020603050405020304" pitchFamily="18" charset="0"/>
                          <a:cs typeface="Times New Roman" panose="02020603050405020304" pitchFamily="18" charset="0"/>
                        </a:rPr>
                        <a:t>Processing</a:t>
                      </a:r>
                      <a:endParaRPr lang="en-US">
                        <a:latin typeface="Times New Roman" panose="02020603050405020304" pitchFamily="18" charset="0"/>
                        <a:cs typeface="Times New Roman" panose="02020603050405020304" pitchFamily="18" charset="0"/>
                      </a:endParaRPr>
                    </a:p>
                  </a:txBody>
                  <a:tcPr/>
                </a:tc>
              </a:tr>
              <a:tr h="280050">
                <a:tc>
                  <a:txBody>
                    <a:bodyPr/>
                    <a:lstStyle/>
                    <a:p>
                      <a:r>
                        <a:rPr lang="en-US" smtClean="0">
                          <a:latin typeface="Times New Roman" panose="02020603050405020304" pitchFamily="18" charset="0"/>
                          <a:cs typeface="Times New Roman" panose="02020603050405020304" pitchFamily="18" charset="0"/>
                        </a:rPr>
                        <a:t>Synapses</a:t>
                      </a:r>
                      <a:endParaRPr lang="en-US">
                        <a:latin typeface="Times New Roman" panose="02020603050405020304" pitchFamily="18" charset="0"/>
                        <a:cs typeface="Times New Roman" panose="02020603050405020304" pitchFamily="18" charset="0"/>
                      </a:endParaRPr>
                    </a:p>
                  </a:txBody>
                  <a:tcPr/>
                </a:tc>
                <a:tc>
                  <a:txBody>
                    <a:bodyPr/>
                    <a:lstStyle/>
                    <a:p>
                      <a:r>
                        <a:rPr lang="en-US" smtClean="0">
                          <a:latin typeface="Times New Roman" panose="02020603050405020304" pitchFamily="18" charset="0"/>
                          <a:cs typeface="Times New Roman" panose="02020603050405020304" pitchFamily="18" charset="0"/>
                        </a:rPr>
                        <a:t>Weighted links</a:t>
                      </a:r>
                      <a:endParaRPr lang="en-US">
                        <a:latin typeface="Times New Roman" panose="02020603050405020304" pitchFamily="18" charset="0"/>
                        <a:cs typeface="Times New Roman" panose="02020603050405020304" pitchFamily="18" charset="0"/>
                      </a:endParaRPr>
                    </a:p>
                  </a:txBody>
                  <a:tcPr/>
                </a:tc>
              </a:tr>
            </a:tbl>
          </a:graphicData>
        </a:graphic>
      </p:graphicFrame>
    </p:spTree>
    <p:extLst>
      <p:ext uri="{BB962C8B-B14F-4D97-AF65-F5344CB8AC3E}">
        <p14:creationId xmlns:p14="http://schemas.microsoft.com/office/powerpoint/2010/main" val="518289535"/>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390" y="1570080"/>
            <a:ext cx="8403630" cy="4210930"/>
          </a:xfrm>
          <a:prstGeom prst="rect">
            <a:avLst/>
          </a:prstGeom>
        </p:spPr>
      </p:pic>
      <p:sp>
        <p:nvSpPr>
          <p:cNvPr id="46" name="PlaceHolder 1"/>
          <p:cNvSpPr>
            <a:spLocks noGrp="1"/>
          </p:cNvSpPr>
          <p:nvPr>
            <p:ph type="title"/>
          </p:nvPr>
        </p:nvSpPr>
        <p:spPr>
          <a:xfrm>
            <a:off x="38160" y="993635"/>
            <a:ext cx="9066960" cy="611885"/>
          </a:xfrm>
          <a:prstGeom prst="rect">
            <a:avLst/>
          </a:prstGeom>
          <a:noFill/>
          <a:ln w="0">
            <a:noFill/>
          </a:ln>
        </p:spPr>
        <p:txBody>
          <a:bodyPr lIns="0" tIns="0" rIns="0" bIns="0" anchor="ctr">
            <a:noAutofit/>
          </a:bodyPr>
          <a:lstStyle/>
          <a:p>
            <a:pPr algn="ctr">
              <a:lnSpc>
                <a:spcPct val="100000"/>
              </a:lnSpc>
            </a:pPr>
            <a:r>
              <a:rPr lang="en-US" sz="2800" b="1" spc="-1" dirty="0">
                <a:solidFill>
                  <a:srgbClr val="558ED5"/>
                </a:solidFill>
                <a:latin typeface="Calibri"/>
                <a:ea typeface="Calibri"/>
              </a:rPr>
              <a:t>Mathematical model of an artificial neuron</a:t>
            </a:r>
            <a:endParaRPr lang="en-GB" sz="2800" b="1" spc="-1" dirty="0">
              <a:solidFill>
                <a:srgbClr val="558ED5"/>
              </a:solidFill>
              <a:latin typeface="Calibri"/>
              <a:ea typeface="Calibri"/>
            </a:endParaRPr>
          </a:p>
        </p:txBody>
      </p:sp>
      <p:pic>
        <p:nvPicPr>
          <p:cNvPr id="48" name="Picture 1"/>
          <p:cNvPicPr/>
          <p:nvPr/>
        </p:nvPicPr>
        <p:blipFill>
          <a:blip r:embed="rId5"/>
          <a:stretch/>
        </p:blipFill>
        <p:spPr>
          <a:xfrm>
            <a:off x="0" y="-228600"/>
            <a:ext cx="9143280" cy="1166400"/>
          </a:xfrm>
          <a:prstGeom prst="rect">
            <a:avLst/>
          </a:prstGeom>
          <a:ln w="0">
            <a:noFill/>
          </a:ln>
        </p:spPr>
      </p:pic>
      <p:graphicFrame>
        <p:nvGraphicFramePr>
          <p:cNvPr id="7" name="Object 6"/>
          <p:cNvGraphicFramePr>
            <a:graphicFrameLocks noChangeAspect="1"/>
          </p:cNvGraphicFramePr>
          <p:nvPr>
            <p:extLst>
              <p:ext uri="{D42A27DB-BD31-4B8C-83A1-F6EECF244321}">
                <p14:modId xmlns:p14="http://schemas.microsoft.com/office/powerpoint/2010/main" val="763964502"/>
              </p:ext>
            </p:extLst>
          </p:nvPr>
        </p:nvGraphicFramePr>
        <p:xfrm>
          <a:off x="5461000" y="3276600"/>
          <a:ext cx="914400" cy="198438"/>
        </p:xfrm>
        <a:graphic>
          <a:graphicData uri="http://schemas.openxmlformats.org/presentationml/2006/ole">
            <mc:AlternateContent xmlns:mc="http://schemas.openxmlformats.org/markup-compatibility/2006">
              <mc:Choice xmlns:v="urn:schemas-microsoft-com:vml" Requires="v">
                <p:oleObj spid="_x0000_s1144" name="Equation" r:id="rId6" imgW="914400" imgH="198720" progId="Equation.DSMT4">
                  <p:embed/>
                </p:oleObj>
              </mc:Choice>
              <mc:Fallback>
                <p:oleObj name="Equation" r:id="rId6" imgW="914400" imgH="198720" progId="Equation.DSMT4">
                  <p:embed/>
                  <p:pic>
                    <p:nvPicPr>
                      <p:cNvPr id="0" name=""/>
                      <p:cNvPicPr/>
                      <p:nvPr/>
                    </p:nvPicPr>
                    <p:blipFill>
                      <a:blip r:embed="rId7"/>
                      <a:stretch>
                        <a:fillRect/>
                      </a:stretch>
                    </p:blipFill>
                    <p:spPr>
                      <a:xfrm>
                        <a:off x="5461000" y="3276600"/>
                        <a:ext cx="914400" cy="198438"/>
                      </a:xfrm>
                      <a:prstGeom prst="rect">
                        <a:avLst/>
                      </a:prstGeom>
                    </p:spPr>
                  </p:pic>
                </p:oleObj>
              </mc:Fallback>
            </mc:AlternateContent>
          </a:graphicData>
        </a:graphic>
      </p:graphicFrame>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90637" y="5781010"/>
            <a:ext cx="4493383" cy="932858"/>
          </a:xfrm>
          <a:prstGeom prst="rect">
            <a:avLst/>
          </a:prstGeom>
        </p:spPr>
      </p:pic>
      <p:pic>
        <p:nvPicPr>
          <p:cNvPr id="10" name="Picture 9"/>
          <p:cNvPicPr>
            <a:picLocks noChangeAspect="1"/>
          </p:cNvPicPr>
          <p:nvPr/>
        </p:nvPicPr>
        <p:blipFill>
          <a:blip r:embed="rId9"/>
          <a:stretch>
            <a:fillRect/>
          </a:stretch>
        </p:blipFill>
        <p:spPr>
          <a:xfrm>
            <a:off x="7800968" y="2691501"/>
            <a:ext cx="247663" cy="482625"/>
          </a:xfrm>
          <a:prstGeom prst="rect">
            <a:avLst/>
          </a:prstGeom>
        </p:spPr>
      </p:pic>
      <p:pic>
        <p:nvPicPr>
          <p:cNvPr id="12" name="Picture 11"/>
          <p:cNvPicPr>
            <a:picLocks noChangeAspect="1"/>
          </p:cNvPicPr>
          <p:nvPr/>
        </p:nvPicPr>
        <p:blipFill>
          <a:blip r:embed="rId10"/>
          <a:stretch>
            <a:fillRect/>
          </a:stretch>
        </p:blipFill>
        <p:spPr>
          <a:xfrm>
            <a:off x="3795953" y="5145262"/>
            <a:ext cx="673135" cy="381020"/>
          </a:xfrm>
          <a:prstGeom prst="rect">
            <a:avLst/>
          </a:prstGeom>
        </p:spPr>
      </p:pic>
      <p:pic>
        <p:nvPicPr>
          <p:cNvPr id="14" name="Picture 13"/>
          <p:cNvPicPr>
            <a:picLocks noChangeAspect="1"/>
          </p:cNvPicPr>
          <p:nvPr/>
        </p:nvPicPr>
        <p:blipFill>
          <a:blip r:embed="rId11"/>
          <a:stretch>
            <a:fillRect/>
          </a:stretch>
        </p:blipFill>
        <p:spPr>
          <a:xfrm>
            <a:off x="3412013" y="5386575"/>
            <a:ext cx="165108" cy="279414"/>
          </a:xfrm>
          <a:prstGeom prst="rect">
            <a:avLst/>
          </a:prstGeom>
        </p:spPr>
      </p:pic>
    </p:spTree>
    <p:extLst>
      <p:ext uri="{BB962C8B-B14F-4D97-AF65-F5344CB8AC3E}">
        <p14:creationId xmlns:p14="http://schemas.microsoft.com/office/powerpoint/2010/main" val="2092498656"/>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PlaceHolder 1"/>
          <p:cNvSpPr>
            <a:spLocks noGrp="1"/>
          </p:cNvSpPr>
          <p:nvPr>
            <p:ph type="title"/>
          </p:nvPr>
        </p:nvSpPr>
        <p:spPr>
          <a:xfrm>
            <a:off x="0" y="937799"/>
            <a:ext cx="9066960" cy="728269"/>
          </a:xfrm>
          <a:prstGeom prst="rect">
            <a:avLst/>
          </a:prstGeom>
          <a:noFill/>
          <a:ln w="0">
            <a:noFill/>
          </a:ln>
        </p:spPr>
        <p:txBody>
          <a:bodyPr lIns="0" tIns="0" rIns="0" bIns="0" anchor="ctr">
            <a:noAutofit/>
          </a:bodyPr>
          <a:lstStyle/>
          <a:p>
            <a:pPr algn="ctr">
              <a:lnSpc>
                <a:spcPct val="100000"/>
              </a:lnSpc>
            </a:pPr>
            <a:r>
              <a:rPr lang="en-GB" sz="2800" b="1" strike="noStrike" spc="-1" dirty="0" smtClean="0">
                <a:solidFill>
                  <a:srgbClr val="558ED5"/>
                </a:solidFill>
                <a:latin typeface="Calibri"/>
                <a:ea typeface="Calibri"/>
              </a:rPr>
              <a:t>Types of Activation Functions</a:t>
            </a:r>
            <a:endParaRPr lang="en-US" sz="1400" b="0" strike="noStrike" spc="-1" dirty="0">
              <a:latin typeface="Arial"/>
            </a:endParaRPr>
          </a:p>
        </p:txBody>
      </p:sp>
      <p:pic>
        <p:nvPicPr>
          <p:cNvPr id="48" name="Picture 1"/>
          <p:cNvPicPr/>
          <p:nvPr/>
        </p:nvPicPr>
        <p:blipFill>
          <a:blip r:embed="rId3"/>
          <a:stretch/>
        </p:blipFill>
        <p:spPr>
          <a:xfrm>
            <a:off x="0" y="-228600"/>
            <a:ext cx="9143280" cy="1166400"/>
          </a:xfrm>
          <a:prstGeom prst="rect">
            <a:avLst/>
          </a:prstGeom>
          <a:ln w="0">
            <a:noFill/>
          </a:ln>
        </p:spPr>
      </p:pic>
      <p:sp>
        <p:nvSpPr>
          <p:cNvPr id="5" name="Rectangle 4"/>
          <p:cNvSpPr/>
          <p:nvPr/>
        </p:nvSpPr>
        <p:spPr>
          <a:xfrm>
            <a:off x="0" y="2738966"/>
            <a:ext cx="9144000" cy="430887"/>
          </a:xfrm>
          <a:prstGeom prst="rect">
            <a:avLst/>
          </a:prstGeom>
        </p:spPr>
        <p:txBody>
          <a:bodyPr wrap="square">
            <a:spAutoFit/>
          </a:bodyPr>
          <a:lstStyle/>
          <a:p>
            <a:pPr marL="342900" indent="-342900">
              <a:buFont typeface="Arial" panose="020B0604020202020204" pitchFamily="34" charset="0"/>
              <a:buChar char="•"/>
            </a:pPr>
            <a:r>
              <a:rPr lang="en-US" sz="2200" b="1" spc="-1" dirty="0" smtClean="0">
                <a:latin typeface="Times New Roman" panose="02020603050405020304" pitchFamily="18" charset="0"/>
                <a:cs typeface="Times New Roman" panose="02020603050405020304" pitchFamily="18" charset="0"/>
              </a:rPr>
              <a:t>Hyperbolic </a:t>
            </a:r>
            <a:r>
              <a:rPr lang="en-US" sz="2200" b="1" spc="-1" dirty="0">
                <a:latin typeface="Times New Roman" panose="02020603050405020304" pitchFamily="18" charset="0"/>
                <a:cs typeface="Times New Roman" panose="02020603050405020304" pitchFamily="18" charset="0"/>
              </a:rPr>
              <a:t>tangent </a:t>
            </a:r>
            <a:r>
              <a:rPr lang="en-US" sz="2200" spc="-1" dirty="0" smtClean="0">
                <a:latin typeface="Times New Roman" panose="02020603050405020304" pitchFamily="18" charset="0"/>
                <a:cs typeface="Times New Roman" panose="02020603050405020304" pitchFamily="18" charset="0"/>
              </a:rPr>
              <a:t>function</a:t>
            </a:r>
          </a:p>
        </p:txBody>
      </p:sp>
      <p:sp>
        <p:nvSpPr>
          <p:cNvPr id="6" name="Rectangle 5"/>
          <p:cNvSpPr/>
          <p:nvPr/>
        </p:nvSpPr>
        <p:spPr>
          <a:xfrm>
            <a:off x="-720" y="1602275"/>
            <a:ext cx="9144000" cy="430887"/>
          </a:xfrm>
          <a:prstGeom prst="rect">
            <a:avLst/>
          </a:prstGeom>
        </p:spPr>
        <p:txBody>
          <a:bodyPr wrap="square">
            <a:spAutoFit/>
          </a:bodyPr>
          <a:lstStyle/>
          <a:p>
            <a:pPr marL="342900" indent="-342900">
              <a:buFont typeface="Arial" panose="020B0604020202020204" pitchFamily="34" charset="0"/>
              <a:buChar char="•"/>
            </a:pPr>
            <a:r>
              <a:rPr lang="en-US" sz="2200" b="1" spc="-1" dirty="0" smtClean="0">
                <a:latin typeface="Times New Roman" panose="02020603050405020304" pitchFamily="18" charset="0"/>
                <a:cs typeface="Times New Roman" panose="02020603050405020304" pitchFamily="18" charset="0"/>
              </a:rPr>
              <a:t>Sigmoid</a:t>
            </a:r>
            <a:r>
              <a:rPr lang="en-US" sz="2200" spc="-1" dirty="0" smtClean="0">
                <a:latin typeface="Times New Roman" panose="02020603050405020304" pitchFamily="18" charset="0"/>
                <a:cs typeface="Times New Roman" panose="02020603050405020304" pitchFamily="18" charset="0"/>
              </a:rPr>
              <a:t> function</a:t>
            </a:r>
          </a:p>
        </p:txBody>
      </p:sp>
      <mc:AlternateContent xmlns:mc="http://schemas.openxmlformats.org/markup-compatibility/2006" xmlns:a14="http://schemas.microsoft.com/office/drawing/2010/main">
        <mc:Choice Requires="a14">
          <p:sp>
            <p:nvSpPr>
              <p:cNvPr id="3" name="Rectangle 2"/>
              <p:cNvSpPr/>
              <p:nvPr/>
            </p:nvSpPr>
            <p:spPr>
              <a:xfrm>
                <a:off x="1653198" y="2021869"/>
                <a:ext cx="1924822" cy="6173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𝑓</m:t>
                      </m:r>
                      <m:d>
                        <m:dPr>
                          <m:ctrlPr>
                            <a:rPr lang="en-GB" i="1">
                              <a:latin typeface="Cambria Math"/>
                            </a:rPr>
                          </m:ctrlPr>
                        </m:dPr>
                        <m:e>
                          <m:r>
                            <a:rPr lang="en-GB" i="1">
                              <a:latin typeface="Cambria Math" panose="02040503050406030204" pitchFamily="18" charset="0"/>
                            </a:rPr>
                            <m:t>𝑥</m:t>
                          </m:r>
                        </m:e>
                      </m:d>
                      <m:r>
                        <a:rPr lang="en-GB" i="0">
                          <a:latin typeface="Cambria Math" panose="02040503050406030204" pitchFamily="18" charset="0"/>
                        </a:rPr>
                        <m:t>= </m:t>
                      </m:r>
                      <m:f>
                        <m:fPr>
                          <m:ctrlPr>
                            <a:rPr lang="en-GB" i="1">
                              <a:latin typeface="Cambria Math"/>
                            </a:rPr>
                          </m:ctrlPr>
                        </m:fPr>
                        <m:num>
                          <m:r>
                            <a:rPr lang="en-GB" i="0">
                              <a:latin typeface="Cambria Math" panose="02040503050406030204" pitchFamily="18" charset="0"/>
                            </a:rPr>
                            <m:t>1</m:t>
                          </m:r>
                        </m:num>
                        <m:den>
                          <m:r>
                            <a:rPr lang="en-GB" i="0">
                              <a:latin typeface="Cambria Math" panose="02040503050406030204" pitchFamily="18" charset="0"/>
                            </a:rPr>
                            <m:t>1+ </m:t>
                          </m:r>
                          <m:sSup>
                            <m:sSupPr>
                              <m:ctrlPr>
                                <a:rPr lang="en-GB" i="1">
                                  <a:latin typeface="Cambria Math"/>
                                </a:rPr>
                              </m:ctrlPr>
                            </m:sSupPr>
                            <m:e>
                              <m:r>
                                <a:rPr lang="en-GB" i="1">
                                  <a:latin typeface="Cambria Math" panose="02040503050406030204" pitchFamily="18" charset="0"/>
                                </a:rPr>
                                <m:t>𝑒</m:t>
                              </m:r>
                            </m:e>
                            <m:sup>
                              <m:r>
                                <a:rPr lang="en-GB" i="0">
                                  <a:latin typeface="Cambria Math" panose="02040503050406030204" pitchFamily="18" charset="0"/>
                                </a:rPr>
                                <m:t>−</m:t>
                              </m:r>
                              <m:r>
                                <a:rPr lang="en-GB" i="1">
                                  <a:latin typeface="Cambria Math" panose="02040503050406030204" pitchFamily="18" charset="0"/>
                                </a:rPr>
                                <m:t>𝑥</m:t>
                              </m:r>
                            </m:sup>
                          </m:sSup>
                        </m:den>
                      </m:f>
                      <m:r>
                        <a:rPr lang="en-GB" i="0">
                          <a:latin typeface="Cambria Math" panose="02040503050406030204" pitchFamily="18" charset="0"/>
                        </a:rPr>
                        <m:t> </m:t>
                      </m:r>
                    </m:oMath>
                  </m:oMathPara>
                </a14:m>
                <a:endParaRPr lang="en-GB" dirty="0"/>
              </a:p>
            </p:txBody>
          </p:sp>
        </mc:Choice>
        <mc:Fallback xmlns="">
          <p:sp>
            <p:nvSpPr>
              <p:cNvPr id="3" name="Rectangle 2"/>
              <p:cNvSpPr>
                <a:spLocks noRot="1" noChangeAspect="1" noMove="1" noResize="1" noEditPoints="1" noAdjustHandles="1" noChangeArrowheads="1" noChangeShapeType="1" noTextEdit="1"/>
              </p:cNvSpPr>
              <p:nvPr/>
            </p:nvSpPr>
            <p:spPr>
              <a:xfrm>
                <a:off x="1653198" y="2021869"/>
                <a:ext cx="1924822" cy="617348"/>
              </a:xfrm>
              <a:prstGeom prst="rect">
                <a:avLst/>
              </a:prstGeom>
              <a:blipFill rotWithShape="0">
                <a:blip r:embed="rId4"/>
                <a:stretch>
                  <a:fillRect/>
                </a:stretch>
              </a:blipFill>
            </p:spPr>
            <p:txBody>
              <a:bodyPr/>
              <a:lstStyle/>
              <a:p>
                <a:r>
                  <a:rPr lang="en-GB">
                    <a:noFill/>
                  </a:rPr>
                  <a:t> </a:t>
                </a:r>
              </a:p>
            </p:txBody>
          </p:sp>
        </mc:Fallback>
      </mc:AlternateContent>
      <p:sp>
        <p:nvSpPr>
          <p:cNvPr id="8" name="Rectangle 7"/>
          <p:cNvSpPr/>
          <p:nvPr/>
        </p:nvSpPr>
        <p:spPr>
          <a:xfrm>
            <a:off x="-720" y="4340751"/>
            <a:ext cx="9144000" cy="430887"/>
          </a:xfrm>
          <a:prstGeom prst="rect">
            <a:avLst/>
          </a:prstGeom>
        </p:spPr>
        <p:txBody>
          <a:bodyPr wrap="square">
            <a:spAutoFit/>
          </a:bodyPr>
          <a:lstStyle/>
          <a:p>
            <a:pPr marL="342900" indent="-342900">
              <a:buFont typeface="Arial" panose="020B0604020202020204" pitchFamily="34" charset="0"/>
              <a:buChar char="•"/>
            </a:pPr>
            <a:r>
              <a:rPr lang="en-US" sz="2200" b="1" spc="-1" dirty="0" err="1">
                <a:latin typeface="Times New Roman" panose="02020603050405020304" pitchFamily="18" charset="0"/>
                <a:cs typeface="Times New Roman" panose="02020603050405020304" pitchFamily="18" charset="0"/>
              </a:rPr>
              <a:t>ReLU</a:t>
            </a:r>
            <a:r>
              <a:rPr lang="en-US" sz="2200" b="1" spc="-1" dirty="0">
                <a:latin typeface="Times New Roman" panose="02020603050405020304" pitchFamily="18" charset="0"/>
                <a:cs typeface="Times New Roman" panose="02020603050405020304" pitchFamily="18" charset="0"/>
              </a:rPr>
              <a:t> (rectified linear unit)</a:t>
            </a:r>
            <a:r>
              <a:rPr lang="en-US" sz="2200" spc="-1" dirty="0">
                <a:latin typeface="Times New Roman" panose="02020603050405020304" pitchFamily="18" charset="0"/>
                <a:cs typeface="Times New Roman" panose="02020603050405020304" pitchFamily="18" charset="0"/>
              </a:rPr>
              <a:t> </a:t>
            </a:r>
            <a:r>
              <a:rPr lang="en-US" sz="2200" spc="-1" dirty="0" smtClean="0">
                <a:latin typeface="Times New Roman" panose="02020603050405020304" pitchFamily="18" charset="0"/>
                <a:cs typeface="Times New Roman" panose="02020603050405020304" pitchFamily="18" charset="0"/>
              </a:rPr>
              <a:t>function</a:t>
            </a:r>
          </a:p>
        </p:txBody>
      </p:sp>
      <p:sp>
        <p:nvSpPr>
          <p:cNvPr id="9" name="Rectangle 8"/>
          <p:cNvSpPr/>
          <p:nvPr/>
        </p:nvSpPr>
        <p:spPr>
          <a:xfrm>
            <a:off x="-38520" y="5256028"/>
            <a:ext cx="9144000" cy="430887"/>
          </a:xfrm>
          <a:prstGeom prst="rect">
            <a:avLst/>
          </a:prstGeom>
        </p:spPr>
        <p:txBody>
          <a:bodyPr wrap="square">
            <a:spAutoFit/>
          </a:bodyPr>
          <a:lstStyle/>
          <a:p>
            <a:pPr marL="342900" indent="-342900">
              <a:buFont typeface="Arial" panose="020B0604020202020204" pitchFamily="34" charset="0"/>
              <a:buChar char="•"/>
            </a:pPr>
            <a:r>
              <a:rPr lang="en-US" sz="2200" spc="-1" dirty="0" err="1" smtClean="0">
                <a:latin typeface="Times New Roman" panose="02020603050405020304" pitchFamily="18" charset="0"/>
                <a:cs typeface="Times New Roman" panose="02020603050405020304" pitchFamily="18" charset="0"/>
              </a:rPr>
              <a:t>Softmax</a:t>
            </a:r>
            <a:r>
              <a:rPr lang="en-US" sz="2200" spc="-1" dirty="0" smtClean="0">
                <a:latin typeface="Times New Roman" panose="02020603050405020304" pitchFamily="18" charset="0"/>
                <a:cs typeface="Times New Roman" panose="02020603050405020304" pitchFamily="18" charset="0"/>
              </a:rPr>
              <a:t> function</a:t>
            </a:r>
          </a:p>
        </p:txBody>
      </p:sp>
      <mc:AlternateContent xmlns:mc="http://schemas.openxmlformats.org/markup-compatibility/2006" xmlns:a14="http://schemas.microsoft.com/office/drawing/2010/main">
        <mc:Choice Requires="a14">
          <p:sp>
            <p:nvSpPr>
              <p:cNvPr id="7" name="Rectangle 6"/>
              <p:cNvSpPr/>
              <p:nvPr/>
            </p:nvSpPr>
            <p:spPr>
              <a:xfrm>
                <a:off x="1620496" y="3194675"/>
                <a:ext cx="1990225" cy="63017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𝑓</m:t>
                      </m:r>
                      <m:d>
                        <m:dPr>
                          <m:ctrlPr>
                            <a:rPr lang="en-GB" i="1">
                              <a:latin typeface="Cambria Math"/>
                            </a:rPr>
                          </m:ctrlPr>
                        </m:dPr>
                        <m:e>
                          <m:r>
                            <a:rPr lang="en-GB" i="1">
                              <a:latin typeface="Cambria Math" panose="02040503050406030204" pitchFamily="18" charset="0"/>
                            </a:rPr>
                            <m:t>𝑥</m:t>
                          </m:r>
                        </m:e>
                      </m:d>
                      <m:r>
                        <a:rPr lang="en-GB" i="0">
                          <a:latin typeface="Cambria Math" panose="02040503050406030204" pitchFamily="18" charset="0"/>
                        </a:rPr>
                        <m:t>= </m:t>
                      </m:r>
                      <m:f>
                        <m:fPr>
                          <m:ctrlPr>
                            <a:rPr lang="en-GB" i="1">
                              <a:latin typeface="Cambria Math"/>
                            </a:rPr>
                          </m:ctrlPr>
                        </m:fPr>
                        <m:num>
                          <m:sSup>
                            <m:sSupPr>
                              <m:ctrlPr>
                                <a:rPr lang="en-GB" i="1">
                                  <a:latin typeface="Cambria Math"/>
                                </a:rPr>
                              </m:ctrlPr>
                            </m:sSupPr>
                            <m:e>
                              <m:r>
                                <a:rPr lang="en-GB" i="1">
                                  <a:latin typeface="Cambria Math" panose="02040503050406030204" pitchFamily="18" charset="0"/>
                                </a:rPr>
                                <m:t>𝑒</m:t>
                              </m:r>
                            </m:e>
                            <m:sup>
                              <m:r>
                                <a:rPr lang="en-GB" i="1">
                                  <a:latin typeface="Cambria Math" panose="02040503050406030204" pitchFamily="18" charset="0"/>
                                </a:rPr>
                                <m:t>𝑥</m:t>
                              </m:r>
                            </m:sup>
                          </m:sSup>
                          <m:r>
                            <a:rPr lang="en-GB" i="0">
                              <a:latin typeface="Cambria Math" panose="02040503050406030204" pitchFamily="18" charset="0"/>
                            </a:rPr>
                            <m:t>−</m:t>
                          </m:r>
                          <m:sSup>
                            <m:sSupPr>
                              <m:ctrlPr>
                                <a:rPr lang="en-GB" i="1">
                                  <a:latin typeface="Cambria Math"/>
                                </a:rPr>
                              </m:ctrlPr>
                            </m:sSupPr>
                            <m:e>
                              <m:r>
                                <a:rPr lang="en-GB" i="1">
                                  <a:latin typeface="Cambria Math" panose="02040503050406030204" pitchFamily="18" charset="0"/>
                                </a:rPr>
                                <m:t>𝑒</m:t>
                              </m:r>
                            </m:e>
                            <m:sup>
                              <m:r>
                                <a:rPr lang="en-GB" i="0">
                                  <a:latin typeface="Cambria Math" panose="02040503050406030204" pitchFamily="18" charset="0"/>
                                </a:rPr>
                                <m:t>−</m:t>
                              </m:r>
                              <m:r>
                                <a:rPr lang="en-GB" i="1">
                                  <a:latin typeface="Cambria Math" panose="02040503050406030204" pitchFamily="18" charset="0"/>
                                </a:rPr>
                                <m:t>𝑥</m:t>
                              </m:r>
                            </m:sup>
                          </m:sSup>
                          <m:r>
                            <a:rPr lang="en-GB" i="0">
                              <a:latin typeface="Cambria Math" panose="02040503050406030204" pitchFamily="18" charset="0"/>
                            </a:rPr>
                            <m:t> </m:t>
                          </m:r>
                        </m:num>
                        <m:den>
                          <m:sSup>
                            <m:sSupPr>
                              <m:ctrlPr>
                                <a:rPr lang="en-GB" i="1">
                                  <a:latin typeface="Cambria Math"/>
                                </a:rPr>
                              </m:ctrlPr>
                            </m:sSupPr>
                            <m:e>
                              <m:r>
                                <a:rPr lang="en-GB" i="1">
                                  <a:latin typeface="Cambria Math" panose="02040503050406030204" pitchFamily="18" charset="0"/>
                                </a:rPr>
                                <m:t>𝑒</m:t>
                              </m:r>
                            </m:e>
                            <m:sup>
                              <m:r>
                                <a:rPr lang="en-GB" i="1">
                                  <a:latin typeface="Cambria Math" panose="02040503050406030204" pitchFamily="18" charset="0"/>
                                </a:rPr>
                                <m:t>𝑥</m:t>
                              </m:r>
                            </m:sup>
                          </m:sSup>
                          <m:r>
                            <a:rPr lang="en-GB" i="0">
                              <a:latin typeface="Cambria Math" panose="02040503050406030204" pitchFamily="18" charset="0"/>
                            </a:rPr>
                            <m:t>+</m:t>
                          </m:r>
                          <m:sSup>
                            <m:sSupPr>
                              <m:ctrlPr>
                                <a:rPr lang="en-GB" i="1">
                                  <a:latin typeface="Cambria Math"/>
                                </a:rPr>
                              </m:ctrlPr>
                            </m:sSupPr>
                            <m:e>
                              <m:r>
                                <a:rPr lang="en-GB" i="1">
                                  <a:latin typeface="Cambria Math" panose="02040503050406030204" pitchFamily="18" charset="0"/>
                                </a:rPr>
                                <m:t>𝑒</m:t>
                              </m:r>
                            </m:e>
                            <m:sup>
                              <m:r>
                                <a:rPr lang="en-GB" i="0">
                                  <a:latin typeface="Cambria Math" panose="02040503050406030204" pitchFamily="18" charset="0"/>
                                </a:rPr>
                                <m:t>−</m:t>
                              </m:r>
                              <m:r>
                                <a:rPr lang="en-GB" i="1">
                                  <a:latin typeface="Cambria Math" panose="02040503050406030204" pitchFamily="18" charset="0"/>
                                </a:rPr>
                                <m:t>𝑥</m:t>
                              </m:r>
                            </m:sup>
                          </m:sSup>
                        </m:den>
                      </m:f>
                    </m:oMath>
                  </m:oMathPara>
                </a14:m>
                <a:endParaRPr lang="en-GB" dirty="0"/>
              </a:p>
            </p:txBody>
          </p:sp>
        </mc:Choice>
        <mc:Fallback xmlns="">
          <p:sp>
            <p:nvSpPr>
              <p:cNvPr id="7" name="Rectangle 6"/>
              <p:cNvSpPr>
                <a:spLocks noRot="1" noChangeAspect="1" noMove="1" noResize="1" noEditPoints="1" noAdjustHandles="1" noChangeArrowheads="1" noChangeShapeType="1" noTextEdit="1"/>
              </p:cNvSpPr>
              <p:nvPr/>
            </p:nvSpPr>
            <p:spPr>
              <a:xfrm>
                <a:off x="1620496" y="3194675"/>
                <a:ext cx="1990225" cy="630173"/>
              </a:xfrm>
              <a:prstGeom prst="rect">
                <a:avLst/>
              </a:prstGeom>
              <a:blipFill rotWithShape="0">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1618894" y="4748574"/>
                <a:ext cx="195912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𝑓</m:t>
                      </m:r>
                      <m:d>
                        <m:dPr>
                          <m:ctrlPr>
                            <a:rPr lang="en-GB" i="1">
                              <a:latin typeface="Cambria Math"/>
                            </a:rPr>
                          </m:ctrlPr>
                        </m:dPr>
                        <m:e>
                          <m:r>
                            <a:rPr lang="en-GB" i="1">
                              <a:latin typeface="Cambria Math" panose="02040503050406030204" pitchFamily="18" charset="0"/>
                            </a:rPr>
                            <m:t>𝑥</m:t>
                          </m:r>
                        </m:e>
                      </m:d>
                      <m:r>
                        <a:rPr lang="en-GB" i="0">
                          <a:latin typeface="Cambria Math" panose="02040503050406030204" pitchFamily="18" charset="0"/>
                        </a:rPr>
                        <m:t>=</m:t>
                      </m:r>
                      <m:func>
                        <m:funcPr>
                          <m:ctrlPr>
                            <a:rPr lang="en-GB" i="1">
                              <a:latin typeface="Cambria Math"/>
                            </a:rPr>
                          </m:ctrlPr>
                        </m:funcPr>
                        <m:fName>
                          <m:r>
                            <m:rPr>
                              <m:sty m:val="p"/>
                            </m:rPr>
                            <a:rPr lang="en-GB" i="0">
                              <a:latin typeface="Cambria Math" panose="02040503050406030204" pitchFamily="18" charset="0"/>
                            </a:rPr>
                            <m:t>max</m:t>
                          </m:r>
                        </m:fName>
                        <m:e>
                          <m:d>
                            <m:dPr>
                              <m:ctrlPr>
                                <a:rPr lang="en-GB" i="1">
                                  <a:latin typeface="Cambria Math"/>
                                </a:rPr>
                              </m:ctrlPr>
                            </m:dPr>
                            <m:e>
                              <m:r>
                                <a:rPr lang="en-GB" i="0">
                                  <a:latin typeface="Cambria Math" panose="02040503050406030204" pitchFamily="18" charset="0"/>
                                </a:rPr>
                                <m:t>0,</m:t>
                              </m:r>
                              <m:r>
                                <a:rPr lang="en-GB" i="1">
                                  <a:latin typeface="Cambria Math" panose="02040503050406030204" pitchFamily="18" charset="0"/>
                                </a:rPr>
                                <m:t>𝑥</m:t>
                              </m:r>
                            </m:e>
                          </m:d>
                        </m:e>
                      </m:func>
                    </m:oMath>
                  </m:oMathPara>
                </a14:m>
                <a:endParaRPr lang="en-GB" dirty="0"/>
              </a:p>
            </p:txBody>
          </p:sp>
        </mc:Choice>
        <mc:Fallback xmlns="">
          <p:sp>
            <p:nvSpPr>
              <p:cNvPr id="11" name="Rectangle 10"/>
              <p:cNvSpPr>
                <a:spLocks noRot="1" noChangeAspect="1" noMove="1" noResize="1" noEditPoints="1" noAdjustHandles="1" noChangeArrowheads="1" noChangeShapeType="1" noTextEdit="1"/>
              </p:cNvSpPr>
              <p:nvPr/>
            </p:nvSpPr>
            <p:spPr>
              <a:xfrm>
                <a:off x="1618894" y="4748574"/>
                <a:ext cx="1959126" cy="369332"/>
              </a:xfrm>
              <a:prstGeom prst="rect">
                <a:avLst/>
              </a:prstGeom>
              <a:blipFill rotWithShape="0">
                <a:blip r:embed="rId6"/>
                <a:stretch>
                  <a:fillRect b="-1311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1653198" y="5689427"/>
                <a:ext cx="2678489" cy="72487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𝑠𝑜𝑓𝑡𝑚𝑎𝑥</m:t>
                      </m:r>
                      <m:d>
                        <m:dPr>
                          <m:ctrlPr>
                            <a:rPr lang="en-GB" i="1">
                              <a:latin typeface="Cambria Math"/>
                            </a:rPr>
                          </m:ctrlPr>
                        </m:dPr>
                        <m:e>
                          <m:sSub>
                            <m:sSubPr>
                              <m:ctrlPr>
                                <a:rPr lang="en-GB" i="1">
                                  <a:latin typeface="Cambria Math"/>
                                </a:rPr>
                              </m:ctrlPr>
                            </m:sSubPr>
                            <m:e>
                              <m:r>
                                <a:rPr lang="en-GB" i="1">
                                  <a:latin typeface="Cambria Math" panose="02040503050406030204" pitchFamily="18" charset="0"/>
                                </a:rPr>
                                <m:t>𝑧</m:t>
                              </m:r>
                            </m:e>
                            <m:sub>
                              <m:r>
                                <a:rPr lang="en-GB" i="1">
                                  <a:latin typeface="Cambria Math" panose="02040503050406030204" pitchFamily="18" charset="0"/>
                                </a:rPr>
                                <m:t>𝑖</m:t>
                              </m:r>
                            </m:sub>
                          </m:sSub>
                        </m:e>
                      </m:d>
                      <m:r>
                        <a:rPr lang="en-GB" i="0">
                          <a:latin typeface="Cambria Math" panose="02040503050406030204" pitchFamily="18" charset="0"/>
                        </a:rPr>
                        <m:t>= </m:t>
                      </m:r>
                      <m:f>
                        <m:fPr>
                          <m:ctrlPr>
                            <a:rPr lang="en-GB" i="1">
                              <a:latin typeface="Cambria Math"/>
                            </a:rPr>
                          </m:ctrlPr>
                        </m:fPr>
                        <m:num>
                          <m:d>
                            <m:dPr>
                              <m:begChr m:val=""/>
                              <m:ctrlPr>
                                <a:rPr lang="en-GB" i="1">
                                  <a:latin typeface="Cambria Math"/>
                                </a:rPr>
                              </m:ctrlPr>
                            </m:dPr>
                            <m:e>
                              <m:r>
                                <m:rPr>
                                  <m:sty m:val="p"/>
                                </m:rPr>
                                <a:rPr lang="en-GB" i="0">
                                  <a:latin typeface="Cambria Math" panose="02040503050406030204" pitchFamily="18" charset="0"/>
                                </a:rPr>
                                <m:t>ex</m:t>
                              </m:r>
                              <m:func>
                                <m:funcPr>
                                  <m:ctrlPr>
                                    <a:rPr lang="en-GB" i="1">
                                      <a:latin typeface="Cambria Math"/>
                                    </a:rPr>
                                  </m:ctrlPr>
                                </m:funcPr>
                                <m:fName>
                                  <m:r>
                                    <m:rPr>
                                      <m:sty m:val="p"/>
                                    </m:rPr>
                                    <a:rPr lang="en-GB" i="0">
                                      <a:latin typeface="Cambria Math" panose="02040503050406030204" pitchFamily="18" charset="0"/>
                                    </a:rPr>
                                    <m:t>p</m:t>
                                  </m:r>
                                </m:fName>
                                <m:e>
                                  <m:r>
                                    <a:rPr lang="en-GB" i="0">
                                      <a:latin typeface="Cambria Math" panose="02040503050406030204" pitchFamily="18" charset="0"/>
                                    </a:rPr>
                                    <m:t>(</m:t>
                                  </m:r>
                                </m:e>
                              </m:func>
                              <m:sSub>
                                <m:sSubPr>
                                  <m:ctrlPr>
                                    <a:rPr lang="en-GB" i="1">
                                      <a:latin typeface="Cambria Math"/>
                                    </a:rPr>
                                  </m:ctrlPr>
                                </m:sSubPr>
                                <m:e>
                                  <m:r>
                                    <a:rPr lang="en-GB" i="1">
                                      <a:latin typeface="Cambria Math" panose="02040503050406030204" pitchFamily="18" charset="0"/>
                                    </a:rPr>
                                    <m:t>𝑧</m:t>
                                  </m:r>
                                </m:e>
                                <m:sub>
                                  <m:r>
                                    <a:rPr lang="en-GB" i="1">
                                      <a:latin typeface="Cambria Math" panose="02040503050406030204" pitchFamily="18" charset="0"/>
                                    </a:rPr>
                                    <m:t>𝑖</m:t>
                                  </m:r>
                                </m:sub>
                              </m:sSub>
                            </m:e>
                          </m:d>
                        </m:num>
                        <m:den>
                          <m:nary>
                            <m:naryPr>
                              <m:chr m:val="∑"/>
                              <m:limLoc m:val="undOvr"/>
                              <m:supHide m:val="on"/>
                              <m:ctrlPr>
                                <a:rPr lang="en-GB" i="1">
                                  <a:latin typeface="Cambria Math"/>
                                </a:rPr>
                              </m:ctrlPr>
                            </m:naryPr>
                            <m:sub>
                              <m:r>
                                <a:rPr lang="en-GB" i="1">
                                  <a:latin typeface="Cambria Math" panose="02040503050406030204" pitchFamily="18" charset="0"/>
                                </a:rPr>
                                <m:t>𝑗</m:t>
                              </m:r>
                            </m:sub>
                            <m:sup/>
                            <m:e>
                              <m:sSub>
                                <m:sSubPr>
                                  <m:ctrlPr>
                                    <a:rPr lang="en-GB" i="1">
                                      <a:latin typeface="Cambria Math"/>
                                    </a:rPr>
                                  </m:ctrlPr>
                                </m:sSubPr>
                                <m:e>
                                  <m:r>
                                    <a:rPr lang="en-GB" i="1">
                                      <a:latin typeface="Cambria Math" panose="02040503050406030204" pitchFamily="18" charset="0"/>
                                    </a:rPr>
                                    <m:t>𝑧</m:t>
                                  </m:r>
                                </m:e>
                                <m:sub>
                                  <m:r>
                                    <a:rPr lang="en-GB" i="1">
                                      <a:latin typeface="Cambria Math" panose="02040503050406030204" pitchFamily="18" charset="0"/>
                                    </a:rPr>
                                    <m:t>𝑗</m:t>
                                  </m:r>
                                </m:sub>
                              </m:sSub>
                            </m:e>
                          </m:nary>
                        </m:den>
                      </m:f>
                    </m:oMath>
                  </m:oMathPara>
                </a14:m>
                <a:endParaRPr lang="en-GB" dirty="0"/>
              </a:p>
            </p:txBody>
          </p:sp>
        </mc:Choice>
        <mc:Fallback xmlns="">
          <p:sp>
            <p:nvSpPr>
              <p:cNvPr id="13" name="Rectangle 12"/>
              <p:cNvSpPr>
                <a:spLocks noRot="1" noChangeAspect="1" noMove="1" noResize="1" noEditPoints="1" noAdjustHandles="1" noChangeArrowheads="1" noChangeShapeType="1" noTextEdit="1"/>
              </p:cNvSpPr>
              <p:nvPr/>
            </p:nvSpPr>
            <p:spPr>
              <a:xfrm>
                <a:off x="1653198" y="5689427"/>
                <a:ext cx="2678489" cy="724878"/>
              </a:xfrm>
              <a:prstGeom prst="rect">
                <a:avLst/>
              </a:prstGeom>
              <a:blipFill rotWithShape="0">
                <a:blip r:embed="rId7"/>
                <a:stretch>
                  <a:fillRect/>
                </a:stretch>
              </a:blipFill>
            </p:spPr>
            <p:txBody>
              <a:bodyPr/>
              <a:lstStyle/>
              <a:p>
                <a:r>
                  <a:rPr lang="en-GB">
                    <a:noFill/>
                  </a:rPr>
                  <a:t> </a:t>
                </a:r>
              </a:p>
            </p:txBody>
          </p:sp>
        </mc:Fallback>
      </mc:AlternateContent>
      <p:pic>
        <p:nvPicPr>
          <p:cNvPr id="14" name="Picture 13"/>
          <p:cNvPicPr>
            <a:picLocks noChangeAspect="1"/>
          </p:cNvPicPr>
          <p:nvPr/>
        </p:nvPicPr>
        <p:blipFill>
          <a:blip r:embed="rId8"/>
          <a:stretch>
            <a:fillRect/>
          </a:stretch>
        </p:blipFill>
        <p:spPr>
          <a:xfrm>
            <a:off x="3590814" y="1914795"/>
            <a:ext cx="5476146" cy="831495"/>
          </a:xfrm>
          <a:prstGeom prst="rect">
            <a:avLst/>
          </a:prstGeom>
        </p:spPr>
      </p:pic>
      <p:pic>
        <p:nvPicPr>
          <p:cNvPr id="15" name="Picture 14"/>
          <p:cNvPicPr>
            <a:picLocks noChangeAspect="1"/>
          </p:cNvPicPr>
          <p:nvPr/>
        </p:nvPicPr>
        <p:blipFill>
          <a:blip r:embed="rId9"/>
          <a:stretch>
            <a:fillRect/>
          </a:stretch>
        </p:blipFill>
        <p:spPr>
          <a:xfrm>
            <a:off x="4571280" y="2892718"/>
            <a:ext cx="4390213" cy="1378774"/>
          </a:xfrm>
          <a:prstGeom prst="rect">
            <a:avLst/>
          </a:prstGeom>
        </p:spPr>
      </p:pic>
      <p:pic>
        <p:nvPicPr>
          <p:cNvPr id="16" name="Picture 15"/>
          <p:cNvPicPr>
            <a:picLocks noChangeAspect="1"/>
          </p:cNvPicPr>
          <p:nvPr/>
        </p:nvPicPr>
        <p:blipFill>
          <a:blip r:embed="rId10"/>
          <a:stretch>
            <a:fillRect/>
          </a:stretch>
        </p:blipFill>
        <p:spPr>
          <a:xfrm>
            <a:off x="5139070" y="4417920"/>
            <a:ext cx="3717795" cy="1675278"/>
          </a:xfrm>
          <a:prstGeom prst="rect">
            <a:avLst/>
          </a:prstGeom>
        </p:spPr>
      </p:pic>
    </p:spTree>
    <p:extLst>
      <p:ext uri="{BB962C8B-B14F-4D97-AF65-F5344CB8AC3E}">
        <p14:creationId xmlns:p14="http://schemas.microsoft.com/office/powerpoint/2010/main" val="3996444312"/>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PlaceHolder 1"/>
          <p:cNvSpPr>
            <a:spLocks noGrp="1"/>
          </p:cNvSpPr>
          <p:nvPr>
            <p:ph type="title"/>
          </p:nvPr>
        </p:nvSpPr>
        <p:spPr>
          <a:xfrm>
            <a:off x="38160" y="1270078"/>
            <a:ext cx="9066960" cy="789243"/>
          </a:xfrm>
          <a:prstGeom prst="rect">
            <a:avLst/>
          </a:prstGeom>
          <a:noFill/>
          <a:ln w="0">
            <a:noFill/>
          </a:ln>
        </p:spPr>
        <p:txBody>
          <a:bodyPr lIns="0" tIns="0" rIns="0" bIns="0" anchor="ctr">
            <a:noAutofit/>
          </a:bodyPr>
          <a:lstStyle/>
          <a:p>
            <a:pPr algn="ctr">
              <a:lnSpc>
                <a:spcPct val="100000"/>
              </a:lnSpc>
            </a:pPr>
            <a:r>
              <a:rPr lang="en-GB" sz="2800" b="1" spc="-1" dirty="0">
                <a:solidFill>
                  <a:srgbClr val="558ED5"/>
                </a:solidFill>
                <a:latin typeface="Calibri"/>
                <a:ea typeface="Calibri"/>
              </a:rPr>
              <a:t>The architecture of a generic multilayer neural network with two hidden </a:t>
            </a:r>
            <a:r>
              <a:rPr lang="en-GB" sz="2800" b="1" spc="-1">
                <a:solidFill>
                  <a:srgbClr val="558ED5"/>
                </a:solidFill>
                <a:latin typeface="Calibri"/>
                <a:ea typeface="Calibri"/>
              </a:rPr>
              <a:t>layers </a:t>
            </a:r>
            <a:r>
              <a:rPr lang="en-GB" sz="2800" b="1" spc="-1" smtClean="0">
                <a:solidFill>
                  <a:srgbClr val="558ED5"/>
                </a:solidFill>
                <a:latin typeface="Calibri"/>
                <a:ea typeface="Calibri"/>
              </a:rPr>
              <a:t>– feed forward</a:t>
            </a:r>
            <a:endParaRPr lang="en-GB" sz="2800" b="1" spc="-1" dirty="0">
              <a:solidFill>
                <a:srgbClr val="558ED5"/>
              </a:solidFill>
              <a:latin typeface="Calibri"/>
              <a:ea typeface="Calibri"/>
            </a:endParaRPr>
          </a:p>
        </p:txBody>
      </p:sp>
      <p:pic>
        <p:nvPicPr>
          <p:cNvPr id="48" name="Picture 1"/>
          <p:cNvPicPr/>
          <p:nvPr/>
        </p:nvPicPr>
        <p:blipFill>
          <a:blip r:embed="rId3"/>
          <a:stretch/>
        </p:blipFill>
        <p:spPr>
          <a:xfrm>
            <a:off x="0" y="-228600"/>
            <a:ext cx="9143280" cy="1166400"/>
          </a:xfrm>
          <a:prstGeom prst="rect">
            <a:avLst/>
          </a:prstGeom>
          <a:ln w="0">
            <a:noFill/>
          </a:ln>
        </p:spPr>
      </p:pic>
      <p:pic>
        <p:nvPicPr>
          <p:cNvPr id="7" name="Picture 6"/>
          <p:cNvPicPr/>
          <p:nvPr/>
        </p:nvPicPr>
        <p:blipFill>
          <a:blip r:embed="rId4">
            <a:extLst>
              <a:ext uri="{28A0092B-C50C-407E-A947-70E740481C1C}">
                <a14:useLocalDpi xmlns:a14="http://schemas.microsoft.com/office/drawing/2010/main" val="0"/>
              </a:ext>
            </a:extLst>
          </a:blip>
          <a:srcRect/>
          <a:stretch>
            <a:fillRect/>
          </a:stretch>
        </p:blipFill>
        <p:spPr bwMode="auto">
          <a:xfrm>
            <a:off x="1521439" y="2391599"/>
            <a:ext cx="6644366" cy="4147424"/>
          </a:xfrm>
          <a:prstGeom prst="rect">
            <a:avLst/>
          </a:prstGeom>
          <a:noFill/>
          <a:ln>
            <a:noFill/>
          </a:ln>
        </p:spPr>
      </p:pic>
    </p:spTree>
    <p:extLst>
      <p:ext uri="{BB962C8B-B14F-4D97-AF65-F5344CB8AC3E}">
        <p14:creationId xmlns:p14="http://schemas.microsoft.com/office/powerpoint/2010/main" val="2760880296"/>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PlaceHolder 1"/>
          <p:cNvSpPr>
            <a:spLocks noGrp="1"/>
          </p:cNvSpPr>
          <p:nvPr>
            <p:ph type="title"/>
          </p:nvPr>
        </p:nvSpPr>
        <p:spPr>
          <a:xfrm>
            <a:off x="38160" y="1270078"/>
            <a:ext cx="9066960" cy="789243"/>
          </a:xfrm>
          <a:prstGeom prst="rect">
            <a:avLst/>
          </a:prstGeom>
          <a:noFill/>
          <a:ln w="0">
            <a:noFill/>
          </a:ln>
        </p:spPr>
        <p:txBody>
          <a:bodyPr lIns="0" tIns="0" rIns="0" bIns="0" anchor="ctr">
            <a:noAutofit/>
          </a:bodyPr>
          <a:lstStyle/>
          <a:p>
            <a:pPr algn="ctr">
              <a:lnSpc>
                <a:spcPct val="100000"/>
              </a:lnSpc>
            </a:pPr>
            <a:r>
              <a:rPr lang="en-GB" sz="2800" b="1" spc="-1" dirty="0">
                <a:solidFill>
                  <a:srgbClr val="558ED5"/>
                </a:solidFill>
                <a:latin typeface="Calibri"/>
                <a:ea typeface="Calibri"/>
              </a:rPr>
              <a:t>The architecture of a generic multilayer neural network with two </a:t>
            </a:r>
            <a:r>
              <a:rPr lang="en-GB" sz="2800" b="1" spc="-1">
                <a:solidFill>
                  <a:srgbClr val="558ED5"/>
                </a:solidFill>
                <a:latin typeface="Calibri"/>
                <a:ea typeface="Calibri"/>
              </a:rPr>
              <a:t>hidden layers – feedback (recurrent)</a:t>
            </a:r>
            <a:endParaRPr lang="en-GB" sz="2800" b="1" spc="-1" dirty="0">
              <a:solidFill>
                <a:srgbClr val="558ED5"/>
              </a:solidFill>
              <a:latin typeface="Calibri"/>
              <a:ea typeface="Calibri"/>
            </a:endParaRPr>
          </a:p>
        </p:txBody>
      </p:sp>
      <p:pic>
        <p:nvPicPr>
          <p:cNvPr id="48" name="Picture 1"/>
          <p:cNvPicPr/>
          <p:nvPr/>
        </p:nvPicPr>
        <p:blipFill>
          <a:blip r:embed="rId3"/>
          <a:stretch/>
        </p:blipFill>
        <p:spPr>
          <a:xfrm>
            <a:off x="0" y="-228600"/>
            <a:ext cx="9143280" cy="1166400"/>
          </a:xfrm>
          <a:prstGeom prst="rect">
            <a:avLst/>
          </a:prstGeom>
          <a:ln w="0">
            <a:noFill/>
          </a:ln>
        </p:spPr>
      </p:pic>
      <p:pic>
        <p:nvPicPr>
          <p:cNvPr id="5" name="Picture 4"/>
          <p:cNvPicPr/>
          <p:nvPr/>
        </p:nvPicPr>
        <p:blipFill>
          <a:blip r:embed="rId4">
            <a:extLst>
              <a:ext uri="{28A0092B-C50C-407E-A947-70E740481C1C}">
                <a14:useLocalDpi xmlns:a14="http://schemas.microsoft.com/office/drawing/2010/main" val="0"/>
              </a:ext>
            </a:extLst>
          </a:blip>
          <a:srcRect/>
          <a:stretch>
            <a:fillRect/>
          </a:stretch>
        </p:blipFill>
        <p:spPr bwMode="auto">
          <a:xfrm>
            <a:off x="1608971" y="2312013"/>
            <a:ext cx="6556833" cy="4397132"/>
          </a:xfrm>
          <a:prstGeom prst="rect">
            <a:avLst/>
          </a:prstGeom>
          <a:noFill/>
          <a:ln>
            <a:noFill/>
          </a:ln>
        </p:spPr>
      </p:pic>
    </p:spTree>
    <p:extLst>
      <p:ext uri="{BB962C8B-B14F-4D97-AF65-F5344CB8AC3E}">
        <p14:creationId xmlns:p14="http://schemas.microsoft.com/office/powerpoint/2010/main" val="1327174966"/>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PlaceHolder 1"/>
          <p:cNvSpPr>
            <a:spLocks noGrp="1"/>
          </p:cNvSpPr>
          <p:nvPr>
            <p:ph type="title"/>
          </p:nvPr>
        </p:nvSpPr>
        <p:spPr>
          <a:xfrm>
            <a:off x="0" y="937800"/>
            <a:ext cx="9066960" cy="732572"/>
          </a:xfrm>
          <a:prstGeom prst="rect">
            <a:avLst/>
          </a:prstGeom>
          <a:noFill/>
          <a:ln w="0">
            <a:noFill/>
          </a:ln>
        </p:spPr>
        <p:txBody>
          <a:bodyPr lIns="0" tIns="0" rIns="0" bIns="0" anchor="ctr">
            <a:normAutofit/>
          </a:bodyPr>
          <a:lstStyle/>
          <a:p>
            <a:pPr algn="ctr">
              <a:lnSpc>
                <a:spcPct val="100000"/>
              </a:lnSpc>
              <a:buNone/>
            </a:pPr>
            <a:r>
              <a:rPr lang="ro-RO" sz="4400" b="1" strike="noStrike" spc="-1" dirty="0">
                <a:solidFill>
                  <a:srgbClr val="558ED5"/>
                </a:solidFill>
                <a:latin typeface="Calibri"/>
                <a:ea typeface="Calibri"/>
              </a:rPr>
              <a:t>MAPIoT </a:t>
            </a:r>
            <a:r>
              <a:rPr lang="en-US" b="1" spc="-1" dirty="0" smtClean="0">
                <a:solidFill>
                  <a:srgbClr val="558ED5"/>
                </a:solidFill>
                <a:latin typeface="Calibri"/>
                <a:ea typeface="Calibri"/>
              </a:rPr>
              <a:t>Motivation</a:t>
            </a:r>
            <a:endParaRPr lang="en-US" sz="2200" b="0" strike="noStrike" spc="-1" dirty="0">
              <a:latin typeface="Arial"/>
            </a:endParaRPr>
          </a:p>
        </p:txBody>
      </p:sp>
      <p:sp>
        <p:nvSpPr>
          <p:cNvPr id="47" name="PlaceHolder 2"/>
          <p:cNvSpPr>
            <a:spLocks noGrp="1"/>
          </p:cNvSpPr>
          <p:nvPr>
            <p:ph type="subTitle"/>
          </p:nvPr>
        </p:nvSpPr>
        <p:spPr>
          <a:xfrm>
            <a:off x="0" y="1874277"/>
            <a:ext cx="3705101" cy="459845"/>
          </a:xfrm>
          <a:prstGeom prst="rect">
            <a:avLst/>
          </a:prstGeom>
          <a:noFill/>
          <a:ln w="0">
            <a:noFill/>
          </a:ln>
        </p:spPr>
        <p:txBody>
          <a:bodyPr lIns="0" tIns="0" rIns="0" bIns="0" anchor="t">
            <a:noAutofit/>
          </a:bodyPr>
          <a:lstStyle/>
          <a:p>
            <a:pPr>
              <a:lnSpc>
                <a:spcPct val="100000"/>
              </a:lnSpc>
              <a:spcBef>
                <a:spcPts val="601"/>
              </a:spcBef>
              <a:buNone/>
              <a:tabLst>
                <a:tab pos="0" algn="l"/>
              </a:tabLst>
            </a:pPr>
            <a:r>
              <a:rPr lang="en-US" sz="3000" b="1" spc="-1" dirty="0">
                <a:solidFill>
                  <a:srgbClr val="000000"/>
                </a:solidFill>
                <a:latin typeface="Times New Roman" panose="02020603050405020304" pitchFamily="18" charset="0"/>
                <a:cs typeface="Times New Roman" panose="02020603050405020304" pitchFamily="18" charset="0"/>
              </a:rPr>
              <a:t>Proposed Solutions</a:t>
            </a:r>
          </a:p>
        </p:txBody>
      </p:sp>
      <p:pic>
        <p:nvPicPr>
          <p:cNvPr id="48" name="Picture 1"/>
          <p:cNvPicPr/>
          <p:nvPr/>
        </p:nvPicPr>
        <p:blipFill>
          <a:blip r:embed="rId3"/>
          <a:stretch/>
        </p:blipFill>
        <p:spPr>
          <a:xfrm>
            <a:off x="0" y="-228600"/>
            <a:ext cx="9143280" cy="1166400"/>
          </a:xfrm>
          <a:prstGeom prst="rect">
            <a:avLst/>
          </a:prstGeom>
          <a:ln w="0">
            <a:noFill/>
          </a:ln>
        </p:spPr>
      </p:pic>
      <p:sp>
        <p:nvSpPr>
          <p:cNvPr id="5" name="Rectangle 4"/>
          <p:cNvSpPr/>
          <p:nvPr/>
        </p:nvSpPr>
        <p:spPr>
          <a:xfrm>
            <a:off x="0" y="2357576"/>
            <a:ext cx="9144000" cy="4832092"/>
          </a:xfrm>
          <a:prstGeom prst="rect">
            <a:avLst/>
          </a:prstGeom>
        </p:spPr>
        <p:txBody>
          <a:bodyPr wrap="square">
            <a:spAutoFit/>
          </a:bodyPr>
          <a:lstStyle/>
          <a:p>
            <a:pPr marL="342900" indent="-342900">
              <a:buFont typeface="Arial" panose="020B0604020202020204" pitchFamily="34" charset="0"/>
              <a:buChar char="•"/>
            </a:pPr>
            <a:r>
              <a:rPr lang="en-GB" sz="2200" dirty="0" smtClean="0">
                <a:latin typeface="Times New Roman" panose="02020603050405020304" pitchFamily="18" charset="0"/>
                <a:ea typeface="Times New Roman" panose="02020603050405020304" pitchFamily="18" charset="0"/>
              </a:rPr>
              <a:t>April 2019</a:t>
            </a:r>
            <a:r>
              <a:rPr lang="en-GB" sz="2200" dirty="0">
                <a:latin typeface="Times New Roman" panose="02020603050405020304" pitchFamily="18" charset="0"/>
                <a:ea typeface="Times New Roman" panose="02020603050405020304" pitchFamily="18" charset="0"/>
              </a:rPr>
              <a:t>, EU m</a:t>
            </a:r>
            <a:r>
              <a:rPr lang="en-GB" sz="2200" dirty="0" smtClean="0">
                <a:latin typeface="Times New Roman" panose="02020603050405020304" pitchFamily="18" charset="0"/>
                <a:ea typeface="Times New Roman" panose="02020603050405020304" pitchFamily="18" charset="0"/>
              </a:rPr>
              <a:t>ember states </a:t>
            </a:r>
            <a:r>
              <a:rPr lang="en-GB" sz="2200" dirty="0">
                <a:latin typeface="Times New Roman" panose="02020603050405020304" pitchFamily="18" charset="0"/>
                <a:ea typeface="Times New Roman" panose="02020603050405020304" pitchFamily="18" charset="0"/>
              </a:rPr>
              <a:t>signed the declaration of cooperation on “</a:t>
            </a:r>
            <a:r>
              <a:rPr lang="en-GB" sz="2200" b="1" dirty="0">
                <a:latin typeface="Times New Roman" panose="02020603050405020304" pitchFamily="18" charset="0"/>
                <a:ea typeface="Times New Roman" panose="02020603050405020304" pitchFamily="18" charset="0"/>
              </a:rPr>
              <a:t>A smart and sustainable digital future for European agriculture and rural areas</a:t>
            </a:r>
            <a:r>
              <a:rPr lang="en-GB" sz="2200" dirty="0">
                <a:latin typeface="Times New Roman" panose="02020603050405020304" pitchFamily="18" charset="0"/>
                <a:ea typeface="Times New Roman" panose="02020603050405020304" pitchFamily="18" charset="0"/>
              </a:rPr>
              <a:t>”</a:t>
            </a:r>
            <a:endParaRPr lang="en-US" sz="2200" dirty="0" smtClean="0">
              <a:latin typeface="Times New Roman" panose="02020603050405020304" pitchFamily="18" charset="0"/>
              <a:ea typeface="Times New Roman" panose="02020603050405020304" pitchFamily="18" charset="0"/>
            </a:endParaRPr>
          </a:p>
          <a:p>
            <a:pPr marL="342900" indent="-342900">
              <a:buFont typeface="Arial" panose="020B0604020202020204" pitchFamily="34" charset="0"/>
              <a:buChar char="•"/>
            </a:pPr>
            <a:r>
              <a:rPr lang="en-GB" sz="2200" dirty="0" smtClean="0">
                <a:latin typeface="Times New Roman" panose="02020603050405020304" pitchFamily="18" charset="0"/>
                <a:ea typeface="Times New Roman" panose="02020603050405020304" pitchFamily="18" charset="0"/>
              </a:rPr>
              <a:t>Investment </a:t>
            </a:r>
            <a:r>
              <a:rPr lang="en-GB" sz="2200" dirty="0">
                <a:latin typeface="Times New Roman" panose="02020603050405020304" pitchFamily="18" charset="0"/>
                <a:ea typeface="Times New Roman" panose="02020603050405020304" pitchFamily="18" charset="0"/>
              </a:rPr>
              <a:t>in </a:t>
            </a:r>
            <a:r>
              <a:rPr lang="en-GB" sz="2200" b="1" dirty="0" smtClean="0">
                <a:latin typeface="Times New Roman" panose="02020603050405020304" pitchFamily="18" charset="0"/>
                <a:ea typeface="Times New Roman" panose="02020603050405020304" pitchFamily="18" charset="0"/>
              </a:rPr>
              <a:t>education</a:t>
            </a:r>
            <a:r>
              <a:rPr lang="en-GB" sz="2200" dirty="0" smtClean="0">
                <a:latin typeface="Times New Roman" panose="02020603050405020304" pitchFamily="18" charset="0"/>
                <a:ea typeface="Times New Roman" panose="02020603050405020304" pitchFamily="18" charset="0"/>
              </a:rPr>
              <a:t>, scientific </a:t>
            </a:r>
            <a:r>
              <a:rPr lang="en-GB" sz="2200" b="1" dirty="0">
                <a:latin typeface="Times New Roman" panose="02020603050405020304" pitchFamily="18" charset="0"/>
                <a:ea typeface="Times New Roman" panose="02020603050405020304" pitchFamily="18" charset="0"/>
              </a:rPr>
              <a:t>research, innovation, </a:t>
            </a:r>
            <a:r>
              <a:rPr lang="en-GB" sz="2200" dirty="0">
                <a:latin typeface="Times New Roman" panose="02020603050405020304" pitchFamily="18" charset="0"/>
                <a:ea typeface="Times New Roman" panose="02020603050405020304" pitchFamily="18" charset="0"/>
              </a:rPr>
              <a:t>and</a:t>
            </a:r>
            <a:r>
              <a:rPr lang="en-GB" sz="2200" b="1" dirty="0">
                <a:latin typeface="Times New Roman" panose="02020603050405020304" pitchFamily="18" charset="0"/>
                <a:ea typeface="Times New Roman" panose="02020603050405020304" pitchFamily="18" charset="0"/>
              </a:rPr>
              <a:t> infrastructure</a:t>
            </a:r>
            <a:endParaRPr lang="en-US" sz="2200" b="1" dirty="0" smtClean="0">
              <a:latin typeface="Times New Roman" panose="02020603050405020304" pitchFamily="18" charset="0"/>
              <a:ea typeface="Times New Roman" panose="02020603050405020304" pitchFamily="18" charset="0"/>
            </a:endParaRPr>
          </a:p>
          <a:p>
            <a:pPr marL="342900" indent="-342900">
              <a:buFont typeface="Arial" panose="020B0604020202020204" pitchFamily="34" charset="0"/>
              <a:buChar char="•"/>
            </a:pPr>
            <a:r>
              <a:rPr lang="en-US" sz="2200" dirty="0" smtClean="0">
                <a:latin typeface="Times New Roman" panose="02020603050405020304" pitchFamily="18" charset="0"/>
                <a:ea typeface="Times New Roman" panose="02020603050405020304" pitchFamily="18" charset="0"/>
              </a:rPr>
              <a:t>Waste </a:t>
            </a:r>
            <a:r>
              <a:rPr lang="en-US" sz="2200" dirty="0">
                <a:latin typeface="Times New Roman" panose="02020603050405020304" pitchFamily="18" charset="0"/>
                <a:ea typeface="Times New Roman" panose="02020603050405020304" pitchFamily="18" charset="0"/>
              </a:rPr>
              <a:t>recycling, </a:t>
            </a:r>
            <a:r>
              <a:rPr lang="en-US" sz="2200" dirty="0" smtClean="0">
                <a:latin typeface="Times New Roman" panose="02020603050405020304" pitchFamily="18" charset="0"/>
                <a:ea typeface="Times New Roman" panose="02020603050405020304" pitchFamily="18" charset="0"/>
              </a:rPr>
              <a:t>more </a:t>
            </a:r>
            <a:r>
              <a:rPr lang="en-US" sz="2200" dirty="0">
                <a:latin typeface="Times New Roman" panose="02020603050405020304" pitchFamily="18" charset="0"/>
                <a:ea typeface="Times New Roman" panose="02020603050405020304" pitchFamily="18" charset="0"/>
              </a:rPr>
              <a:t>responsible consumption</a:t>
            </a:r>
          </a:p>
          <a:p>
            <a:pPr marL="342900" indent="-342900">
              <a:buFont typeface="Arial" panose="020B0604020202020204" pitchFamily="34" charset="0"/>
              <a:buChar char="•"/>
            </a:pPr>
            <a:r>
              <a:rPr lang="en-US" sz="2200" dirty="0" smtClean="0">
                <a:latin typeface="Times New Roman" panose="02020603050405020304" pitchFamily="18" charset="0"/>
                <a:ea typeface="Times New Roman" panose="02020603050405020304" pitchFamily="18" charset="0"/>
              </a:rPr>
              <a:t>Internet </a:t>
            </a:r>
            <a:r>
              <a:rPr lang="en-US" sz="2200" dirty="0">
                <a:latin typeface="Times New Roman" panose="02020603050405020304" pitchFamily="18" charset="0"/>
                <a:ea typeface="Times New Roman" panose="02020603050405020304" pitchFamily="18" charset="0"/>
              </a:rPr>
              <a:t>of Things (</a:t>
            </a:r>
            <a:r>
              <a:rPr lang="en-US" sz="2200" b="1" dirty="0" err="1">
                <a:latin typeface="Times New Roman" panose="02020603050405020304" pitchFamily="18" charset="0"/>
                <a:ea typeface="Times New Roman" panose="02020603050405020304" pitchFamily="18" charset="0"/>
              </a:rPr>
              <a:t>IoT</a:t>
            </a:r>
            <a:r>
              <a:rPr lang="en-US" sz="2200" dirty="0">
                <a:latin typeface="Times New Roman" panose="02020603050405020304" pitchFamily="18" charset="0"/>
                <a:ea typeface="Times New Roman" panose="02020603050405020304" pitchFamily="18" charset="0"/>
              </a:rPr>
              <a:t>) plays an </a:t>
            </a:r>
            <a:r>
              <a:rPr lang="en-US" sz="2200" b="1" dirty="0">
                <a:latin typeface="Times New Roman" panose="02020603050405020304" pitchFamily="18" charset="0"/>
                <a:ea typeface="Times New Roman" panose="02020603050405020304" pitchFamily="18" charset="0"/>
              </a:rPr>
              <a:t>essential role in innovative </a:t>
            </a:r>
            <a:r>
              <a:rPr lang="en-US" sz="2200" b="1" dirty="0" smtClean="0">
                <a:latin typeface="Times New Roman" panose="02020603050405020304" pitchFamily="18" charset="0"/>
                <a:ea typeface="Times New Roman" panose="02020603050405020304" pitchFamily="18" charset="0"/>
              </a:rPr>
              <a:t>developments</a:t>
            </a:r>
          </a:p>
          <a:p>
            <a:pPr marL="342900" indent="-342900">
              <a:buFont typeface="Arial" panose="020B0604020202020204" pitchFamily="34" charset="0"/>
              <a:buChar char="•"/>
            </a:pPr>
            <a:r>
              <a:rPr lang="en-GB" sz="2200" dirty="0" smtClean="0">
                <a:latin typeface="Times New Roman" panose="02020603050405020304" pitchFamily="18" charset="0"/>
                <a:ea typeface="Times New Roman" panose="02020603050405020304" pitchFamily="18" charset="0"/>
              </a:rPr>
              <a:t>Introducing in Agriculture / Food Engineering domains </a:t>
            </a:r>
            <a:r>
              <a:rPr lang="en-GB" sz="2200" b="1" dirty="0" smtClean="0">
                <a:latin typeface="Times New Roman" panose="02020603050405020304" pitchFamily="18" charset="0"/>
                <a:ea typeface="Times New Roman" panose="02020603050405020304" pitchFamily="18" charset="0"/>
              </a:rPr>
              <a:t>automation </a:t>
            </a:r>
            <a:r>
              <a:rPr lang="en-GB" sz="2200" b="1" dirty="0">
                <a:latin typeface="Times New Roman" panose="02020603050405020304" pitchFamily="18" charset="0"/>
                <a:ea typeface="Times New Roman" panose="02020603050405020304" pitchFamily="18" charset="0"/>
              </a:rPr>
              <a:t>and </a:t>
            </a:r>
            <a:r>
              <a:rPr lang="en-GB" sz="2200" b="1" dirty="0" smtClean="0">
                <a:latin typeface="Times New Roman" panose="02020603050405020304" pitchFamily="18" charset="0"/>
                <a:ea typeface="Times New Roman" panose="02020603050405020304" pitchFamily="18" charset="0"/>
              </a:rPr>
              <a:t>robotics</a:t>
            </a:r>
            <a:r>
              <a:rPr lang="en-GB" sz="2200" dirty="0" smtClean="0">
                <a:latin typeface="Times New Roman" panose="02020603050405020304" pitchFamily="18" charset="0"/>
                <a:ea typeface="Times New Roman" panose="02020603050405020304" pitchFamily="18" charset="0"/>
              </a:rPr>
              <a:t>, </a:t>
            </a:r>
            <a:r>
              <a:rPr lang="en-GB" sz="2200" b="1" dirty="0" smtClean="0">
                <a:latin typeface="Times New Roman" panose="02020603050405020304" pitchFamily="18" charset="0"/>
                <a:ea typeface="Times New Roman" panose="02020603050405020304" pitchFamily="18" charset="0"/>
              </a:rPr>
              <a:t>smart drones</a:t>
            </a:r>
            <a:r>
              <a:rPr lang="en-GB" sz="2200" dirty="0" smtClean="0">
                <a:latin typeface="Times New Roman" panose="02020603050405020304" pitchFamily="18" charset="0"/>
                <a:ea typeface="Times New Roman" panose="02020603050405020304" pitchFamily="18" charset="0"/>
              </a:rPr>
              <a:t>, </a:t>
            </a:r>
            <a:r>
              <a:rPr lang="en-GB" sz="2200" dirty="0" err="1">
                <a:latin typeface="Times New Roman" panose="02020603050405020304" pitchFamily="18" charset="0"/>
                <a:ea typeface="Times New Roman" panose="02020603050405020304" pitchFamily="18" charset="0"/>
              </a:rPr>
              <a:t>IoT</a:t>
            </a:r>
            <a:r>
              <a:rPr lang="en-GB" sz="2200" dirty="0">
                <a:latin typeface="Times New Roman" panose="02020603050405020304" pitchFamily="18" charset="0"/>
                <a:ea typeface="Times New Roman" panose="02020603050405020304" pitchFamily="18" charset="0"/>
              </a:rPr>
              <a:t> systems, or new methods for </a:t>
            </a:r>
            <a:r>
              <a:rPr lang="en-GB" sz="2200" dirty="0" smtClean="0">
                <a:latin typeface="Times New Roman" panose="02020603050405020304" pitchFamily="18" charset="0"/>
                <a:ea typeface="Times New Roman" panose="02020603050405020304" pitchFamily="18" charset="0"/>
              </a:rPr>
              <a:t>processes monitoring, control or prediction using </a:t>
            </a:r>
            <a:r>
              <a:rPr lang="en-GB" sz="2200" dirty="0">
                <a:latin typeface="Times New Roman" panose="02020603050405020304" pitchFamily="18" charset="0"/>
                <a:ea typeface="Times New Roman" panose="02020603050405020304" pitchFamily="18" charset="0"/>
              </a:rPr>
              <a:t>algorithms of </a:t>
            </a:r>
            <a:r>
              <a:rPr lang="en-GB" sz="2200" dirty="0" smtClean="0">
                <a:latin typeface="Times New Roman" panose="02020603050405020304" pitchFamily="18" charset="0"/>
                <a:ea typeface="Times New Roman" panose="02020603050405020304" pitchFamily="18" charset="0"/>
              </a:rPr>
              <a:t>computer vision, </a:t>
            </a:r>
            <a:r>
              <a:rPr lang="en-GB" sz="2200" b="1" dirty="0" smtClean="0">
                <a:latin typeface="Times New Roman" panose="02020603050405020304" pitchFamily="18" charset="0"/>
                <a:ea typeface="Times New Roman" panose="02020603050405020304" pitchFamily="18" charset="0"/>
              </a:rPr>
              <a:t>Artificial </a:t>
            </a:r>
            <a:r>
              <a:rPr lang="en-GB" sz="2200" b="1" dirty="0">
                <a:latin typeface="Times New Roman" panose="02020603050405020304" pitchFamily="18" charset="0"/>
                <a:ea typeface="Times New Roman" panose="02020603050405020304" pitchFamily="18" charset="0"/>
              </a:rPr>
              <a:t>Intelligence</a:t>
            </a:r>
            <a:r>
              <a:rPr lang="en-GB" sz="2200" dirty="0">
                <a:latin typeface="Times New Roman" panose="02020603050405020304" pitchFamily="18" charset="0"/>
                <a:ea typeface="Times New Roman" panose="02020603050405020304" pitchFamily="18" charset="0"/>
              </a:rPr>
              <a:t> (AI</a:t>
            </a:r>
            <a:r>
              <a:rPr lang="en-GB" sz="2200" dirty="0" smtClean="0">
                <a:latin typeface="Times New Roman" panose="02020603050405020304" pitchFamily="18" charset="0"/>
                <a:ea typeface="Times New Roman" panose="02020603050405020304" pitchFamily="18" charset="0"/>
              </a:rPr>
              <a:t>), </a:t>
            </a:r>
            <a:r>
              <a:rPr lang="en-GB" sz="2200" b="1" dirty="0" smtClean="0">
                <a:latin typeface="Times New Roman" panose="02020603050405020304" pitchFamily="18" charset="0"/>
                <a:ea typeface="Times New Roman" panose="02020603050405020304" pitchFamily="18" charset="0"/>
              </a:rPr>
              <a:t>Genetic Algorithms</a:t>
            </a:r>
            <a:r>
              <a:rPr lang="en-GB" sz="2200" dirty="0" smtClean="0">
                <a:latin typeface="Times New Roman" panose="02020603050405020304" pitchFamily="18" charset="0"/>
                <a:ea typeface="Times New Roman" panose="02020603050405020304" pitchFamily="18" charset="0"/>
              </a:rPr>
              <a:t> (GA) </a:t>
            </a:r>
            <a:r>
              <a:rPr lang="en-GB" sz="2200" dirty="0">
                <a:latin typeface="Times New Roman" panose="02020603050405020304" pitchFamily="18" charset="0"/>
                <a:ea typeface="Times New Roman" panose="02020603050405020304" pitchFamily="18" charset="0"/>
              </a:rPr>
              <a:t>and knowledge-based systems </a:t>
            </a:r>
            <a:r>
              <a:rPr lang="en-GB" sz="2200" dirty="0" smtClean="0">
                <a:latin typeface="Times New Roman" panose="02020603050405020304" pitchFamily="18" charset="0"/>
                <a:ea typeface="Times New Roman" panose="02020603050405020304" pitchFamily="18" charset="0"/>
              </a:rPr>
              <a:t>(</a:t>
            </a:r>
            <a:r>
              <a:rPr lang="en-GB" sz="2200" b="1" dirty="0" smtClean="0">
                <a:latin typeface="Times New Roman" panose="02020603050405020304" pitchFamily="18" charset="0"/>
                <a:ea typeface="Times New Roman" panose="02020603050405020304" pitchFamily="18" charset="0"/>
              </a:rPr>
              <a:t>Fuzzy Rules</a:t>
            </a:r>
            <a:r>
              <a:rPr lang="en-GB" sz="2200" dirty="0" smtClean="0">
                <a:latin typeface="Times New Roman" panose="02020603050405020304" pitchFamily="18" charset="0"/>
                <a:ea typeface="Times New Roman" panose="02020603050405020304" pitchFamily="18" charset="0"/>
              </a:rPr>
              <a:t>) as </a:t>
            </a:r>
            <a:r>
              <a:rPr lang="en-GB" sz="2200" dirty="0">
                <a:latin typeface="Times New Roman" panose="02020603050405020304" pitchFamily="18" charset="0"/>
                <a:ea typeface="Times New Roman" panose="02020603050405020304" pitchFamily="18" charset="0"/>
              </a:rPr>
              <a:t>sustainable software applications</a:t>
            </a:r>
            <a:endParaRPr lang="en-US" sz="2200" dirty="0" smtClean="0">
              <a:latin typeface="Times New Roman" panose="02020603050405020304" pitchFamily="18" charset="0"/>
              <a:ea typeface="Times New Roman" panose="02020603050405020304" pitchFamily="18" charset="0"/>
            </a:endParaRPr>
          </a:p>
          <a:p>
            <a:pPr marL="342900" indent="-342900">
              <a:buFont typeface="Arial" panose="020B0604020202020204" pitchFamily="34" charset="0"/>
              <a:buChar char="•"/>
            </a:pPr>
            <a:endParaRPr lang="en-GB" sz="2200" dirty="0"/>
          </a:p>
        </p:txBody>
      </p:sp>
    </p:spTree>
    <p:extLst>
      <p:ext uri="{BB962C8B-B14F-4D97-AF65-F5344CB8AC3E}">
        <p14:creationId xmlns:p14="http://schemas.microsoft.com/office/powerpoint/2010/main" val="2157684029"/>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PlaceHolder 1"/>
          <p:cNvSpPr>
            <a:spLocks noGrp="1"/>
          </p:cNvSpPr>
          <p:nvPr>
            <p:ph type="title"/>
          </p:nvPr>
        </p:nvSpPr>
        <p:spPr>
          <a:xfrm>
            <a:off x="0" y="937799"/>
            <a:ext cx="9066960" cy="728269"/>
          </a:xfrm>
          <a:prstGeom prst="rect">
            <a:avLst/>
          </a:prstGeom>
          <a:noFill/>
          <a:ln w="0">
            <a:noFill/>
          </a:ln>
        </p:spPr>
        <p:txBody>
          <a:bodyPr lIns="0" tIns="0" rIns="0" bIns="0" anchor="ctr">
            <a:noAutofit/>
          </a:bodyPr>
          <a:lstStyle/>
          <a:p>
            <a:pPr algn="ctr">
              <a:lnSpc>
                <a:spcPct val="100000"/>
              </a:lnSpc>
            </a:pPr>
            <a:r>
              <a:rPr lang="en-GB" sz="3200" b="1" strike="noStrike" spc="-1" smtClean="0">
                <a:solidFill>
                  <a:srgbClr val="558ED5"/>
                </a:solidFill>
                <a:latin typeface="Calibri"/>
                <a:ea typeface="Calibri"/>
              </a:rPr>
              <a:t>Neural Networks (NN)</a:t>
            </a:r>
            <a:endParaRPr lang="en-US" sz="1400" b="0" strike="noStrike" spc="-1" dirty="0">
              <a:latin typeface="Arial"/>
            </a:endParaRPr>
          </a:p>
        </p:txBody>
      </p:sp>
      <p:pic>
        <p:nvPicPr>
          <p:cNvPr id="48" name="Picture 1"/>
          <p:cNvPicPr/>
          <p:nvPr/>
        </p:nvPicPr>
        <p:blipFill>
          <a:blip r:embed="rId3"/>
          <a:stretch/>
        </p:blipFill>
        <p:spPr>
          <a:xfrm>
            <a:off x="0" y="-228600"/>
            <a:ext cx="9143280" cy="1166400"/>
          </a:xfrm>
          <a:prstGeom prst="rect">
            <a:avLst/>
          </a:prstGeom>
          <a:ln w="0">
            <a:noFill/>
          </a:ln>
        </p:spPr>
      </p:pic>
      <p:sp>
        <p:nvSpPr>
          <p:cNvPr id="5" name="Rectangle 4"/>
          <p:cNvSpPr/>
          <p:nvPr/>
        </p:nvSpPr>
        <p:spPr>
          <a:xfrm>
            <a:off x="0" y="1666068"/>
            <a:ext cx="9144000" cy="4031873"/>
          </a:xfrm>
          <a:prstGeom prst="rect">
            <a:avLst/>
          </a:prstGeom>
        </p:spPr>
        <p:txBody>
          <a:bodyPr wrap="square">
            <a:spAutoFit/>
          </a:bodyPr>
          <a:lstStyle/>
          <a:p>
            <a:pPr marL="342900" indent="-342900">
              <a:buFont typeface="Arial" panose="020B0604020202020204" pitchFamily="34" charset="0"/>
              <a:buChar char="•"/>
            </a:pPr>
            <a:r>
              <a:rPr lang="en-GB" sz="2400" dirty="0" smtClean="0">
                <a:latin typeface="Times New Roman" panose="02020603050405020304" pitchFamily="18" charset="0"/>
                <a:ea typeface="Times New Roman" panose="02020603050405020304" pitchFamily="18" charset="0"/>
              </a:rPr>
              <a:t>Simple perceptron and Multi-Layer Perceptron. Constraints</a:t>
            </a:r>
          </a:p>
          <a:p>
            <a:pPr marL="342900" indent="-342900">
              <a:buFont typeface="Arial" panose="020B0604020202020204" pitchFamily="34" charset="0"/>
              <a:buChar char="•"/>
            </a:pPr>
            <a:r>
              <a:rPr lang="en-GB" sz="2400" dirty="0" smtClean="0">
                <a:latin typeface="Times New Roman" panose="02020603050405020304" pitchFamily="18" charset="0"/>
                <a:ea typeface="Times New Roman" panose="02020603050405020304" pitchFamily="18" charset="0"/>
              </a:rPr>
              <a:t>Learning Mechanism: Backpropagation</a:t>
            </a:r>
          </a:p>
          <a:p>
            <a:pPr marL="342900" indent="-342900">
              <a:buFont typeface="Arial" panose="020B0604020202020204" pitchFamily="34" charset="0"/>
              <a:buChar char="•"/>
            </a:pPr>
            <a:r>
              <a:rPr lang="en-GB" sz="2400" dirty="0" smtClean="0">
                <a:latin typeface="Times New Roman" panose="02020603050405020304" pitchFamily="18" charset="0"/>
                <a:ea typeface="Times New Roman" panose="02020603050405020304" pitchFamily="18" charset="0"/>
              </a:rPr>
              <a:t>Source code examples: </a:t>
            </a:r>
            <a:r>
              <a:rPr lang="en-GB" sz="2400" dirty="0" err="1" smtClean="0">
                <a:latin typeface="Times New Roman" panose="02020603050405020304" pitchFamily="18" charset="0"/>
                <a:ea typeface="Times New Roman" panose="02020603050405020304" pitchFamily="18" charset="0"/>
              </a:rPr>
              <a:t>Matlab</a:t>
            </a:r>
            <a:r>
              <a:rPr lang="en-GB" sz="2400" dirty="0" smtClean="0">
                <a:latin typeface="Times New Roman" panose="02020603050405020304" pitchFamily="18" charset="0"/>
                <a:ea typeface="Times New Roman" panose="02020603050405020304" pitchFamily="18" charset="0"/>
              </a:rPr>
              <a:t> and C#</a:t>
            </a:r>
            <a:endParaRPr lang="en-GB" sz="2200" dirty="0" smtClean="0">
              <a:latin typeface="Times New Roman" panose="02020603050405020304" pitchFamily="18" charset="0"/>
              <a:ea typeface="Times New Roman" panose="02020603050405020304" pitchFamily="18" charset="0"/>
            </a:endParaRPr>
          </a:p>
          <a:p>
            <a:pPr marL="800100" lvl="1" indent="-342900">
              <a:buSzPct val="80000"/>
              <a:buFont typeface="Courier New" panose="02070309020205020404" pitchFamily="49" charset="0"/>
              <a:buChar char="o"/>
            </a:pPr>
            <a:r>
              <a:rPr lang="en-GB" sz="2200" dirty="0" smtClean="0">
                <a:latin typeface="Times New Roman" panose="02020603050405020304" pitchFamily="18" charset="0"/>
                <a:ea typeface="Times New Roman" panose="02020603050405020304" pitchFamily="18" charset="0"/>
              </a:rPr>
              <a:t>Creating the network</a:t>
            </a:r>
          </a:p>
          <a:p>
            <a:pPr marL="800100" lvl="1" indent="-342900">
              <a:buSzPct val="80000"/>
              <a:buFont typeface="Courier New" panose="02070309020205020404" pitchFamily="49" charset="0"/>
              <a:buChar char="o"/>
            </a:pPr>
            <a:r>
              <a:rPr lang="en-GB" sz="2200" dirty="0" smtClean="0">
                <a:latin typeface="Times New Roman" panose="02020603050405020304" pitchFamily="18" charset="0"/>
                <a:ea typeface="Times New Roman" panose="02020603050405020304" pitchFamily="18" charset="0"/>
              </a:rPr>
              <a:t>Selection of </a:t>
            </a:r>
            <a:r>
              <a:rPr lang="en-GB" sz="2200" smtClean="0">
                <a:latin typeface="Times New Roman" panose="02020603050405020304" pitchFamily="18" charset="0"/>
                <a:ea typeface="Times New Roman" panose="02020603050405020304" pitchFamily="18" charset="0"/>
              </a:rPr>
              <a:t>activation function</a:t>
            </a:r>
          </a:p>
          <a:p>
            <a:pPr marL="800100" lvl="1" indent="-342900">
              <a:buSzPct val="80000"/>
              <a:buFont typeface="Courier New" panose="02070309020205020404" pitchFamily="49" charset="0"/>
              <a:buChar char="o"/>
            </a:pPr>
            <a:r>
              <a:rPr lang="en-GB" sz="2200" smtClean="0">
                <a:latin typeface="Times New Roman" panose="02020603050405020304" pitchFamily="18" charset="0"/>
                <a:ea typeface="Times New Roman" panose="02020603050405020304" pitchFamily="18" charset="0"/>
              </a:rPr>
              <a:t>Metrics</a:t>
            </a:r>
            <a:endParaRPr lang="en-GB" sz="2200" dirty="0" smtClean="0">
              <a:latin typeface="Times New Roman" panose="02020603050405020304" pitchFamily="18" charset="0"/>
              <a:ea typeface="Times New Roman" panose="02020603050405020304" pitchFamily="18" charset="0"/>
            </a:endParaRPr>
          </a:p>
          <a:p>
            <a:pPr marL="800100" lvl="1" indent="-342900">
              <a:buSzPct val="80000"/>
              <a:buFont typeface="Courier New" panose="02070309020205020404" pitchFamily="49" charset="0"/>
              <a:buChar char="o"/>
            </a:pPr>
            <a:r>
              <a:rPr lang="en-GB" sz="2200" dirty="0" smtClean="0">
                <a:latin typeface="Times New Roman" panose="02020603050405020304" pitchFamily="18" charset="0"/>
                <a:ea typeface="Times New Roman" panose="02020603050405020304" pitchFamily="18" charset="0"/>
              </a:rPr>
              <a:t>Training</a:t>
            </a:r>
            <a:endParaRPr lang="en-GB" sz="2200" dirty="0">
              <a:latin typeface="Times New Roman" panose="02020603050405020304" pitchFamily="18" charset="0"/>
              <a:ea typeface="Times New Roman" panose="02020603050405020304" pitchFamily="18" charset="0"/>
            </a:endParaRPr>
          </a:p>
          <a:p>
            <a:pPr marL="339725" lvl="1" indent="-339725">
              <a:buFont typeface="Arial" panose="020B0604020202020204" pitchFamily="34" charset="0"/>
              <a:buChar char="•"/>
              <a:tabLst>
                <a:tab pos="339725" algn="l"/>
              </a:tabLst>
            </a:pPr>
            <a:r>
              <a:rPr lang="en-GB" sz="2400" dirty="0" smtClean="0">
                <a:latin typeface="Times New Roman" panose="02020603050405020304" pitchFamily="18" charset="0"/>
                <a:ea typeface="Times New Roman" panose="02020603050405020304" pitchFamily="18" charset="0"/>
                <a:hlinkClick r:id="rId4"/>
              </a:rPr>
              <a:t>Application</a:t>
            </a:r>
            <a:r>
              <a:rPr lang="en-GB" sz="2400" dirty="0" smtClean="0">
                <a:latin typeface="Times New Roman" panose="02020603050405020304" pitchFamily="18" charset="0"/>
                <a:ea typeface="Times New Roman" panose="02020603050405020304" pitchFamily="18" charset="0"/>
              </a:rPr>
              <a:t> </a:t>
            </a:r>
            <a:r>
              <a:rPr lang="en-GB" sz="2400">
                <a:latin typeface="Times New Roman" panose="02020603050405020304" pitchFamily="18" charset="0"/>
                <a:ea typeface="Times New Roman" panose="02020603050405020304" pitchFamily="18" charset="0"/>
              </a:rPr>
              <a:t>&amp; </a:t>
            </a:r>
            <a:r>
              <a:rPr lang="en-GB" sz="2400" smtClean="0">
                <a:latin typeface="Times New Roman" panose="02020603050405020304" pitchFamily="18" charset="0"/>
                <a:ea typeface="Times New Roman" panose="02020603050405020304" pitchFamily="18" charset="0"/>
              </a:rPr>
              <a:t>Results</a:t>
            </a:r>
          </a:p>
          <a:p>
            <a:pPr marL="800100" lvl="2" indent="-342900">
              <a:buFont typeface="Courier New" panose="02070309020205020404" pitchFamily="49" charset="0"/>
              <a:buChar char="o"/>
              <a:tabLst>
                <a:tab pos="339725" algn="l"/>
              </a:tabLst>
            </a:pPr>
            <a:r>
              <a:rPr lang="en-US" sz="2200">
                <a:latin typeface="Times New Roman" panose="02020603050405020304" pitchFamily="18" charset="0"/>
                <a:ea typeface="Times New Roman" panose="02020603050405020304" pitchFamily="18" charset="0"/>
              </a:rPr>
              <a:t>Florea, A., Sipos, A., &amp; Stoisor, M. C. (2022). </a:t>
            </a:r>
            <a:r>
              <a:rPr lang="en-US" sz="2200" i="1">
                <a:latin typeface="Times New Roman" panose="02020603050405020304" pitchFamily="18" charset="0"/>
                <a:ea typeface="Times New Roman" panose="02020603050405020304" pitchFamily="18" charset="0"/>
              </a:rPr>
              <a:t>Applying AI Tools for Modeling, Predicting and Managing the White Wine Fermentation Process</a:t>
            </a:r>
            <a:r>
              <a:rPr lang="en-US" sz="2200">
                <a:latin typeface="Times New Roman" panose="02020603050405020304" pitchFamily="18" charset="0"/>
                <a:ea typeface="Times New Roman" panose="02020603050405020304" pitchFamily="18" charset="0"/>
              </a:rPr>
              <a:t>. Fermentation, 8(4), 137.</a:t>
            </a:r>
            <a:endParaRPr lang="en-GB" sz="22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06516832"/>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290" y="1057275"/>
            <a:ext cx="7886700" cy="790575"/>
          </a:xfrm>
        </p:spPr>
        <p:txBody>
          <a:bodyPr>
            <a:normAutofit/>
          </a:bodyPr>
          <a:lstStyle/>
          <a:p>
            <a:pPr algn="ctr"/>
            <a:r>
              <a:rPr lang="en-US" sz="3600" dirty="0">
                <a:effectLst>
                  <a:outerShdw blurRad="38100" dist="38100" dir="2700000" algn="tl">
                    <a:srgbClr val="000000">
                      <a:alpha val="43137"/>
                    </a:srgbClr>
                  </a:outerShdw>
                </a:effectLst>
                <a:latin typeface="Palatino Linotype" panose="02040502050505030304" pitchFamily="18" charset="0"/>
              </a:rPr>
              <a:t>USER INTERFACE</a:t>
            </a:r>
          </a:p>
        </p:txBody>
      </p:sp>
      <p:pic>
        <p:nvPicPr>
          <p:cNvPr id="4" name="AppDemo">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47775" y="1855012"/>
            <a:ext cx="6193047" cy="5002988"/>
          </a:xfrm>
        </p:spPr>
      </p:pic>
      <p:pic>
        <p:nvPicPr>
          <p:cNvPr id="6" name="Picture 1"/>
          <p:cNvPicPr/>
          <p:nvPr/>
        </p:nvPicPr>
        <p:blipFill>
          <a:blip r:embed="rId5"/>
          <a:stretch/>
        </p:blipFill>
        <p:spPr>
          <a:xfrm>
            <a:off x="0" y="3215"/>
            <a:ext cx="9143280" cy="1166400"/>
          </a:xfrm>
          <a:prstGeom prst="rect">
            <a:avLst/>
          </a:prstGeom>
          <a:ln w="0">
            <a:noFill/>
          </a:ln>
        </p:spPr>
      </p:pic>
    </p:spTree>
    <p:extLst>
      <p:ext uri="{BB962C8B-B14F-4D97-AF65-F5344CB8AC3E}">
        <p14:creationId xmlns:p14="http://schemas.microsoft.com/office/powerpoint/2010/main" val="41605175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PlaceHolder 1"/>
          <p:cNvSpPr>
            <a:spLocks noGrp="1"/>
          </p:cNvSpPr>
          <p:nvPr>
            <p:ph type="title"/>
          </p:nvPr>
        </p:nvSpPr>
        <p:spPr>
          <a:xfrm>
            <a:off x="0" y="877202"/>
            <a:ext cx="9066960" cy="508229"/>
          </a:xfrm>
          <a:prstGeom prst="rect">
            <a:avLst/>
          </a:prstGeom>
          <a:noFill/>
          <a:ln w="0">
            <a:noFill/>
          </a:ln>
        </p:spPr>
        <p:txBody>
          <a:bodyPr lIns="0" tIns="0" rIns="0" bIns="0" anchor="ctr">
            <a:noAutofit/>
          </a:bodyPr>
          <a:lstStyle/>
          <a:p>
            <a:pPr algn="ctr">
              <a:lnSpc>
                <a:spcPct val="100000"/>
              </a:lnSpc>
            </a:pPr>
            <a:r>
              <a:rPr lang="en-US" sz="3200" b="1" spc="-1" smtClean="0">
                <a:solidFill>
                  <a:srgbClr val="558ED5"/>
                </a:solidFill>
                <a:latin typeface="Calibri"/>
                <a:ea typeface="Calibri"/>
              </a:rPr>
              <a:t>1</a:t>
            </a:r>
            <a:r>
              <a:rPr lang="en-US" sz="3200" b="1" spc="-1" baseline="30000" smtClean="0">
                <a:solidFill>
                  <a:srgbClr val="558ED5"/>
                </a:solidFill>
                <a:latin typeface="Calibri"/>
                <a:ea typeface="Calibri"/>
              </a:rPr>
              <a:t>st</a:t>
            </a:r>
            <a:r>
              <a:rPr lang="en-US" sz="3200" b="1" spc="-1" smtClean="0">
                <a:solidFill>
                  <a:srgbClr val="558ED5"/>
                </a:solidFill>
                <a:latin typeface="Calibri"/>
                <a:ea typeface="Calibri"/>
              </a:rPr>
              <a:t> approach: NN implementation in MATLAB</a:t>
            </a:r>
            <a:endParaRPr lang="en-US" sz="1400" b="0" strike="noStrike" spc="-1" dirty="0">
              <a:latin typeface="Arial"/>
            </a:endParaRPr>
          </a:p>
        </p:txBody>
      </p:sp>
      <p:pic>
        <p:nvPicPr>
          <p:cNvPr id="48" name="Picture 1"/>
          <p:cNvPicPr/>
          <p:nvPr/>
        </p:nvPicPr>
        <p:blipFill>
          <a:blip r:embed="rId3"/>
          <a:stretch/>
        </p:blipFill>
        <p:spPr>
          <a:xfrm>
            <a:off x="0" y="-228600"/>
            <a:ext cx="9143280" cy="1166400"/>
          </a:xfrm>
          <a:prstGeom prst="rect">
            <a:avLst/>
          </a:prstGeom>
          <a:ln w="0">
            <a:noFill/>
          </a:ln>
        </p:spPr>
      </p:pic>
      <p:sp>
        <p:nvSpPr>
          <p:cNvPr id="2" name="Rectangle 1"/>
          <p:cNvSpPr/>
          <p:nvPr/>
        </p:nvSpPr>
        <p:spPr>
          <a:xfrm>
            <a:off x="0" y="1385431"/>
            <a:ext cx="9143280" cy="5324535"/>
          </a:xfrm>
          <a:prstGeom prst="rect">
            <a:avLst/>
          </a:prstGeom>
        </p:spPr>
        <p:txBody>
          <a:bodyPr wrap="square">
            <a:spAutoFit/>
          </a:bodyPr>
          <a:lstStyle/>
          <a:p>
            <a:r>
              <a:rPr lang="en-US" sz="1700" smtClean="0">
                <a:latin typeface="Times New Roman" panose="02020603050405020304" pitchFamily="18" charset="0"/>
                <a:cs typeface="Times New Roman" panose="02020603050405020304" pitchFamily="18" charset="0"/>
              </a:rPr>
              <a:t>% ******* CREATE NETWORK ***********************</a:t>
            </a:r>
          </a:p>
          <a:p>
            <a:r>
              <a:rPr lang="en-US" sz="1700" smtClean="0">
                <a:latin typeface="Times New Roman" panose="02020603050405020304" pitchFamily="18" charset="0"/>
                <a:cs typeface="Times New Roman" panose="02020603050405020304" pitchFamily="18" charset="0"/>
              </a:rPr>
              <a:t>% create </a:t>
            </a:r>
            <a:r>
              <a:rPr lang="en-US" sz="1700">
                <a:latin typeface="Times New Roman" panose="02020603050405020304" pitchFamily="18" charset="0"/>
                <a:cs typeface="Times New Roman" panose="02020603050405020304" pitchFamily="18" charset="0"/>
              </a:rPr>
              <a:t>vector dimensiune retea    </a:t>
            </a:r>
            <a:endParaRPr lang="en-US" sz="1700" smtClean="0">
              <a:latin typeface="Times New Roman" panose="02020603050405020304" pitchFamily="18" charset="0"/>
              <a:cs typeface="Times New Roman" panose="02020603050405020304" pitchFamily="18" charset="0"/>
            </a:endParaRPr>
          </a:p>
          <a:p>
            <a:r>
              <a:rPr lang="en-US" sz="1700">
                <a:latin typeface="Times New Roman" panose="02020603050405020304" pitchFamily="18" charset="0"/>
                <a:cs typeface="Times New Roman" panose="02020603050405020304" pitchFamily="18" charset="0"/>
              </a:rPr>
              <a:t> </a:t>
            </a:r>
            <a:r>
              <a:rPr lang="en-US" sz="1700" smtClean="0">
                <a:latin typeface="Times New Roman" panose="02020603050405020304" pitchFamily="18" charset="0"/>
                <a:cs typeface="Times New Roman" panose="02020603050405020304" pitchFamily="18" charset="0"/>
              </a:rPr>
              <a:t>   </a:t>
            </a:r>
            <a:r>
              <a:rPr lang="en-US" sz="1700" smtClean="0">
                <a:solidFill>
                  <a:srgbClr val="0070C0"/>
                </a:solidFill>
                <a:latin typeface="Times New Roman" panose="02020603050405020304" pitchFamily="18" charset="0"/>
                <a:cs typeface="Times New Roman" panose="02020603050405020304" pitchFamily="18" charset="0"/>
              </a:rPr>
              <a:t>dimensiune_retea </a:t>
            </a:r>
            <a:r>
              <a:rPr lang="en-US" sz="1700">
                <a:solidFill>
                  <a:srgbClr val="0070C0"/>
                </a:solidFill>
                <a:latin typeface="Times New Roman" panose="02020603050405020304" pitchFamily="18" charset="0"/>
                <a:cs typeface="Times New Roman" panose="02020603050405020304" pitchFamily="18" charset="0"/>
              </a:rPr>
              <a:t>= [];    </a:t>
            </a:r>
            <a:endParaRPr lang="en-US" sz="1700" smtClean="0">
              <a:solidFill>
                <a:srgbClr val="0070C0"/>
              </a:solidFill>
              <a:latin typeface="Times New Roman" panose="02020603050405020304" pitchFamily="18" charset="0"/>
              <a:cs typeface="Times New Roman" panose="02020603050405020304" pitchFamily="18" charset="0"/>
            </a:endParaRPr>
          </a:p>
          <a:p>
            <a:r>
              <a:rPr lang="en-US" sz="1700" smtClean="0">
                <a:latin typeface="Times New Roman" panose="02020603050405020304" pitchFamily="18" charset="0"/>
                <a:cs typeface="Times New Roman" panose="02020603050405020304" pitchFamily="18" charset="0"/>
              </a:rPr>
              <a:t>   </a:t>
            </a:r>
            <a:r>
              <a:rPr lang="en-US" sz="1700" smtClean="0">
                <a:solidFill>
                  <a:srgbClr val="0070C0"/>
                </a:solidFill>
                <a:latin typeface="Times New Roman" panose="02020603050405020304" pitchFamily="18" charset="0"/>
                <a:cs typeface="Times New Roman" panose="02020603050405020304" pitchFamily="18" charset="0"/>
              </a:rPr>
              <a:t> for </a:t>
            </a:r>
            <a:r>
              <a:rPr lang="en-US" sz="1700">
                <a:solidFill>
                  <a:srgbClr val="0070C0"/>
                </a:solidFill>
                <a:latin typeface="Times New Roman" panose="02020603050405020304" pitchFamily="18" charset="0"/>
                <a:cs typeface="Times New Roman" panose="02020603050405020304" pitchFamily="18" charset="0"/>
              </a:rPr>
              <a:t>i = 1:nr_straturiAscunse </a:t>
            </a:r>
            <a:endParaRPr lang="en-US" sz="1700" smtClean="0">
              <a:solidFill>
                <a:srgbClr val="0070C0"/>
              </a:solidFill>
              <a:latin typeface="Times New Roman" panose="02020603050405020304" pitchFamily="18" charset="0"/>
              <a:cs typeface="Times New Roman" panose="02020603050405020304" pitchFamily="18" charset="0"/>
            </a:endParaRPr>
          </a:p>
          <a:p>
            <a:r>
              <a:rPr lang="en-US" sz="1700" smtClean="0">
                <a:solidFill>
                  <a:srgbClr val="0070C0"/>
                </a:solidFill>
                <a:latin typeface="Times New Roman" panose="02020603050405020304" pitchFamily="18" charset="0"/>
                <a:cs typeface="Times New Roman" panose="02020603050405020304" pitchFamily="18" charset="0"/>
              </a:rPr>
              <a:t>	dimensiune_retea </a:t>
            </a:r>
            <a:r>
              <a:rPr lang="en-US" sz="1700">
                <a:solidFill>
                  <a:srgbClr val="0070C0"/>
                </a:solidFill>
                <a:latin typeface="Times New Roman" panose="02020603050405020304" pitchFamily="18" charset="0"/>
                <a:cs typeface="Times New Roman" panose="02020603050405020304" pitchFamily="18" charset="0"/>
              </a:rPr>
              <a:t>= [dimensiune_retea nr_neuroni];    </a:t>
            </a:r>
            <a:endParaRPr lang="en-US" sz="1700" smtClean="0">
              <a:solidFill>
                <a:srgbClr val="0070C0"/>
              </a:solidFill>
              <a:latin typeface="Times New Roman" panose="02020603050405020304" pitchFamily="18" charset="0"/>
              <a:cs typeface="Times New Roman" panose="02020603050405020304" pitchFamily="18" charset="0"/>
            </a:endParaRPr>
          </a:p>
          <a:p>
            <a:r>
              <a:rPr lang="en-US" sz="1700" smtClean="0">
                <a:solidFill>
                  <a:srgbClr val="0070C0"/>
                </a:solidFill>
                <a:latin typeface="Times New Roman" panose="02020603050405020304" pitchFamily="18" charset="0"/>
                <a:cs typeface="Times New Roman" panose="02020603050405020304" pitchFamily="18" charset="0"/>
              </a:rPr>
              <a:t>    end        </a:t>
            </a:r>
          </a:p>
          <a:p>
            <a:r>
              <a:rPr lang="en-US" sz="1700" smtClean="0">
                <a:solidFill>
                  <a:srgbClr val="0070C0"/>
                </a:solidFill>
                <a:latin typeface="Times New Roman" panose="02020603050405020304" pitchFamily="18" charset="0"/>
                <a:cs typeface="Times New Roman" panose="02020603050405020304" pitchFamily="18" charset="0"/>
              </a:rPr>
              <a:t>    network </a:t>
            </a:r>
            <a:r>
              <a:rPr lang="en-US" sz="1700">
                <a:solidFill>
                  <a:srgbClr val="0070C0"/>
                </a:solidFill>
                <a:latin typeface="Times New Roman" panose="02020603050405020304" pitchFamily="18" charset="0"/>
                <a:cs typeface="Times New Roman" panose="02020603050405020304" pitchFamily="18" charset="0"/>
              </a:rPr>
              <a:t>= newff(input_antrenareRetea,target_antrenareRetea, dimensiune_retea);    </a:t>
            </a:r>
            <a:endParaRPr lang="en-US" sz="1700" smtClean="0">
              <a:latin typeface="Times New Roman" panose="02020603050405020304" pitchFamily="18" charset="0"/>
              <a:cs typeface="Times New Roman" panose="02020603050405020304" pitchFamily="18" charset="0"/>
            </a:endParaRPr>
          </a:p>
          <a:p>
            <a:r>
              <a:rPr lang="en-US" sz="1700" smtClean="0">
                <a:latin typeface="Times New Roman" panose="02020603050405020304" pitchFamily="18" charset="0"/>
                <a:cs typeface="Times New Roman" panose="02020603050405020304" pitchFamily="18" charset="0"/>
              </a:rPr>
              <a:t>%******* TRAIN </a:t>
            </a:r>
            <a:r>
              <a:rPr lang="en-US" sz="1700">
                <a:latin typeface="Times New Roman" panose="02020603050405020304" pitchFamily="18" charset="0"/>
                <a:cs typeface="Times New Roman" panose="02020603050405020304" pitchFamily="18" charset="0"/>
              </a:rPr>
              <a:t>NETWORK</a:t>
            </a:r>
            <a:r>
              <a:rPr lang="en-US" sz="1700" smtClean="0">
                <a:latin typeface="Times New Roman" panose="02020603050405020304" pitchFamily="18" charset="0"/>
                <a:cs typeface="Times New Roman" panose="02020603050405020304" pitchFamily="18" charset="0"/>
              </a:rPr>
              <a:t> CONFIG ************************</a:t>
            </a:r>
          </a:p>
          <a:p>
            <a:r>
              <a:rPr lang="en-US" sz="1700" smtClean="0">
                <a:latin typeface="Times New Roman" panose="02020603050405020304" pitchFamily="18" charset="0"/>
                <a:cs typeface="Times New Roman" panose="02020603050405020304" pitchFamily="18" charset="0"/>
              </a:rPr>
              <a:t>% </a:t>
            </a:r>
            <a:r>
              <a:rPr lang="en-US" sz="1700" smtClean="0">
                <a:solidFill>
                  <a:srgbClr val="0070C0"/>
                </a:solidFill>
                <a:latin typeface="Times New Roman" panose="02020603050405020304" pitchFamily="18" charset="0"/>
                <a:cs typeface="Times New Roman" panose="02020603050405020304" pitchFamily="18" charset="0"/>
              </a:rPr>
              <a:t>network.trainFcn </a:t>
            </a:r>
            <a:r>
              <a:rPr lang="en-US" sz="1700">
                <a:solidFill>
                  <a:srgbClr val="0070C0"/>
                </a:solidFill>
                <a:latin typeface="Times New Roman" panose="02020603050405020304" pitchFamily="18" charset="0"/>
                <a:cs typeface="Times New Roman" panose="02020603050405020304" pitchFamily="18" charset="0"/>
              </a:rPr>
              <a:t>= '</a:t>
            </a:r>
            <a:r>
              <a:rPr lang="en-US" sz="1700" b="1">
                <a:solidFill>
                  <a:srgbClr val="0070C0"/>
                </a:solidFill>
                <a:latin typeface="Times New Roman" panose="02020603050405020304" pitchFamily="18" charset="0"/>
                <a:cs typeface="Times New Roman" panose="02020603050405020304" pitchFamily="18" charset="0"/>
              </a:rPr>
              <a:t>traingdx</a:t>
            </a:r>
            <a:r>
              <a:rPr lang="en-US" sz="1700">
                <a:solidFill>
                  <a:srgbClr val="0070C0"/>
                </a:solidFill>
                <a:latin typeface="Times New Roman" panose="02020603050405020304" pitchFamily="18" charset="0"/>
                <a:cs typeface="Times New Roman" panose="02020603050405020304" pitchFamily="18" charset="0"/>
              </a:rPr>
              <a:t>'; </a:t>
            </a:r>
            <a:r>
              <a:rPr lang="en-US" sz="1700" smtClean="0">
                <a:solidFill>
                  <a:srgbClr val="0070C0"/>
                </a:solidFill>
                <a:latin typeface="Times New Roman" panose="02020603050405020304" pitchFamily="18" charset="0"/>
                <a:cs typeface="Times New Roman" panose="02020603050405020304" pitchFamily="18" charset="0"/>
              </a:rPr>
              <a:t>Gradient </a:t>
            </a:r>
            <a:r>
              <a:rPr lang="en-US" sz="1700">
                <a:solidFill>
                  <a:srgbClr val="0070C0"/>
                </a:solidFill>
                <a:latin typeface="Times New Roman" panose="02020603050405020304" pitchFamily="18" charset="0"/>
                <a:cs typeface="Times New Roman" panose="02020603050405020304" pitchFamily="18" charset="0"/>
              </a:rPr>
              <a:t>descent with momentum and adaptive learning rate </a:t>
            </a:r>
            <a:r>
              <a:rPr lang="en-US" sz="1700" smtClean="0">
                <a:solidFill>
                  <a:srgbClr val="0070C0"/>
                </a:solidFill>
                <a:latin typeface="Times New Roman" panose="02020603050405020304" pitchFamily="18" charset="0"/>
                <a:cs typeface="Times New Roman" panose="02020603050405020304" pitchFamily="18" charset="0"/>
              </a:rPr>
              <a:t>BP</a:t>
            </a:r>
            <a:r>
              <a:rPr lang="en-US" sz="1700">
                <a:solidFill>
                  <a:srgbClr val="0070C0"/>
                </a:solidFill>
                <a:latin typeface="Times New Roman" panose="02020603050405020304" pitchFamily="18" charset="0"/>
                <a:cs typeface="Times New Roman" panose="02020603050405020304" pitchFamily="18" charset="0"/>
              </a:rPr>
              <a:t/>
            </a:r>
            <a:br>
              <a:rPr lang="en-US" sz="1700">
                <a:solidFill>
                  <a:srgbClr val="0070C0"/>
                </a:solidFill>
                <a:latin typeface="Times New Roman" panose="02020603050405020304" pitchFamily="18" charset="0"/>
                <a:cs typeface="Times New Roman" panose="02020603050405020304" pitchFamily="18" charset="0"/>
              </a:rPr>
            </a:br>
            <a:r>
              <a:rPr lang="en-US" sz="1700" smtClean="0">
                <a:latin typeface="Times New Roman" panose="02020603050405020304" pitchFamily="18" charset="0"/>
                <a:cs typeface="Times New Roman" panose="02020603050405020304" pitchFamily="18" charset="0"/>
              </a:rPr>
              <a:t>%SET THE TRAINING PARAMETERS    </a:t>
            </a:r>
          </a:p>
          <a:p>
            <a:pPr indent="287338"/>
            <a:r>
              <a:rPr lang="en-US" sz="1700" smtClean="0">
                <a:solidFill>
                  <a:srgbClr val="0070C0"/>
                </a:solidFill>
                <a:latin typeface="Times New Roman" panose="02020603050405020304" pitchFamily="18" charset="0"/>
                <a:cs typeface="Times New Roman" panose="02020603050405020304" pitchFamily="18" charset="0"/>
              </a:rPr>
              <a:t>network.trainparam.epochs </a:t>
            </a:r>
            <a:r>
              <a:rPr lang="en-US" sz="1700">
                <a:solidFill>
                  <a:srgbClr val="0070C0"/>
                </a:solidFill>
                <a:latin typeface="Times New Roman" panose="02020603050405020304" pitchFamily="18" charset="0"/>
                <a:cs typeface="Times New Roman" panose="02020603050405020304" pitchFamily="18" charset="0"/>
              </a:rPr>
              <a:t>= nr_iteratii;    </a:t>
            </a:r>
            <a:endParaRPr lang="en-US" sz="1700" smtClean="0">
              <a:solidFill>
                <a:srgbClr val="0070C0"/>
              </a:solidFill>
              <a:latin typeface="Times New Roman" panose="02020603050405020304" pitchFamily="18" charset="0"/>
              <a:cs typeface="Times New Roman" panose="02020603050405020304" pitchFamily="18" charset="0"/>
            </a:endParaRPr>
          </a:p>
          <a:p>
            <a:pPr marL="233363" indent="-233363"/>
            <a:r>
              <a:rPr lang="en-US" sz="1700">
                <a:latin typeface="Times New Roman" panose="02020603050405020304" pitchFamily="18" charset="0"/>
                <a:cs typeface="Times New Roman" panose="02020603050405020304" pitchFamily="18" charset="0"/>
              </a:rPr>
              <a:t>% TRAIN </a:t>
            </a:r>
            <a:r>
              <a:rPr lang="en-US" sz="1700" smtClean="0">
                <a:latin typeface="Times New Roman" panose="02020603050405020304" pitchFamily="18" charset="0"/>
                <a:cs typeface="Times New Roman" panose="02020603050405020304" pitchFamily="18" charset="0"/>
              </a:rPr>
              <a:t>THE NETWORK</a:t>
            </a:r>
            <a:r>
              <a:rPr lang="en-US" sz="1700" smtClean="0">
                <a:solidFill>
                  <a:srgbClr val="0070C0"/>
                </a:solidFill>
                <a:latin typeface="Times New Roman" panose="02020603050405020304" pitchFamily="18" charset="0"/>
                <a:cs typeface="Times New Roman" panose="02020603050405020304" pitchFamily="18" charset="0"/>
              </a:rPr>
              <a:t>    </a:t>
            </a:r>
          </a:p>
          <a:p>
            <a:pPr marL="233363" indent="-233363"/>
            <a:r>
              <a:rPr lang="en-US" sz="1700">
                <a:solidFill>
                  <a:srgbClr val="0070C0"/>
                </a:solidFill>
                <a:latin typeface="Times New Roman" panose="02020603050405020304" pitchFamily="18" charset="0"/>
                <a:cs typeface="Times New Roman" panose="02020603050405020304" pitchFamily="18" charset="0"/>
              </a:rPr>
              <a:t>	</a:t>
            </a:r>
            <a:r>
              <a:rPr lang="en-US" sz="1700" smtClean="0">
                <a:solidFill>
                  <a:srgbClr val="0070C0"/>
                </a:solidFill>
                <a:latin typeface="Times New Roman" panose="02020603050405020304" pitchFamily="18" charset="0"/>
                <a:cs typeface="Times New Roman" panose="02020603050405020304" pitchFamily="18" charset="0"/>
              </a:rPr>
              <a:t>trained_network </a:t>
            </a:r>
            <a:r>
              <a:rPr lang="en-US" sz="1700">
                <a:solidFill>
                  <a:srgbClr val="0070C0"/>
                </a:solidFill>
                <a:latin typeface="Times New Roman" panose="02020603050405020304" pitchFamily="18" charset="0"/>
                <a:cs typeface="Times New Roman" panose="02020603050405020304" pitchFamily="18" charset="0"/>
              </a:rPr>
              <a:t>= </a:t>
            </a:r>
            <a:r>
              <a:rPr lang="en-US" sz="1700" smtClean="0">
                <a:solidFill>
                  <a:srgbClr val="0070C0"/>
                </a:solidFill>
                <a:latin typeface="Times New Roman" panose="02020603050405020304" pitchFamily="18" charset="0"/>
                <a:cs typeface="Times New Roman" panose="02020603050405020304" pitchFamily="18" charset="0"/>
              </a:rPr>
              <a:t>train(network,input_antrenareRetea,target_antrenareRetea);</a:t>
            </a:r>
          </a:p>
          <a:p>
            <a:r>
              <a:rPr lang="en-US" sz="1700" smtClean="0">
                <a:latin typeface="Times New Roman" panose="02020603050405020304" pitchFamily="18" charset="0"/>
                <a:cs typeface="Times New Roman" panose="02020603050405020304" pitchFamily="18" charset="0"/>
              </a:rPr>
              <a:t>%****COMPUTING AND PRINTING THE ERROR *****</a:t>
            </a:r>
          </a:p>
          <a:p>
            <a:r>
              <a:rPr lang="en-US" sz="1700" smtClean="0">
                <a:latin typeface="Times New Roman" panose="02020603050405020304" pitchFamily="18" charset="0"/>
                <a:cs typeface="Times New Roman" panose="02020603050405020304" pitchFamily="18" charset="0"/>
              </a:rPr>
              <a:t>  </a:t>
            </a:r>
            <a:r>
              <a:rPr lang="en-US" sz="1700">
                <a:solidFill>
                  <a:srgbClr val="0070C0"/>
                </a:solidFill>
                <a:latin typeface="Times New Roman" panose="02020603050405020304" pitchFamily="18" charset="0"/>
                <a:cs typeface="Times New Roman" panose="02020603050405020304" pitchFamily="18" charset="0"/>
              </a:rPr>
              <a:t>output_antrenareRetea = trained_network(input_antrenareRetea);    </a:t>
            </a:r>
            <a:endParaRPr lang="en-US" sz="1700" smtClean="0">
              <a:solidFill>
                <a:srgbClr val="0070C0"/>
              </a:solidFill>
              <a:latin typeface="Times New Roman" panose="02020603050405020304" pitchFamily="18" charset="0"/>
              <a:cs typeface="Times New Roman" panose="02020603050405020304" pitchFamily="18" charset="0"/>
            </a:endParaRPr>
          </a:p>
          <a:p>
            <a:r>
              <a:rPr lang="en-US" sz="1700">
                <a:solidFill>
                  <a:srgbClr val="0070C0"/>
                </a:solidFill>
                <a:latin typeface="Times New Roman" panose="02020603050405020304" pitchFamily="18" charset="0"/>
                <a:cs typeface="Times New Roman" panose="02020603050405020304" pitchFamily="18" charset="0"/>
              </a:rPr>
              <a:t> </a:t>
            </a:r>
            <a:r>
              <a:rPr lang="en-US" sz="1700" smtClean="0">
                <a:solidFill>
                  <a:srgbClr val="0070C0"/>
                </a:solidFill>
                <a:latin typeface="Times New Roman" panose="02020603050405020304" pitchFamily="18" charset="0"/>
                <a:cs typeface="Times New Roman" panose="02020603050405020304" pitchFamily="18" charset="0"/>
              </a:rPr>
              <a:t> eroare_antrenare </a:t>
            </a:r>
            <a:r>
              <a:rPr lang="en-US" sz="1700">
                <a:solidFill>
                  <a:srgbClr val="0070C0"/>
                </a:solidFill>
                <a:latin typeface="Times New Roman" panose="02020603050405020304" pitchFamily="18" charset="0"/>
                <a:cs typeface="Times New Roman" panose="02020603050405020304" pitchFamily="18" charset="0"/>
              </a:rPr>
              <a:t>= 0;    </a:t>
            </a:r>
            <a:endParaRPr lang="en-US" sz="1700" smtClean="0">
              <a:solidFill>
                <a:srgbClr val="0070C0"/>
              </a:solidFill>
              <a:latin typeface="Times New Roman" panose="02020603050405020304" pitchFamily="18" charset="0"/>
              <a:cs typeface="Times New Roman" panose="02020603050405020304" pitchFamily="18" charset="0"/>
            </a:endParaRPr>
          </a:p>
          <a:p>
            <a:r>
              <a:rPr lang="en-US" sz="1700">
                <a:solidFill>
                  <a:srgbClr val="0070C0"/>
                </a:solidFill>
                <a:latin typeface="Times New Roman" panose="02020603050405020304" pitchFamily="18" charset="0"/>
                <a:cs typeface="Times New Roman" panose="02020603050405020304" pitchFamily="18" charset="0"/>
              </a:rPr>
              <a:t> </a:t>
            </a:r>
            <a:r>
              <a:rPr lang="en-US" sz="1700" smtClean="0">
                <a:solidFill>
                  <a:srgbClr val="0070C0"/>
                </a:solidFill>
                <a:latin typeface="Times New Roman" panose="02020603050405020304" pitchFamily="18" charset="0"/>
                <a:cs typeface="Times New Roman" panose="02020603050405020304" pitchFamily="18" charset="0"/>
              </a:rPr>
              <a:t> for </a:t>
            </a:r>
            <a:r>
              <a:rPr lang="en-US" sz="1700">
                <a:solidFill>
                  <a:srgbClr val="0070C0"/>
                </a:solidFill>
                <a:latin typeface="Times New Roman" panose="02020603050405020304" pitchFamily="18" charset="0"/>
                <a:cs typeface="Times New Roman" panose="02020603050405020304" pitchFamily="18" charset="0"/>
              </a:rPr>
              <a:t>i = 1:length(output_antrenareRetea</a:t>
            </a:r>
            <a:r>
              <a:rPr lang="en-US" sz="1700" smtClean="0">
                <a:solidFill>
                  <a:srgbClr val="0070C0"/>
                </a:solidFill>
                <a:latin typeface="Times New Roman" panose="02020603050405020304" pitchFamily="18" charset="0"/>
                <a:cs typeface="Times New Roman" panose="02020603050405020304" pitchFamily="18" charset="0"/>
              </a:rPr>
              <a:t>)</a:t>
            </a:r>
          </a:p>
          <a:p>
            <a:r>
              <a:rPr lang="en-US" sz="1700" smtClean="0">
                <a:solidFill>
                  <a:srgbClr val="0070C0"/>
                </a:solidFill>
                <a:latin typeface="Times New Roman" panose="02020603050405020304" pitchFamily="18" charset="0"/>
                <a:cs typeface="Times New Roman" panose="02020603050405020304" pitchFamily="18" charset="0"/>
              </a:rPr>
              <a:t>        eroare_antrenare </a:t>
            </a:r>
            <a:r>
              <a:rPr lang="en-US" sz="1700">
                <a:solidFill>
                  <a:srgbClr val="0070C0"/>
                </a:solidFill>
                <a:latin typeface="Times New Roman" panose="02020603050405020304" pitchFamily="18" charset="0"/>
                <a:cs typeface="Times New Roman" panose="02020603050405020304" pitchFamily="18" charset="0"/>
              </a:rPr>
              <a:t>= eroare_antrenare + ((output_antrenareRetea(i) - target_antrenareRetea(i))^2) </a:t>
            </a:r>
            <a:endParaRPr lang="en-US" sz="1700" smtClean="0">
              <a:solidFill>
                <a:srgbClr val="0070C0"/>
              </a:solidFill>
              <a:latin typeface="Times New Roman" panose="02020603050405020304" pitchFamily="18" charset="0"/>
              <a:cs typeface="Times New Roman" panose="02020603050405020304" pitchFamily="18" charset="0"/>
            </a:endParaRPr>
          </a:p>
          <a:p>
            <a:r>
              <a:rPr lang="en-US" sz="1700" smtClean="0">
                <a:solidFill>
                  <a:srgbClr val="0070C0"/>
                </a:solidFill>
                <a:latin typeface="Times New Roman" panose="02020603050405020304" pitchFamily="18" charset="0"/>
                <a:cs typeface="Times New Roman" panose="02020603050405020304" pitchFamily="18" charset="0"/>
              </a:rPr>
              <a:t>  end</a:t>
            </a:r>
          </a:p>
          <a:p>
            <a:r>
              <a:rPr lang="en-US" sz="1700" smtClean="0">
                <a:latin typeface="Times New Roman" panose="02020603050405020304" pitchFamily="18" charset="0"/>
                <a:cs typeface="Times New Roman" panose="02020603050405020304" pitchFamily="18" charset="0"/>
              </a:rPr>
              <a:t>  </a:t>
            </a:r>
            <a:r>
              <a:rPr lang="en-US" sz="1700" smtClean="0">
                <a:solidFill>
                  <a:srgbClr val="0070C0"/>
                </a:solidFill>
                <a:latin typeface="Times New Roman" panose="02020603050405020304" pitchFamily="18" charset="0"/>
                <a:cs typeface="Times New Roman" panose="02020603050405020304" pitchFamily="18" charset="0"/>
              </a:rPr>
              <a:t>set(handles.edit_EroareAntrenare</a:t>
            </a:r>
            <a:r>
              <a:rPr lang="en-US" sz="1700">
                <a:solidFill>
                  <a:srgbClr val="0070C0"/>
                </a:solidFill>
                <a:latin typeface="Times New Roman" panose="02020603050405020304" pitchFamily="18" charset="0"/>
                <a:cs typeface="Times New Roman" panose="02020603050405020304" pitchFamily="18" charset="0"/>
              </a:rPr>
              <a:t>, 'String', </a:t>
            </a:r>
            <a:r>
              <a:rPr lang="en-US" sz="1700" smtClean="0">
                <a:solidFill>
                  <a:srgbClr val="0070C0"/>
                </a:solidFill>
                <a:latin typeface="Times New Roman" panose="02020603050405020304" pitchFamily="18" charset="0"/>
                <a:cs typeface="Times New Roman" panose="02020603050405020304" pitchFamily="18" charset="0"/>
              </a:rPr>
              <a:t>num2str(eroare_antrenare/length(output_antrenareRetea)));</a:t>
            </a:r>
            <a:endParaRPr lang="en-US" sz="170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34642756"/>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PlaceHolder 1"/>
          <p:cNvSpPr>
            <a:spLocks noGrp="1"/>
          </p:cNvSpPr>
          <p:nvPr>
            <p:ph type="title"/>
          </p:nvPr>
        </p:nvSpPr>
        <p:spPr>
          <a:xfrm>
            <a:off x="0" y="1022860"/>
            <a:ext cx="9066960" cy="508229"/>
          </a:xfrm>
          <a:prstGeom prst="rect">
            <a:avLst/>
          </a:prstGeom>
          <a:noFill/>
          <a:ln w="0">
            <a:noFill/>
          </a:ln>
        </p:spPr>
        <p:txBody>
          <a:bodyPr lIns="0" tIns="0" rIns="0" bIns="0" anchor="ctr">
            <a:noAutofit/>
          </a:bodyPr>
          <a:lstStyle/>
          <a:p>
            <a:pPr algn="ctr">
              <a:lnSpc>
                <a:spcPct val="100000"/>
              </a:lnSpc>
            </a:pPr>
            <a:r>
              <a:rPr lang="en-US" sz="3200" b="1" spc="-1" smtClean="0">
                <a:solidFill>
                  <a:srgbClr val="558ED5"/>
                </a:solidFill>
                <a:latin typeface="Calibri"/>
                <a:ea typeface="Calibri"/>
              </a:rPr>
              <a:t>2</a:t>
            </a:r>
            <a:r>
              <a:rPr lang="en-US" sz="3200" b="1" spc="-1" baseline="30000" smtClean="0">
                <a:solidFill>
                  <a:srgbClr val="558ED5"/>
                </a:solidFill>
                <a:latin typeface="Calibri"/>
                <a:ea typeface="Calibri"/>
              </a:rPr>
              <a:t>nd</a:t>
            </a:r>
            <a:r>
              <a:rPr lang="en-US" sz="3200" b="1" spc="-1" smtClean="0">
                <a:solidFill>
                  <a:srgbClr val="558ED5"/>
                </a:solidFill>
                <a:latin typeface="Calibri"/>
                <a:ea typeface="Calibri"/>
              </a:rPr>
              <a:t> approach: NN </a:t>
            </a:r>
            <a:r>
              <a:rPr lang="en-US" sz="3200" b="1" spc="-1">
                <a:solidFill>
                  <a:srgbClr val="558ED5"/>
                </a:solidFill>
                <a:latin typeface="Calibri"/>
                <a:ea typeface="Calibri"/>
              </a:rPr>
              <a:t>class members and </a:t>
            </a:r>
            <a:r>
              <a:rPr lang="en-US" sz="3200" b="1" spc="-1" smtClean="0">
                <a:solidFill>
                  <a:srgbClr val="558ED5"/>
                </a:solidFill>
                <a:latin typeface="Calibri"/>
                <a:ea typeface="Calibri"/>
              </a:rPr>
              <a:t>methods in C#</a:t>
            </a:r>
            <a:endParaRPr lang="en-US" sz="1400" b="0" strike="noStrike" spc="-1" dirty="0">
              <a:latin typeface="Arial"/>
            </a:endParaRPr>
          </a:p>
        </p:txBody>
      </p:sp>
      <p:pic>
        <p:nvPicPr>
          <p:cNvPr id="48" name="Picture 1"/>
          <p:cNvPicPr/>
          <p:nvPr/>
        </p:nvPicPr>
        <p:blipFill>
          <a:blip r:embed="rId3"/>
          <a:stretch/>
        </p:blipFill>
        <p:spPr>
          <a:xfrm>
            <a:off x="0" y="-228600"/>
            <a:ext cx="9143280" cy="1166400"/>
          </a:xfrm>
          <a:prstGeom prst="rect">
            <a:avLst/>
          </a:prstGeom>
          <a:ln w="0">
            <a:noFill/>
          </a:ln>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677" y="1684596"/>
            <a:ext cx="8365188" cy="5098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5116457"/>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1"/>
          <p:cNvPicPr/>
          <p:nvPr/>
        </p:nvPicPr>
        <p:blipFill>
          <a:blip r:embed="rId3"/>
          <a:stretch/>
        </p:blipFill>
        <p:spPr>
          <a:xfrm>
            <a:off x="0" y="-228600"/>
            <a:ext cx="9143280" cy="1166400"/>
          </a:xfrm>
          <a:prstGeom prst="rect">
            <a:avLst/>
          </a:prstGeom>
          <a:ln w="0">
            <a:noFill/>
          </a:ln>
        </p:spPr>
      </p:pic>
      <p:pic>
        <p:nvPicPr>
          <p:cNvPr id="8" name="Picture 7" descr="Diagram&#10;&#10;Description automatically generated"/>
          <p:cNvPicPr/>
          <p:nvPr/>
        </p:nvPicPr>
        <p:blipFill>
          <a:blip r:embed="rId4">
            <a:extLst>
              <a:ext uri="{28A0092B-C50C-407E-A947-70E740481C1C}">
                <a14:useLocalDpi xmlns:a14="http://schemas.microsoft.com/office/drawing/2010/main" val="0"/>
              </a:ext>
            </a:extLst>
          </a:blip>
          <a:srcRect/>
          <a:stretch>
            <a:fillRect/>
          </a:stretch>
        </p:blipFill>
        <p:spPr bwMode="auto">
          <a:xfrm>
            <a:off x="751892" y="937800"/>
            <a:ext cx="2895075" cy="5920200"/>
          </a:xfrm>
          <a:prstGeom prst="rect">
            <a:avLst/>
          </a:prstGeom>
          <a:noFill/>
        </p:spPr>
      </p:pic>
      <p:sp>
        <p:nvSpPr>
          <p:cNvPr id="4" name="Rectangle 3"/>
          <p:cNvSpPr/>
          <p:nvPr/>
        </p:nvSpPr>
        <p:spPr>
          <a:xfrm>
            <a:off x="2380146" y="931004"/>
            <a:ext cx="6763133" cy="584775"/>
          </a:xfrm>
          <a:prstGeom prst="rect">
            <a:avLst/>
          </a:prstGeom>
        </p:spPr>
        <p:txBody>
          <a:bodyPr wrap="none">
            <a:spAutoFit/>
          </a:bodyPr>
          <a:lstStyle/>
          <a:p>
            <a:r>
              <a:rPr lang="en-US" sz="3200" b="1" spc="-1" smtClean="0">
                <a:solidFill>
                  <a:srgbClr val="558ED5"/>
                </a:solidFill>
                <a:latin typeface="Calibri"/>
                <a:ea typeface="Calibri"/>
                <a:cs typeface="+mj-cs"/>
              </a:rPr>
              <a:t>Application &amp; Experiment organization</a:t>
            </a:r>
            <a:endParaRPr lang="en-US"/>
          </a:p>
        </p:txBody>
      </p:sp>
      <p:sp>
        <p:nvSpPr>
          <p:cNvPr id="6" name="Rectangle 5"/>
          <p:cNvSpPr/>
          <p:nvPr/>
        </p:nvSpPr>
        <p:spPr>
          <a:xfrm>
            <a:off x="3583179" y="1483880"/>
            <a:ext cx="5475761" cy="5386090"/>
          </a:xfrm>
          <a:prstGeom prst="rect">
            <a:avLst/>
          </a:prstGeom>
        </p:spPr>
        <p:txBody>
          <a:bodyPr wrap="square">
            <a:spAutoFit/>
          </a:bodyPr>
          <a:lstStyle/>
          <a:p>
            <a:r>
              <a:rPr lang="en-US" sz="2400">
                <a:latin typeface="Times New Roman" panose="02020603050405020304" pitchFamily="18" charset="0"/>
                <a:cs typeface="Times New Roman" panose="02020603050405020304" pitchFamily="18" charset="0"/>
              </a:rPr>
              <a:t>The application development stages consisted of:</a:t>
            </a:r>
          </a:p>
          <a:p>
            <a:pPr marL="342900" indent="-342900">
              <a:buFont typeface="Arial" panose="020B0604020202020204" pitchFamily="34" charset="0"/>
              <a:buChar char="•"/>
            </a:pPr>
            <a:r>
              <a:rPr lang="en-US" sz="2400" smtClean="0">
                <a:latin typeface="Times New Roman" panose="02020603050405020304" pitchFamily="18" charset="0"/>
                <a:cs typeface="Times New Roman" panose="02020603050405020304" pitchFamily="18" charset="0"/>
              </a:rPr>
              <a:t>The </a:t>
            </a:r>
            <a:r>
              <a:rPr lang="en-US" sz="2400" b="1">
                <a:latin typeface="Times New Roman" panose="02020603050405020304" pitchFamily="18" charset="0"/>
                <a:cs typeface="Times New Roman" panose="02020603050405020304" pitchFamily="18" charset="0"/>
              </a:rPr>
              <a:t>back-end </a:t>
            </a:r>
            <a:r>
              <a:rPr lang="en-US" sz="2400">
                <a:latin typeface="Times New Roman" panose="02020603050405020304" pitchFamily="18" charset="0"/>
                <a:cs typeface="Times New Roman" panose="02020603050405020304" pitchFamily="18" charset="0"/>
              </a:rPr>
              <a:t>component implements the functionality of the </a:t>
            </a:r>
            <a:r>
              <a:rPr lang="en-US" sz="2400" smtClean="0">
                <a:latin typeface="Times New Roman" panose="02020603050405020304" pitchFamily="18" charset="0"/>
                <a:cs typeface="Times New Roman" panose="02020603050405020304" pitchFamily="18" charset="0"/>
              </a:rPr>
              <a:t>application the </a:t>
            </a:r>
            <a:r>
              <a:rPr lang="en-US" sz="2400">
                <a:latin typeface="Times New Roman" panose="02020603050405020304" pitchFamily="18" charset="0"/>
                <a:cs typeface="Times New Roman" panose="02020603050405020304" pitchFamily="18" charset="0"/>
              </a:rPr>
              <a:t>configuration of the </a:t>
            </a:r>
            <a:r>
              <a:rPr lang="en-US" sz="2400" smtClean="0">
                <a:latin typeface="Times New Roman" panose="02020603050405020304" pitchFamily="18" charset="0"/>
                <a:cs typeface="Times New Roman" panose="02020603050405020304" pitchFamily="18" charset="0"/>
              </a:rPr>
              <a:t>NN </a:t>
            </a:r>
            <a:r>
              <a:rPr lang="en-US" sz="2400">
                <a:latin typeface="Times New Roman" panose="02020603050405020304" pitchFamily="18" charset="0"/>
                <a:cs typeface="Times New Roman" panose="02020603050405020304" pitchFamily="18" charset="0"/>
              </a:rPr>
              <a:t>and its </a:t>
            </a:r>
            <a:r>
              <a:rPr lang="en-US" sz="2400" smtClean="0">
                <a:latin typeface="Times New Roman" panose="02020603050405020304" pitchFamily="18" charset="0"/>
                <a:cs typeface="Times New Roman" panose="02020603050405020304" pitchFamily="18" charset="0"/>
              </a:rPr>
              <a:t>prediction</a:t>
            </a:r>
            <a:r>
              <a:rPr lang="en-US" sz="2400">
                <a:latin typeface="Times New Roman" panose="02020603050405020304" pitchFamily="18" charset="0"/>
                <a:cs typeface="Times New Roman" panose="02020603050405020304" pitchFamily="18" charset="0"/>
              </a:rPr>
              <a:t>. </a:t>
            </a:r>
            <a:endParaRPr lang="en-US" sz="2400" smtClean="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smtClean="0">
                <a:latin typeface="Times New Roman" panose="02020603050405020304" pitchFamily="18" charset="0"/>
                <a:cs typeface="Times New Roman" panose="02020603050405020304" pitchFamily="18" charset="0"/>
              </a:rPr>
              <a:t>The </a:t>
            </a:r>
            <a:r>
              <a:rPr lang="en-US" sz="2400" b="1">
                <a:latin typeface="Times New Roman" panose="02020603050405020304" pitchFamily="18" charset="0"/>
                <a:cs typeface="Times New Roman" panose="02020603050405020304" pitchFamily="18" charset="0"/>
              </a:rPr>
              <a:t>front-end </a:t>
            </a:r>
            <a:r>
              <a:rPr lang="en-US" sz="2400">
                <a:latin typeface="Times New Roman" panose="02020603050405020304" pitchFamily="18" charset="0"/>
                <a:cs typeface="Times New Roman" panose="02020603050405020304" pitchFamily="18" charset="0"/>
              </a:rPr>
              <a:t>component contains all the design and presentation features of the </a:t>
            </a:r>
            <a:r>
              <a:rPr lang="en-US" sz="2400" smtClean="0">
                <a:latin typeface="Times New Roman" panose="02020603050405020304" pitchFamily="18" charset="0"/>
                <a:cs typeface="Times New Roman" panose="02020603050405020304" pitchFamily="18" charset="0"/>
              </a:rPr>
              <a:t>application (ASP.NET, HTML 5.0, CSS </a:t>
            </a:r>
            <a:r>
              <a:rPr lang="en-US" sz="2400">
                <a:latin typeface="Times New Roman" panose="02020603050405020304" pitchFamily="18" charset="0"/>
                <a:cs typeface="Times New Roman" panose="02020603050405020304" pitchFamily="18" charset="0"/>
              </a:rPr>
              <a:t>and </a:t>
            </a:r>
            <a:r>
              <a:rPr lang="en-US" sz="2400" smtClean="0">
                <a:latin typeface="Times New Roman" panose="02020603050405020304" pitchFamily="18" charset="0"/>
                <a:cs typeface="Times New Roman" panose="02020603050405020304" pitchFamily="18" charset="0"/>
              </a:rPr>
              <a:t>JavaScript).</a:t>
            </a:r>
          </a:p>
          <a:p>
            <a:endParaRPr lang="en-US" sz="800" smtClean="0">
              <a:latin typeface="Times New Roman" panose="02020603050405020304" pitchFamily="18" charset="0"/>
              <a:cs typeface="Times New Roman" panose="02020603050405020304" pitchFamily="18" charset="0"/>
            </a:endParaRPr>
          </a:p>
          <a:p>
            <a:r>
              <a:rPr lang="en-US" sz="2400" smtClean="0">
                <a:latin typeface="Times New Roman" panose="02020603050405020304" pitchFamily="18" charset="0"/>
                <a:cs typeface="Times New Roman" panose="02020603050405020304" pitchFamily="18" charset="0"/>
              </a:rPr>
              <a:t>Through </a:t>
            </a:r>
            <a:r>
              <a:rPr lang="en-US" sz="2400">
                <a:latin typeface="Times New Roman" panose="02020603050405020304" pitchFamily="18" charset="0"/>
                <a:cs typeface="Times New Roman" panose="02020603050405020304" pitchFamily="18" charset="0"/>
              </a:rPr>
              <a:t>this implementation mode, the </a:t>
            </a:r>
            <a:r>
              <a:rPr lang="en-US" sz="2400" b="1">
                <a:latin typeface="Times New Roman" panose="02020603050405020304" pitchFamily="18" charset="0"/>
                <a:cs typeface="Times New Roman" panose="02020603050405020304" pitchFamily="18" charset="0"/>
              </a:rPr>
              <a:t>application is available remotely</a:t>
            </a:r>
            <a:r>
              <a:rPr lang="en-US" sz="2400">
                <a:latin typeface="Times New Roman" panose="02020603050405020304" pitchFamily="18" charset="0"/>
                <a:cs typeface="Times New Roman" panose="02020603050405020304" pitchFamily="18" charset="0"/>
              </a:rPr>
              <a:t>, </a:t>
            </a:r>
            <a:r>
              <a:rPr lang="en-US" sz="2400" b="1">
                <a:latin typeface="Times New Roman" panose="02020603050405020304" pitchFamily="18" charset="0"/>
                <a:cs typeface="Times New Roman" panose="02020603050405020304" pitchFamily="18" charset="0"/>
              </a:rPr>
              <a:t>facilitating its operation without the need to be near the bioreactor</a:t>
            </a:r>
            <a:r>
              <a:rPr lang="en-US" sz="240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55620392"/>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1"/>
          <p:cNvPicPr/>
          <p:nvPr/>
        </p:nvPicPr>
        <p:blipFill>
          <a:blip r:embed="rId3"/>
          <a:stretch/>
        </p:blipFill>
        <p:spPr>
          <a:xfrm>
            <a:off x="0" y="-228600"/>
            <a:ext cx="9143280" cy="1166400"/>
          </a:xfrm>
          <a:prstGeom prst="rect">
            <a:avLst/>
          </a:prstGeom>
          <a:ln w="0">
            <a:noFill/>
          </a:ln>
        </p:spPr>
      </p:pic>
      <p:sp>
        <p:nvSpPr>
          <p:cNvPr id="4" name="Rectangle 3"/>
          <p:cNvSpPr/>
          <p:nvPr/>
        </p:nvSpPr>
        <p:spPr>
          <a:xfrm>
            <a:off x="1400649" y="874001"/>
            <a:ext cx="5913414" cy="584775"/>
          </a:xfrm>
          <a:prstGeom prst="rect">
            <a:avLst/>
          </a:prstGeom>
        </p:spPr>
        <p:txBody>
          <a:bodyPr wrap="none">
            <a:spAutoFit/>
          </a:bodyPr>
          <a:lstStyle/>
          <a:p>
            <a:r>
              <a:rPr lang="en-US" sz="3200" b="1" spc="-1" smtClean="0">
                <a:solidFill>
                  <a:srgbClr val="558ED5"/>
                </a:solidFill>
                <a:latin typeface="Calibri"/>
                <a:ea typeface="Calibri"/>
                <a:cs typeface="+mj-cs"/>
              </a:rPr>
              <a:t>Fermentation process parameters</a:t>
            </a:r>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 y="1365321"/>
            <a:ext cx="9144000" cy="3068454"/>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486939"/>
            <a:ext cx="9144000" cy="2481273"/>
          </a:xfrm>
          <a:prstGeom prst="rect">
            <a:avLst/>
          </a:prstGeom>
        </p:spPr>
      </p:pic>
    </p:spTree>
    <p:extLst>
      <p:ext uri="{BB962C8B-B14F-4D97-AF65-F5344CB8AC3E}">
        <p14:creationId xmlns:p14="http://schemas.microsoft.com/office/powerpoint/2010/main" val="1745650516"/>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1"/>
          <p:cNvPicPr/>
          <p:nvPr/>
        </p:nvPicPr>
        <p:blipFill>
          <a:blip r:embed="rId3"/>
          <a:stretch/>
        </p:blipFill>
        <p:spPr>
          <a:xfrm>
            <a:off x="0" y="-228600"/>
            <a:ext cx="9143280" cy="1166400"/>
          </a:xfrm>
          <a:prstGeom prst="rect">
            <a:avLst/>
          </a:prstGeom>
          <a:ln w="0">
            <a:noFill/>
          </a:ln>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267790"/>
            <a:ext cx="9144000" cy="5590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p:nvPr/>
        </p:nvPicPr>
        <p:blipFill>
          <a:blip r:embed="rId5">
            <a:extLst>
              <a:ext uri="{28A0092B-C50C-407E-A947-70E740481C1C}">
                <a14:useLocalDpi xmlns:a14="http://schemas.microsoft.com/office/drawing/2010/main" val="0"/>
              </a:ext>
            </a:extLst>
          </a:blip>
          <a:stretch>
            <a:fillRect/>
          </a:stretch>
        </p:blipFill>
        <p:spPr>
          <a:xfrm>
            <a:off x="-1" y="2254102"/>
            <a:ext cx="7889359" cy="4603898"/>
          </a:xfrm>
          <a:prstGeom prst="rect">
            <a:avLst/>
          </a:prstGeom>
        </p:spPr>
      </p:pic>
    </p:spTree>
    <p:extLst>
      <p:ext uri="{BB962C8B-B14F-4D97-AF65-F5344CB8AC3E}">
        <p14:creationId xmlns:p14="http://schemas.microsoft.com/office/powerpoint/2010/main" val="1302088779"/>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PlaceHolder 1"/>
          <p:cNvSpPr>
            <a:spLocks noGrp="1"/>
          </p:cNvSpPr>
          <p:nvPr>
            <p:ph type="title"/>
          </p:nvPr>
        </p:nvSpPr>
        <p:spPr>
          <a:xfrm>
            <a:off x="0" y="937799"/>
            <a:ext cx="9066960" cy="728269"/>
          </a:xfrm>
          <a:prstGeom prst="rect">
            <a:avLst/>
          </a:prstGeom>
          <a:noFill/>
          <a:ln w="0">
            <a:noFill/>
          </a:ln>
        </p:spPr>
        <p:txBody>
          <a:bodyPr lIns="0" tIns="0" rIns="0" bIns="0" anchor="ctr">
            <a:noAutofit/>
          </a:bodyPr>
          <a:lstStyle/>
          <a:p>
            <a:pPr algn="ctr">
              <a:lnSpc>
                <a:spcPct val="100000"/>
              </a:lnSpc>
            </a:pPr>
            <a:r>
              <a:rPr lang="en-GB" sz="3200" b="1" strike="noStrike" spc="-1" smtClean="0">
                <a:solidFill>
                  <a:srgbClr val="558ED5"/>
                </a:solidFill>
                <a:latin typeface="Calibri"/>
                <a:ea typeface="Calibri"/>
              </a:rPr>
              <a:t>NN training and test</a:t>
            </a:r>
            <a:endParaRPr lang="en-US" sz="1400" b="0" strike="noStrike" spc="-1" dirty="0">
              <a:latin typeface="Arial"/>
            </a:endParaRPr>
          </a:p>
        </p:txBody>
      </p:sp>
      <p:pic>
        <p:nvPicPr>
          <p:cNvPr id="48" name="Picture 1"/>
          <p:cNvPicPr/>
          <p:nvPr/>
        </p:nvPicPr>
        <p:blipFill>
          <a:blip r:embed="rId3"/>
          <a:stretch/>
        </p:blipFill>
        <p:spPr>
          <a:xfrm>
            <a:off x="0" y="-228600"/>
            <a:ext cx="9143280" cy="1166400"/>
          </a:xfrm>
          <a:prstGeom prst="rect">
            <a:avLst/>
          </a:prstGeom>
          <a:ln w="0">
            <a:noFill/>
          </a:ln>
        </p:spPr>
      </p:pic>
      <p:sp>
        <p:nvSpPr>
          <p:cNvPr id="5" name="Rectangle 4"/>
          <p:cNvSpPr/>
          <p:nvPr/>
        </p:nvSpPr>
        <p:spPr>
          <a:xfrm>
            <a:off x="0" y="1666068"/>
            <a:ext cx="9144000" cy="3416320"/>
          </a:xfrm>
          <a:prstGeom prst="rect">
            <a:avLst/>
          </a:prstGeom>
        </p:spPr>
        <p:txBody>
          <a:bodyPr wrap="square">
            <a:spAutoFit/>
          </a:bodyPr>
          <a:lstStyle/>
          <a:p>
            <a:pPr marL="339725" lvl="1" indent="-339725">
              <a:buFont typeface="Arial" panose="020B0604020202020204" pitchFamily="34" charset="0"/>
              <a:buChar char="•"/>
              <a:tabLst>
                <a:tab pos="339725" algn="l"/>
              </a:tabLst>
            </a:pPr>
            <a:r>
              <a:rPr lang="en-GB" sz="2400" smtClean="0">
                <a:latin typeface="Times New Roman" panose="02020603050405020304" pitchFamily="18" charset="0"/>
                <a:ea typeface="Times New Roman" panose="02020603050405020304" pitchFamily="18" charset="0"/>
              </a:rPr>
              <a:t>Metrics</a:t>
            </a:r>
          </a:p>
          <a:p>
            <a:pPr marL="800100" lvl="2" indent="-342900">
              <a:buFont typeface="Courier New" panose="02070309020205020404" pitchFamily="49" charset="0"/>
              <a:buChar char="o"/>
              <a:tabLst>
                <a:tab pos="339725" algn="l"/>
              </a:tabLst>
            </a:pPr>
            <a:r>
              <a:rPr lang="en-US" sz="2400">
                <a:latin typeface="Times New Roman" panose="02020603050405020304" pitchFamily="18" charset="0"/>
                <a:ea typeface="Times New Roman" panose="02020603050405020304" pitchFamily="18" charset="0"/>
              </a:rPr>
              <a:t>At the end of the training phase, </a:t>
            </a:r>
            <a:r>
              <a:rPr lang="en-US" sz="2400" smtClean="0">
                <a:latin typeface="Times New Roman" panose="02020603050405020304" pitchFamily="18" charset="0"/>
                <a:ea typeface="Times New Roman" panose="02020603050405020304" pitchFamily="18" charset="0"/>
              </a:rPr>
              <a:t>the </a:t>
            </a:r>
            <a:r>
              <a:rPr lang="en-US" sz="2400">
                <a:latin typeface="Times New Roman" panose="02020603050405020304" pitchFamily="18" charset="0"/>
                <a:ea typeface="Times New Roman" panose="02020603050405020304" pitchFamily="18" charset="0"/>
              </a:rPr>
              <a:t>errors </a:t>
            </a:r>
            <a:r>
              <a:rPr lang="en-US" sz="2400" smtClean="0">
                <a:latin typeface="Times New Roman" panose="02020603050405020304" pitchFamily="18" charset="0"/>
                <a:ea typeface="Times New Roman" panose="02020603050405020304" pitchFamily="18" charset="0"/>
              </a:rPr>
              <a:t>obtained </a:t>
            </a:r>
            <a:r>
              <a:rPr lang="en-US" sz="2400">
                <a:latin typeface="Times New Roman" panose="02020603050405020304" pitchFamily="18" charset="0"/>
                <a:ea typeface="Times New Roman" panose="02020603050405020304" pitchFamily="18" charset="0"/>
              </a:rPr>
              <a:t>from training </a:t>
            </a:r>
            <a:r>
              <a:rPr lang="en-US" sz="2400" smtClean="0">
                <a:latin typeface="Times New Roman" panose="02020603050405020304" pitchFamily="18" charset="0"/>
                <a:ea typeface="Times New Roman" panose="02020603050405020304" pitchFamily="18" charset="0"/>
              </a:rPr>
              <a:t>data are </a:t>
            </a:r>
            <a:r>
              <a:rPr lang="en-US" sz="2400">
                <a:latin typeface="Times New Roman" panose="02020603050405020304" pitchFamily="18" charset="0"/>
                <a:ea typeface="Times New Roman" panose="02020603050405020304" pitchFamily="18" charset="0"/>
              </a:rPr>
              <a:t>calculated with the following </a:t>
            </a:r>
            <a:r>
              <a:rPr lang="en-US" sz="2400" b="1" smtClean="0">
                <a:latin typeface="Times New Roman" panose="02020603050405020304" pitchFamily="18" charset="0"/>
                <a:ea typeface="Times New Roman" panose="02020603050405020304" pitchFamily="18" charset="0"/>
              </a:rPr>
              <a:t>mean </a:t>
            </a:r>
            <a:r>
              <a:rPr lang="en-US" sz="2400" b="1">
                <a:latin typeface="Times New Roman" panose="02020603050405020304" pitchFamily="18" charset="0"/>
                <a:ea typeface="Times New Roman" panose="02020603050405020304" pitchFamily="18" charset="0"/>
              </a:rPr>
              <a:t>square </a:t>
            </a:r>
            <a:r>
              <a:rPr lang="en-US" sz="2400" b="1" smtClean="0">
                <a:latin typeface="Times New Roman" panose="02020603050405020304" pitchFamily="18" charset="0"/>
                <a:ea typeface="Times New Roman" panose="02020603050405020304" pitchFamily="18" charset="0"/>
              </a:rPr>
              <a:t>error </a:t>
            </a:r>
            <a:r>
              <a:rPr lang="en-US" sz="2400">
                <a:latin typeface="Times New Roman" panose="02020603050405020304" pitchFamily="18" charset="0"/>
                <a:ea typeface="Times New Roman" panose="02020603050405020304" pitchFamily="18" charset="0"/>
              </a:rPr>
              <a:t>formula </a:t>
            </a:r>
            <a:r>
              <a:rPr lang="en-US" sz="2400" smtClean="0">
                <a:latin typeface="Times New Roman" panose="02020603050405020304" pitchFamily="18" charset="0"/>
                <a:ea typeface="Times New Roman" panose="02020603050405020304" pitchFamily="18" charset="0"/>
              </a:rPr>
              <a:t>(MSE):</a:t>
            </a:r>
            <a:endParaRPr lang="en-GB" sz="2400">
              <a:latin typeface="Times New Roman" panose="02020603050405020304" pitchFamily="18" charset="0"/>
              <a:ea typeface="Times New Roman" panose="02020603050405020304" pitchFamily="18" charset="0"/>
            </a:endParaRPr>
          </a:p>
          <a:p>
            <a:pPr marL="339725" lvl="1" indent="-339725">
              <a:buFont typeface="Arial" panose="020B0604020202020204" pitchFamily="34" charset="0"/>
              <a:buChar char="•"/>
              <a:tabLst>
                <a:tab pos="339725" algn="l"/>
              </a:tabLst>
            </a:pPr>
            <a:endParaRPr lang="en-GB" sz="2400" smtClean="0">
              <a:latin typeface="Times New Roman" panose="02020603050405020304" pitchFamily="18" charset="0"/>
              <a:ea typeface="Times New Roman" panose="02020603050405020304" pitchFamily="18" charset="0"/>
            </a:endParaRPr>
          </a:p>
          <a:p>
            <a:pPr marL="339725" lvl="1" indent="-339725">
              <a:buFont typeface="Arial" panose="020B0604020202020204" pitchFamily="34" charset="0"/>
              <a:buChar char="•"/>
              <a:tabLst>
                <a:tab pos="339725" algn="l"/>
              </a:tabLst>
            </a:pPr>
            <a:endParaRPr lang="en-GB" sz="2400" smtClean="0">
              <a:latin typeface="Times New Roman" panose="02020603050405020304" pitchFamily="18" charset="0"/>
              <a:ea typeface="Times New Roman" panose="02020603050405020304" pitchFamily="18" charset="0"/>
            </a:endParaRPr>
          </a:p>
          <a:p>
            <a:pPr marL="0" lvl="1" indent="744538">
              <a:tabLst>
                <a:tab pos="339725" algn="l"/>
              </a:tabLst>
            </a:pPr>
            <a:r>
              <a:rPr lang="en-US" sz="2400" smtClean="0">
                <a:latin typeface="Times New Roman" panose="02020603050405020304" pitchFamily="18" charset="0"/>
                <a:ea typeface="Times New Roman" panose="02020603050405020304" pitchFamily="18" charset="0"/>
              </a:rPr>
              <a:t>where </a:t>
            </a:r>
            <a:r>
              <a:rPr lang="en-US" sz="2400">
                <a:latin typeface="Times New Roman" panose="02020603050405020304" pitchFamily="18" charset="0"/>
                <a:ea typeface="Times New Roman" panose="02020603050405020304" pitchFamily="18" charset="0"/>
              </a:rPr>
              <a:t>M is the pairs number of the input–output used in training</a:t>
            </a:r>
            <a:r>
              <a:rPr lang="en-US" sz="2400" smtClean="0">
                <a:latin typeface="Times New Roman" panose="02020603050405020304" pitchFamily="18" charset="0"/>
                <a:ea typeface="Times New Roman" panose="02020603050405020304" pitchFamily="18" charset="0"/>
              </a:rPr>
              <a:t>.</a:t>
            </a:r>
          </a:p>
          <a:p>
            <a:pPr marL="0" lvl="1" indent="744538">
              <a:tabLst>
                <a:tab pos="339725" algn="l"/>
              </a:tabLst>
            </a:pPr>
            <a:endParaRPr lang="en-GB" sz="2400" smtClean="0">
              <a:latin typeface="Times New Roman" panose="02020603050405020304" pitchFamily="18" charset="0"/>
              <a:ea typeface="Times New Roman" panose="02020603050405020304" pitchFamily="18" charset="0"/>
            </a:endParaRPr>
          </a:p>
          <a:p>
            <a:pPr marL="339725" lvl="1" indent="-339725">
              <a:buFont typeface="Arial" panose="020B0604020202020204" pitchFamily="34" charset="0"/>
              <a:buChar char="•"/>
              <a:tabLst>
                <a:tab pos="339725" algn="l"/>
              </a:tabLst>
            </a:pPr>
            <a:r>
              <a:rPr lang="en-GB" sz="2400" smtClean="0">
                <a:latin typeface="Times New Roman" panose="02020603050405020304" pitchFamily="18" charset="0"/>
                <a:ea typeface="Times New Roman" panose="02020603050405020304" pitchFamily="18" charset="0"/>
              </a:rPr>
              <a:t>Training </a:t>
            </a:r>
            <a:r>
              <a:rPr lang="en-US" sz="2400" smtClean="0">
                <a:latin typeface="Times New Roman" panose="02020603050405020304" pitchFamily="18" charset="0"/>
                <a:ea typeface="Times New Roman" panose="02020603050405020304" pitchFamily="18" charset="0"/>
              </a:rPr>
              <a:t>(75% </a:t>
            </a:r>
            <a:r>
              <a:rPr lang="en-US" sz="2400">
                <a:latin typeface="Times New Roman" panose="02020603050405020304" pitchFamily="18" charset="0"/>
                <a:ea typeface="Times New Roman" panose="02020603050405020304" pitchFamily="18" charset="0"/>
              </a:rPr>
              <a:t>of the data</a:t>
            </a:r>
            <a:r>
              <a:rPr lang="en-US" sz="2400" smtClean="0">
                <a:latin typeface="Times New Roman" panose="02020603050405020304" pitchFamily="18" charset="0"/>
                <a:ea typeface="Times New Roman" panose="02020603050405020304" pitchFamily="18" charset="0"/>
              </a:rPr>
              <a:t>) </a:t>
            </a:r>
            <a:r>
              <a:rPr lang="en-GB" sz="2400">
                <a:latin typeface="Times New Roman" panose="02020603050405020304" pitchFamily="18" charset="0"/>
                <a:ea typeface="Times New Roman" panose="02020603050405020304" pitchFamily="18" charset="0"/>
              </a:rPr>
              <a:t>&amp; Testing </a:t>
            </a:r>
            <a:r>
              <a:rPr lang="en-US" sz="2400">
                <a:latin typeface="Times New Roman" panose="02020603050405020304" pitchFamily="18" charset="0"/>
                <a:ea typeface="Times New Roman" panose="02020603050405020304" pitchFamily="18" charset="0"/>
              </a:rPr>
              <a:t>phases</a:t>
            </a:r>
            <a:r>
              <a:rPr lang="en-GB" sz="2400">
                <a:latin typeface="Times New Roman" panose="02020603050405020304" pitchFamily="18" charset="0"/>
                <a:ea typeface="Times New Roman" panose="02020603050405020304" pitchFamily="18" charset="0"/>
              </a:rPr>
              <a:t> </a:t>
            </a:r>
            <a:r>
              <a:rPr lang="en-GB" sz="2400" smtClean="0">
                <a:latin typeface="Times New Roman" panose="02020603050405020304" pitchFamily="18" charset="0"/>
                <a:ea typeface="Times New Roman" panose="02020603050405020304" pitchFamily="18" charset="0"/>
              </a:rPr>
              <a:t>(rest of </a:t>
            </a:r>
            <a:r>
              <a:rPr lang="en-US" sz="2400" smtClean="0">
                <a:latin typeface="Times New Roman" panose="02020603050405020304" pitchFamily="18" charset="0"/>
                <a:ea typeface="Times New Roman" panose="02020603050405020304" pitchFamily="18" charset="0"/>
              </a:rPr>
              <a:t>25% </a:t>
            </a:r>
            <a:r>
              <a:rPr lang="en-US" sz="2400">
                <a:latin typeface="Times New Roman" panose="02020603050405020304" pitchFamily="18" charset="0"/>
                <a:ea typeface="Times New Roman" panose="02020603050405020304" pitchFamily="18" charset="0"/>
              </a:rPr>
              <a:t>of the data</a:t>
            </a:r>
            <a:r>
              <a:rPr lang="en-US" sz="2400" smtClean="0">
                <a:latin typeface="Times New Roman" panose="02020603050405020304" pitchFamily="18" charset="0"/>
                <a:ea typeface="Times New Roman" panose="02020603050405020304" pitchFamily="18" charset="0"/>
              </a:rPr>
              <a:t>)</a:t>
            </a:r>
            <a:endParaRPr lang="en-GB" sz="2400" dirty="0">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Rectangle 6"/>
              <p:cNvSpPr/>
              <p:nvPr/>
            </p:nvSpPr>
            <p:spPr>
              <a:xfrm>
                <a:off x="2285982" y="2886355"/>
                <a:ext cx="4571315" cy="65998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a:rPr>
                        <m:t>𝐸</m:t>
                      </m:r>
                      <m:r>
                        <a:rPr lang="en-US" i="1">
                          <a:latin typeface="Cambria Math"/>
                        </a:rPr>
                        <m:t>= </m:t>
                      </m:r>
                      <m:f>
                        <m:fPr>
                          <m:ctrlPr>
                            <a:rPr lang="en-US" i="1">
                              <a:latin typeface="Cambria Math"/>
                            </a:rPr>
                          </m:ctrlPr>
                        </m:fPr>
                        <m:num>
                          <m:nary>
                            <m:naryPr>
                              <m:chr m:val="∑"/>
                              <m:limLoc m:val="subSup"/>
                              <m:ctrlPr>
                                <a:rPr lang="en-US" i="1">
                                  <a:latin typeface="Cambria Math"/>
                                </a:rPr>
                              </m:ctrlPr>
                            </m:naryPr>
                            <m:sub>
                              <m:r>
                                <a:rPr lang="en-US" i="1">
                                  <a:latin typeface="Cambria Math"/>
                                </a:rPr>
                                <m:t>𝑖</m:t>
                              </m:r>
                              <m:r>
                                <a:rPr lang="en-US" i="1">
                                  <a:latin typeface="Cambria Math"/>
                                </a:rPr>
                                <m:t>=1</m:t>
                              </m:r>
                            </m:sub>
                            <m:sup>
                              <m:r>
                                <a:rPr lang="en-US" i="1">
                                  <a:latin typeface="Cambria Math"/>
                                </a:rPr>
                                <m:t>𝑀</m:t>
                              </m:r>
                            </m:sup>
                            <m:e>
                              <m:sSup>
                                <m:sSupPr>
                                  <m:ctrlPr>
                                    <a:rPr lang="en-US" i="1">
                                      <a:latin typeface="Cambria Math"/>
                                    </a:rPr>
                                  </m:ctrlPr>
                                </m:sSupPr>
                                <m:e>
                                  <m:d>
                                    <m:dPr>
                                      <m:ctrlPr>
                                        <a:rPr lang="en-US" i="1">
                                          <a:latin typeface="Cambria Math"/>
                                        </a:rPr>
                                      </m:ctrlPr>
                                    </m:dPr>
                                    <m:e>
                                      <m:r>
                                        <a:rPr lang="en-US" i="1">
                                          <a:latin typeface="Cambria Math"/>
                                        </a:rPr>
                                        <m:t>𝑁𝑒𝑡𝑤𝑜𝑟𝑘𝑂𝑢𝑡𝑝𝑢𝑡</m:t>
                                      </m:r>
                                      <m:r>
                                        <a:rPr lang="en-US" i="1">
                                          <a:latin typeface="Cambria Math"/>
                                        </a:rPr>
                                        <m:t>−</m:t>
                                      </m:r>
                                      <m:r>
                                        <a:rPr lang="en-US" i="1">
                                          <a:latin typeface="Cambria Math"/>
                                        </a:rPr>
                                        <m:t>𝑆𝑐𝑜𝑝𝑒𝑉𝑎𝑙𝑢𝑒</m:t>
                                      </m:r>
                                    </m:e>
                                  </m:d>
                                </m:e>
                                <m:sup>
                                  <m:r>
                                    <a:rPr lang="en-US" i="1">
                                      <a:latin typeface="Cambria Math"/>
                                    </a:rPr>
                                    <m:t>2</m:t>
                                  </m:r>
                                </m:sup>
                              </m:sSup>
                            </m:e>
                          </m:nary>
                        </m:num>
                        <m:den>
                          <m:r>
                            <a:rPr lang="en-US" i="1">
                              <a:latin typeface="Cambria Math"/>
                            </a:rPr>
                            <m:t>𝑀</m:t>
                          </m:r>
                        </m:den>
                      </m:f>
                    </m:oMath>
                  </m:oMathPara>
                </a14:m>
                <a:endParaRPr lang="en-US"/>
              </a:p>
            </p:txBody>
          </p:sp>
        </mc:Choice>
        <mc:Fallback xmlns="">
          <p:sp>
            <p:nvSpPr>
              <p:cNvPr id="7" name="Rectangle 6"/>
              <p:cNvSpPr>
                <a:spLocks noRot="1" noChangeAspect="1" noMove="1" noResize="1" noEditPoints="1" noAdjustHandles="1" noChangeArrowheads="1" noChangeShapeType="1" noTextEdit="1"/>
              </p:cNvSpPr>
              <p:nvPr/>
            </p:nvSpPr>
            <p:spPr>
              <a:xfrm>
                <a:off x="2285982" y="2886355"/>
                <a:ext cx="4571315" cy="659989"/>
              </a:xfrm>
              <a:prstGeom prst="rect">
                <a:avLst/>
              </a:prstGeom>
              <a:blipFill rotWithShape="1">
                <a:blip r:embed="rId4"/>
                <a:stretch>
                  <a:fillRect/>
                </a:stretch>
              </a:blipFill>
            </p:spPr>
            <p:txBody>
              <a:bodyPr/>
              <a:lstStyle/>
              <a:p>
                <a:r>
                  <a:rPr lang="en-US">
                    <a:noFill/>
                  </a:rPr>
                  <a:t> </a:t>
                </a:r>
              </a:p>
            </p:txBody>
          </p:sp>
        </mc:Fallback>
      </mc:AlternateContent>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029224"/>
            <a:ext cx="8933015" cy="17866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6037727"/>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PlaceHolder 1"/>
          <p:cNvSpPr>
            <a:spLocks noGrp="1"/>
          </p:cNvSpPr>
          <p:nvPr>
            <p:ph type="title"/>
          </p:nvPr>
        </p:nvSpPr>
        <p:spPr>
          <a:xfrm>
            <a:off x="0" y="937800"/>
            <a:ext cx="9066960" cy="497596"/>
          </a:xfrm>
          <a:prstGeom prst="rect">
            <a:avLst/>
          </a:prstGeom>
          <a:noFill/>
          <a:ln w="0">
            <a:noFill/>
          </a:ln>
        </p:spPr>
        <p:txBody>
          <a:bodyPr lIns="0" tIns="0" rIns="0" bIns="0" anchor="ctr">
            <a:noAutofit/>
          </a:bodyPr>
          <a:lstStyle/>
          <a:p>
            <a:pPr algn="ctr">
              <a:lnSpc>
                <a:spcPct val="100000"/>
              </a:lnSpc>
            </a:pPr>
            <a:r>
              <a:rPr lang="en-GB" sz="3200" b="1" spc="-1" dirty="0">
                <a:solidFill>
                  <a:srgbClr val="558ED5"/>
                </a:solidFill>
                <a:latin typeface="Calibri"/>
                <a:ea typeface="Calibri"/>
              </a:rPr>
              <a:t>Multi-Layer Perceptron </a:t>
            </a:r>
            <a:r>
              <a:rPr lang="en-GB" sz="3200" b="1" strike="noStrike" spc="-1" dirty="0" smtClean="0">
                <a:solidFill>
                  <a:srgbClr val="558ED5"/>
                </a:solidFill>
                <a:latin typeface="Calibri"/>
                <a:ea typeface="Calibri"/>
              </a:rPr>
              <a:t>(MLP)</a:t>
            </a:r>
            <a:endParaRPr lang="en-US" sz="1400" b="0" strike="noStrike" spc="-1" dirty="0">
              <a:latin typeface="Arial"/>
            </a:endParaRPr>
          </a:p>
        </p:txBody>
      </p:sp>
      <p:pic>
        <p:nvPicPr>
          <p:cNvPr id="48" name="Picture 1"/>
          <p:cNvPicPr/>
          <p:nvPr/>
        </p:nvPicPr>
        <p:blipFill>
          <a:blip r:embed="rId3"/>
          <a:stretch/>
        </p:blipFill>
        <p:spPr>
          <a:xfrm>
            <a:off x="0" y="-228600"/>
            <a:ext cx="9143280" cy="1166400"/>
          </a:xfrm>
          <a:prstGeom prst="rect">
            <a:avLst/>
          </a:prstGeom>
          <a:ln w="0">
            <a:noFill/>
          </a:ln>
        </p:spPr>
      </p:pic>
      <p:sp>
        <p:nvSpPr>
          <p:cNvPr id="5" name="Rectangle 4"/>
          <p:cNvSpPr/>
          <p:nvPr/>
        </p:nvSpPr>
        <p:spPr>
          <a:xfrm>
            <a:off x="0" y="1339384"/>
            <a:ext cx="9144000" cy="461665"/>
          </a:xfrm>
          <a:prstGeom prst="rect">
            <a:avLst/>
          </a:prstGeom>
        </p:spPr>
        <p:txBody>
          <a:bodyPr wrap="square">
            <a:spAutoFit/>
          </a:bodyPr>
          <a:lstStyle/>
          <a:p>
            <a:r>
              <a:rPr lang="en-GB" sz="2400" dirty="0" smtClean="0">
                <a:latin typeface="Times New Roman" panose="02020603050405020304" pitchFamily="18" charset="0"/>
                <a:ea typeface="Times New Roman" panose="02020603050405020304" pitchFamily="18" charset="0"/>
              </a:rPr>
              <a:t>Learning Mechanism</a:t>
            </a:r>
            <a:r>
              <a:rPr lang="en-GB" sz="2400" smtClean="0">
                <a:latin typeface="Times New Roman" panose="02020603050405020304" pitchFamily="18" charset="0"/>
                <a:ea typeface="Times New Roman" panose="02020603050405020304" pitchFamily="18" charset="0"/>
              </a:rPr>
              <a:t>: </a:t>
            </a:r>
            <a:r>
              <a:rPr lang="en-GB" sz="2400" b="1" smtClean="0">
                <a:latin typeface="Times New Roman" panose="02020603050405020304" pitchFamily="18" charset="0"/>
                <a:ea typeface="Times New Roman" panose="02020603050405020304" pitchFamily="18" charset="0"/>
              </a:rPr>
              <a:t>Backpropagation (BP)</a:t>
            </a:r>
            <a:endParaRPr lang="en-GB" sz="2400" b="1" dirty="0" smtClean="0">
              <a:latin typeface="Times New Roman" panose="02020603050405020304" pitchFamily="18" charset="0"/>
              <a:ea typeface="Times New Roman" panose="02020603050405020304" pitchFamily="18" charset="0"/>
            </a:endParaRPr>
          </a:p>
        </p:txBody>
      </p:sp>
      <p:sp>
        <p:nvSpPr>
          <p:cNvPr id="3" name="Rectangle 2"/>
          <p:cNvSpPr/>
          <p:nvPr/>
        </p:nvSpPr>
        <p:spPr>
          <a:xfrm>
            <a:off x="0" y="1834650"/>
            <a:ext cx="9143280" cy="4893647"/>
          </a:xfrm>
          <a:prstGeom prst="rect">
            <a:avLst/>
          </a:prstGeom>
        </p:spPr>
        <p:txBody>
          <a:bodyPr wrap="square">
            <a:spAutoFit/>
          </a:bodyPr>
          <a:lstStyle/>
          <a:p>
            <a:pPr marL="342900" indent="-342900">
              <a:buFont typeface="Arial" panose="020B0604020202020204" pitchFamily="34" charset="0"/>
              <a:buChar char="•"/>
            </a:pPr>
            <a:r>
              <a:rPr lang="en-US" sz="2400" smtClean="0">
                <a:latin typeface="Times New Roman" panose="02020603050405020304" pitchFamily="18" charset="0"/>
                <a:cs typeface="Times New Roman" panose="02020603050405020304" pitchFamily="18" charset="0"/>
              </a:rPr>
              <a:t>Is used </a:t>
            </a:r>
            <a:r>
              <a:rPr lang="en-US" sz="2400">
                <a:latin typeface="Times New Roman" panose="02020603050405020304" pitchFamily="18" charset="0"/>
                <a:cs typeface="Times New Roman" panose="02020603050405020304" pitchFamily="18" charset="0"/>
              </a:rPr>
              <a:t>in </a:t>
            </a:r>
            <a:r>
              <a:rPr lang="en-US" sz="2400" b="1">
                <a:latin typeface="Times New Roman" panose="02020603050405020304" pitchFamily="18" charset="0"/>
                <a:cs typeface="Times New Roman" panose="02020603050405020304" pitchFamily="18" charset="0"/>
              </a:rPr>
              <a:t>feed-forward networks</a:t>
            </a:r>
            <a:r>
              <a:rPr lang="en-US" sz="2400">
                <a:latin typeface="Times New Roman" panose="02020603050405020304" pitchFamily="18" charset="0"/>
                <a:cs typeface="Times New Roman" panose="02020603050405020304" pitchFamily="18" charset="0"/>
              </a:rPr>
              <a:t>. </a:t>
            </a:r>
            <a:endParaRPr lang="en-US" sz="2400" smtClean="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smtClean="0">
                <a:latin typeface="Times New Roman" panose="02020603050405020304" pitchFamily="18" charset="0"/>
                <a:cs typeface="Times New Roman" panose="02020603050405020304" pitchFamily="18" charset="0"/>
              </a:rPr>
              <a:t>BP </a:t>
            </a:r>
            <a:r>
              <a:rPr lang="en-US" sz="2400">
                <a:latin typeface="Times New Roman" panose="02020603050405020304" pitchFamily="18" charset="0"/>
                <a:cs typeface="Times New Roman" panose="02020603050405020304" pitchFamily="18" charset="0"/>
              </a:rPr>
              <a:t>comprises </a:t>
            </a:r>
            <a:r>
              <a:rPr lang="en-US" sz="2400" b="1">
                <a:latin typeface="Times New Roman" panose="02020603050405020304" pitchFamily="18" charset="0"/>
                <a:cs typeface="Times New Roman" panose="02020603050405020304" pitchFamily="18" charset="0"/>
              </a:rPr>
              <a:t>two steps</a:t>
            </a:r>
            <a:r>
              <a:rPr lang="en-US" sz="2400">
                <a:latin typeface="Times New Roman" panose="02020603050405020304" pitchFamily="18" charset="0"/>
                <a:cs typeface="Times New Roman" panose="02020603050405020304" pitchFamily="18" charset="0"/>
              </a:rPr>
              <a:t>: </a:t>
            </a:r>
            <a:endParaRPr lang="en-US" sz="2400" smtClean="0">
              <a:latin typeface="Times New Roman" panose="02020603050405020304" pitchFamily="18" charset="0"/>
              <a:cs typeface="Times New Roman" panose="02020603050405020304" pitchFamily="18" charset="0"/>
            </a:endParaRPr>
          </a:p>
          <a:p>
            <a:pPr marL="800100" lvl="1" indent="-342900">
              <a:buFont typeface="Wingdings" panose="05000000000000000000" pitchFamily="2" charset="2"/>
              <a:buChar char="§"/>
            </a:pPr>
            <a:r>
              <a:rPr lang="en-US" sz="2400" smtClean="0">
                <a:latin typeface="Times New Roman" panose="02020603050405020304" pitchFamily="18" charset="0"/>
                <a:cs typeface="Times New Roman" panose="02020603050405020304" pitchFamily="18" charset="0"/>
              </a:rPr>
              <a:t>The </a:t>
            </a:r>
            <a:r>
              <a:rPr lang="en-US" sz="2400" b="1">
                <a:latin typeface="Times New Roman" panose="02020603050405020304" pitchFamily="18" charset="0"/>
                <a:cs typeface="Times New Roman" panose="02020603050405020304" pitchFamily="18" charset="0"/>
              </a:rPr>
              <a:t>first step </a:t>
            </a:r>
            <a:r>
              <a:rPr lang="en-US" sz="2400">
                <a:latin typeface="Times New Roman" panose="02020603050405020304" pitchFamily="18" charset="0"/>
                <a:cs typeface="Times New Roman" panose="02020603050405020304" pitchFamily="18" charset="0"/>
              </a:rPr>
              <a:t>(</a:t>
            </a:r>
            <a:r>
              <a:rPr lang="en-US" sz="2400" b="1">
                <a:latin typeface="Times New Roman" panose="02020603050405020304" pitchFamily="18" charset="0"/>
                <a:cs typeface="Times New Roman" panose="02020603050405020304" pitchFamily="18" charset="0"/>
              </a:rPr>
              <a:t>forward</a:t>
            </a:r>
            <a:r>
              <a:rPr lang="en-US" sz="2400">
                <a:latin typeface="Times New Roman" panose="02020603050405020304" pitchFamily="18" charset="0"/>
                <a:cs typeface="Times New Roman" panose="02020603050405020304" pitchFamily="18" charset="0"/>
              </a:rPr>
              <a:t>) is where information is passed from input to output, followed by a step from output to input. The forward step </a:t>
            </a:r>
            <a:r>
              <a:rPr lang="en-US" sz="2400" b="1">
                <a:latin typeface="Times New Roman" panose="02020603050405020304" pitchFamily="18" charset="0"/>
                <a:cs typeface="Times New Roman" panose="02020603050405020304" pitchFamily="18" charset="0"/>
              </a:rPr>
              <a:t>propagates the input vector to the first level of the network</a:t>
            </a:r>
            <a:r>
              <a:rPr lang="en-US" sz="2400">
                <a:latin typeface="Times New Roman" panose="02020603050405020304" pitchFamily="18" charset="0"/>
                <a:cs typeface="Times New Roman" panose="02020603050405020304" pitchFamily="18" charset="0"/>
              </a:rPr>
              <a:t>; the outputs of this level produce a new vector that will be the input for the next level until it reaches the last level, where the outputs are the network outputs. </a:t>
            </a:r>
            <a:endParaRPr lang="en-US" sz="2400" smtClean="0">
              <a:latin typeface="Times New Roman" panose="02020603050405020304" pitchFamily="18" charset="0"/>
              <a:cs typeface="Times New Roman" panose="02020603050405020304" pitchFamily="18" charset="0"/>
            </a:endParaRPr>
          </a:p>
          <a:p>
            <a:pPr marL="800100" lvl="1" indent="-342900">
              <a:buFont typeface="Wingdings" panose="05000000000000000000" pitchFamily="2" charset="2"/>
              <a:buChar char="§"/>
            </a:pPr>
            <a:r>
              <a:rPr lang="en-US" sz="2400" smtClean="0">
                <a:latin typeface="Times New Roman" panose="02020603050405020304" pitchFamily="18" charset="0"/>
                <a:cs typeface="Times New Roman" panose="02020603050405020304" pitchFamily="18" charset="0"/>
              </a:rPr>
              <a:t>The </a:t>
            </a:r>
            <a:r>
              <a:rPr lang="en-US" sz="2400" b="1">
                <a:latin typeface="Times New Roman" panose="02020603050405020304" pitchFamily="18" charset="0"/>
                <a:cs typeface="Times New Roman" panose="02020603050405020304" pitchFamily="18" charset="0"/>
              </a:rPr>
              <a:t>second step </a:t>
            </a:r>
            <a:r>
              <a:rPr lang="en-US" sz="2400" smtClean="0">
                <a:latin typeface="Times New Roman" panose="02020603050405020304" pitchFamily="18" charset="0"/>
                <a:cs typeface="Times New Roman" panose="02020603050405020304" pitchFamily="18" charset="0"/>
              </a:rPr>
              <a:t>(</a:t>
            </a:r>
            <a:r>
              <a:rPr lang="en-US" sz="2400" b="1">
                <a:latin typeface="Times New Roman" panose="02020603050405020304" pitchFamily="18" charset="0"/>
                <a:cs typeface="Times New Roman" panose="02020603050405020304" pitchFamily="18" charset="0"/>
              </a:rPr>
              <a:t>backward</a:t>
            </a:r>
            <a:r>
              <a:rPr lang="en-US" sz="2400">
                <a:latin typeface="Times New Roman" panose="02020603050405020304" pitchFamily="18" charset="0"/>
                <a:cs typeface="Times New Roman" panose="02020603050405020304" pitchFamily="18" charset="0"/>
              </a:rPr>
              <a:t>) is similar to the forward step, except that </a:t>
            </a:r>
            <a:r>
              <a:rPr lang="en-US" sz="2400" b="1">
                <a:latin typeface="Times New Roman" panose="02020603050405020304" pitchFamily="18" charset="0"/>
                <a:cs typeface="Times New Roman" panose="02020603050405020304" pitchFamily="18" charset="0"/>
              </a:rPr>
              <a:t>errors are propagated backward through the network to cause the weights to adjust</a:t>
            </a:r>
            <a:r>
              <a:rPr lang="en-US" sz="2400">
                <a:latin typeface="Times New Roman" panose="02020603050405020304" pitchFamily="18" charset="0"/>
                <a:cs typeface="Times New Roman" panose="02020603050405020304" pitchFamily="18" charset="0"/>
              </a:rPr>
              <a:t>. Based on gradient descent for weight adjustment, the BP algorithm uses the chain rule to compute the gradient of the error for each unit with respect to its weights. </a:t>
            </a:r>
          </a:p>
        </p:txBody>
      </p:sp>
    </p:spTree>
    <p:extLst>
      <p:ext uri="{BB962C8B-B14F-4D97-AF65-F5344CB8AC3E}">
        <p14:creationId xmlns:p14="http://schemas.microsoft.com/office/powerpoint/2010/main" val="162943812"/>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PlaceHolder 1"/>
          <p:cNvSpPr>
            <a:spLocks noGrp="1"/>
          </p:cNvSpPr>
          <p:nvPr>
            <p:ph type="title"/>
          </p:nvPr>
        </p:nvSpPr>
        <p:spPr>
          <a:xfrm>
            <a:off x="0" y="863053"/>
            <a:ext cx="9066960" cy="497596"/>
          </a:xfrm>
          <a:prstGeom prst="rect">
            <a:avLst/>
          </a:prstGeom>
          <a:noFill/>
          <a:ln w="0">
            <a:noFill/>
          </a:ln>
        </p:spPr>
        <p:txBody>
          <a:bodyPr lIns="0" tIns="0" rIns="0" bIns="0" anchor="ctr">
            <a:noAutofit/>
          </a:bodyPr>
          <a:lstStyle/>
          <a:p>
            <a:pPr algn="ctr">
              <a:lnSpc>
                <a:spcPct val="100000"/>
              </a:lnSpc>
            </a:pPr>
            <a:r>
              <a:rPr lang="en-GB" sz="3200" b="1" spc="-1" dirty="0">
                <a:solidFill>
                  <a:srgbClr val="558ED5"/>
                </a:solidFill>
                <a:latin typeface="Calibri"/>
                <a:ea typeface="Calibri"/>
              </a:rPr>
              <a:t>Multi-Layer Perceptron </a:t>
            </a:r>
            <a:r>
              <a:rPr lang="en-GB" sz="3200" b="1" strike="noStrike" spc="-1" dirty="0" smtClean="0">
                <a:solidFill>
                  <a:srgbClr val="558ED5"/>
                </a:solidFill>
                <a:latin typeface="Calibri"/>
                <a:ea typeface="Calibri"/>
              </a:rPr>
              <a:t>(MLP)</a:t>
            </a:r>
            <a:endParaRPr lang="en-US" sz="1400" b="0" strike="noStrike" spc="-1" dirty="0">
              <a:latin typeface="Arial"/>
            </a:endParaRPr>
          </a:p>
        </p:txBody>
      </p:sp>
      <p:pic>
        <p:nvPicPr>
          <p:cNvPr id="48" name="Picture 1"/>
          <p:cNvPicPr/>
          <p:nvPr/>
        </p:nvPicPr>
        <p:blipFill>
          <a:blip r:embed="rId4"/>
          <a:stretch/>
        </p:blipFill>
        <p:spPr>
          <a:xfrm>
            <a:off x="0" y="-228600"/>
            <a:ext cx="9143280" cy="1166400"/>
          </a:xfrm>
          <a:prstGeom prst="rect">
            <a:avLst/>
          </a:prstGeom>
          <a:ln w="0">
            <a:noFill/>
          </a:ln>
        </p:spPr>
      </p:pic>
      <p:sp>
        <p:nvSpPr>
          <p:cNvPr id="3"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4121596402"/>
              </p:ext>
            </p:extLst>
          </p:nvPr>
        </p:nvGraphicFramePr>
        <p:xfrm>
          <a:off x="4103169" y="1825015"/>
          <a:ext cx="4937386" cy="2585284"/>
        </p:xfrm>
        <a:graphic>
          <a:graphicData uri="http://schemas.openxmlformats.org/presentationml/2006/ole">
            <mc:AlternateContent xmlns:mc="http://schemas.openxmlformats.org/markup-compatibility/2006">
              <mc:Choice xmlns:v="urn:schemas-microsoft-com:vml" Requires="v">
                <p:oleObj spid="_x0000_s2121" name="Picture" r:id="rId5" imgW="4687824" imgH="2895600" progId="Word.Picture.8">
                  <p:embed/>
                </p:oleObj>
              </mc:Choice>
              <mc:Fallback>
                <p:oleObj name="Picture" r:id="rId5" imgW="4687824" imgH="2895600" progId="Word.Picture.8">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03169" y="1825015"/>
                        <a:ext cx="4937386" cy="2585284"/>
                      </a:xfrm>
                      <a:prstGeom prst="rect">
                        <a:avLst/>
                      </a:prstGeom>
                      <a:noFill/>
                    </p:spPr>
                  </p:pic>
                </p:oleObj>
              </mc:Fallback>
            </mc:AlternateContent>
          </a:graphicData>
        </a:graphic>
      </p:graphicFrame>
      <p:pic>
        <p:nvPicPr>
          <p:cNvPr id="205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410299"/>
            <a:ext cx="9143280" cy="2452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720" y="1403180"/>
            <a:ext cx="9144000" cy="830997"/>
          </a:xfrm>
          <a:prstGeom prst="rect">
            <a:avLst/>
          </a:prstGeom>
        </p:spPr>
        <p:txBody>
          <a:bodyPr wrap="square">
            <a:spAutoFit/>
          </a:bodyPr>
          <a:lstStyle/>
          <a:p>
            <a:pPr marL="342900" indent="-342900">
              <a:buFont typeface="Arial" panose="020B0604020202020204" pitchFamily="34" charset="0"/>
              <a:buChar char="•"/>
            </a:pPr>
            <a:r>
              <a:rPr lang="en-GB" sz="2400" dirty="0" smtClean="0">
                <a:latin typeface="Times New Roman" panose="02020603050405020304" pitchFamily="18" charset="0"/>
                <a:ea typeface="Times New Roman" panose="02020603050405020304" pitchFamily="18" charset="0"/>
              </a:rPr>
              <a:t>Learning Mechanism: </a:t>
            </a:r>
            <a:r>
              <a:rPr lang="en-GB" sz="2400" b="1" dirty="0" smtClean="0">
                <a:latin typeface="Times New Roman" panose="02020603050405020304" pitchFamily="18" charset="0"/>
                <a:ea typeface="Times New Roman" panose="02020603050405020304" pitchFamily="18" charset="0"/>
              </a:rPr>
              <a:t>Backpropagation</a:t>
            </a:r>
          </a:p>
          <a:p>
            <a:pPr marL="342900" indent="-342900">
              <a:buFont typeface="Arial" panose="020B0604020202020204" pitchFamily="34" charset="0"/>
              <a:buChar char="•"/>
            </a:pPr>
            <a:r>
              <a:rPr lang="en-GB" sz="2400" dirty="0" smtClean="0">
                <a:latin typeface="Times New Roman" panose="02020603050405020304" pitchFamily="18" charset="0"/>
                <a:ea typeface="Times New Roman" panose="02020603050405020304" pitchFamily="18" charset="0"/>
              </a:rPr>
              <a:t>Feasibility issues. Constraints</a:t>
            </a:r>
          </a:p>
        </p:txBody>
      </p:sp>
      <p:sp>
        <p:nvSpPr>
          <p:cNvPr id="14" name="Rectangle 13"/>
          <p:cNvSpPr/>
          <p:nvPr/>
        </p:nvSpPr>
        <p:spPr>
          <a:xfrm>
            <a:off x="435934" y="2337577"/>
            <a:ext cx="3306725" cy="707886"/>
          </a:xfrm>
          <a:prstGeom prst="rect">
            <a:avLst/>
          </a:prstGeom>
        </p:spPr>
        <p:txBody>
          <a:bodyPr wrap="square">
            <a:spAutoFit/>
          </a:bodyPr>
          <a:lstStyle/>
          <a:p>
            <a:pPr marL="342900" indent="-342900">
              <a:buFont typeface="Courier New" panose="02070309020205020404" pitchFamily="49" charset="0"/>
              <a:buChar char="o"/>
            </a:pPr>
            <a:r>
              <a:rPr lang="en-GB" sz="2000" dirty="0" smtClean="0">
                <a:latin typeface="Times New Roman" panose="02020603050405020304" pitchFamily="18" charset="0"/>
                <a:cs typeface="Times New Roman" panose="02020603050405020304" pitchFamily="18" charset="0"/>
              </a:rPr>
              <a:t>Neurons from the same layer are not connected</a:t>
            </a:r>
            <a:endParaRPr lang="en-GB"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4583926"/>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PlaceHolder 1"/>
          <p:cNvSpPr>
            <a:spLocks noGrp="1"/>
          </p:cNvSpPr>
          <p:nvPr>
            <p:ph type="title"/>
          </p:nvPr>
        </p:nvSpPr>
        <p:spPr>
          <a:xfrm>
            <a:off x="0" y="937800"/>
            <a:ext cx="9066960" cy="732572"/>
          </a:xfrm>
          <a:prstGeom prst="rect">
            <a:avLst/>
          </a:prstGeom>
          <a:noFill/>
          <a:ln w="0">
            <a:noFill/>
          </a:ln>
        </p:spPr>
        <p:txBody>
          <a:bodyPr lIns="0" tIns="0" rIns="0" bIns="0" anchor="ctr">
            <a:normAutofit/>
          </a:bodyPr>
          <a:lstStyle/>
          <a:p>
            <a:pPr algn="ctr">
              <a:lnSpc>
                <a:spcPct val="100000"/>
              </a:lnSpc>
            </a:pPr>
            <a:r>
              <a:rPr lang="ro-RO" b="1" spc="-1" dirty="0">
                <a:solidFill>
                  <a:srgbClr val="558ED5"/>
                </a:solidFill>
                <a:latin typeface="Calibri"/>
                <a:ea typeface="Calibri"/>
              </a:rPr>
              <a:t>IoT in </a:t>
            </a:r>
            <a:r>
              <a:rPr lang="ro-RO" b="1" spc="-1" dirty="0" smtClean="0">
                <a:solidFill>
                  <a:srgbClr val="558ED5"/>
                </a:solidFill>
                <a:latin typeface="Calibri"/>
                <a:ea typeface="Calibri"/>
              </a:rPr>
              <a:t>agriculture</a:t>
            </a:r>
            <a:r>
              <a:rPr lang="en-GB" b="1" spc="-1" dirty="0" smtClean="0">
                <a:solidFill>
                  <a:srgbClr val="558ED5"/>
                </a:solidFill>
                <a:latin typeface="Calibri"/>
                <a:ea typeface="Calibri"/>
              </a:rPr>
              <a:t>:</a:t>
            </a:r>
            <a:r>
              <a:rPr lang="ro-RO" b="1" spc="-1" dirty="0" smtClean="0">
                <a:solidFill>
                  <a:srgbClr val="558ED5"/>
                </a:solidFill>
                <a:latin typeface="Calibri"/>
                <a:ea typeface="Calibri"/>
              </a:rPr>
              <a:t> </a:t>
            </a:r>
            <a:r>
              <a:rPr lang="ro-RO" b="1" spc="-1" dirty="0">
                <a:solidFill>
                  <a:srgbClr val="558ED5"/>
                </a:solidFill>
                <a:latin typeface="Calibri"/>
                <a:ea typeface="Calibri"/>
              </a:rPr>
              <a:t>examples</a:t>
            </a:r>
            <a:endParaRPr lang="en-US" sz="2200" b="0" strike="noStrike" spc="-1" dirty="0">
              <a:latin typeface="Arial"/>
            </a:endParaRPr>
          </a:p>
        </p:txBody>
      </p:sp>
      <p:pic>
        <p:nvPicPr>
          <p:cNvPr id="48" name="Picture 1"/>
          <p:cNvPicPr/>
          <p:nvPr/>
        </p:nvPicPr>
        <p:blipFill>
          <a:blip r:embed="rId3"/>
          <a:stretch/>
        </p:blipFill>
        <p:spPr>
          <a:xfrm>
            <a:off x="0" y="-228600"/>
            <a:ext cx="9143280" cy="1166400"/>
          </a:xfrm>
          <a:prstGeom prst="rect">
            <a:avLst/>
          </a:prstGeom>
          <a:ln w="0">
            <a:noFill/>
          </a:ln>
        </p:spPr>
      </p:pic>
      <p:pic>
        <p:nvPicPr>
          <p:cNvPr id="7" name="Picture 6" descr="Diagram&#10;&#10;Description automatically generated"/>
          <p:cNvPicPr/>
          <p:nvPr/>
        </p:nvPicPr>
        <p:blipFill>
          <a:blip r:embed="rId4">
            <a:extLst>
              <a:ext uri="{28A0092B-C50C-407E-A947-70E740481C1C}">
                <a14:useLocalDpi xmlns:a14="http://schemas.microsoft.com/office/drawing/2010/main" val="0"/>
              </a:ext>
            </a:extLst>
          </a:blip>
          <a:stretch>
            <a:fillRect/>
          </a:stretch>
        </p:blipFill>
        <p:spPr>
          <a:xfrm>
            <a:off x="1178719" y="1593056"/>
            <a:ext cx="6050757" cy="5264944"/>
          </a:xfrm>
          <a:prstGeom prst="rect">
            <a:avLst/>
          </a:prstGeom>
        </p:spPr>
      </p:pic>
    </p:spTree>
    <p:extLst>
      <p:ext uri="{BB962C8B-B14F-4D97-AF65-F5344CB8AC3E}">
        <p14:creationId xmlns:p14="http://schemas.microsoft.com/office/powerpoint/2010/main" val="1127814378"/>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PlaceHolder 1"/>
          <p:cNvSpPr>
            <a:spLocks noGrp="1"/>
          </p:cNvSpPr>
          <p:nvPr>
            <p:ph type="title"/>
          </p:nvPr>
        </p:nvSpPr>
        <p:spPr>
          <a:xfrm>
            <a:off x="0" y="863053"/>
            <a:ext cx="9066960" cy="497596"/>
          </a:xfrm>
          <a:prstGeom prst="rect">
            <a:avLst/>
          </a:prstGeom>
          <a:noFill/>
          <a:ln w="0">
            <a:noFill/>
          </a:ln>
        </p:spPr>
        <p:txBody>
          <a:bodyPr lIns="0" tIns="0" rIns="0" bIns="0" anchor="ctr">
            <a:noAutofit/>
          </a:bodyPr>
          <a:lstStyle/>
          <a:p>
            <a:pPr algn="ctr">
              <a:lnSpc>
                <a:spcPct val="100000"/>
              </a:lnSpc>
            </a:pPr>
            <a:r>
              <a:rPr lang="en-GB" sz="3200" b="1" spc="-1" dirty="0">
                <a:solidFill>
                  <a:srgbClr val="558ED5"/>
                </a:solidFill>
                <a:latin typeface="Calibri"/>
                <a:ea typeface="Calibri"/>
              </a:rPr>
              <a:t>Multi-Layer Perceptron </a:t>
            </a:r>
            <a:r>
              <a:rPr lang="en-GB" sz="3200" b="1" strike="noStrike" spc="-1" dirty="0" smtClean="0">
                <a:solidFill>
                  <a:srgbClr val="558ED5"/>
                </a:solidFill>
                <a:latin typeface="Calibri"/>
                <a:ea typeface="Calibri"/>
              </a:rPr>
              <a:t>(MLP)</a:t>
            </a:r>
            <a:endParaRPr lang="en-US" sz="1400" b="0" strike="noStrike" spc="-1" dirty="0">
              <a:latin typeface="Arial"/>
            </a:endParaRPr>
          </a:p>
        </p:txBody>
      </p:sp>
      <p:pic>
        <p:nvPicPr>
          <p:cNvPr id="48" name="Picture 1"/>
          <p:cNvPicPr/>
          <p:nvPr/>
        </p:nvPicPr>
        <p:blipFill>
          <a:blip r:embed="rId3"/>
          <a:stretch/>
        </p:blipFill>
        <p:spPr>
          <a:xfrm>
            <a:off x="0" y="-228600"/>
            <a:ext cx="9143280" cy="1166400"/>
          </a:xfrm>
          <a:prstGeom prst="rect">
            <a:avLst/>
          </a:prstGeom>
          <a:ln w="0">
            <a:noFill/>
          </a:ln>
        </p:spPr>
      </p:pic>
      <p:sp>
        <p:nvSpPr>
          <p:cNvPr id="5" name="Rectangle 4"/>
          <p:cNvSpPr/>
          <p:nvPr/>
        </p:nvSpPr>
        <p:spPr>
          <a:xfrm>
            <a:off x="0" y="1360649"/>
            <a:ext cx="9144000" cy="461665"/>
          </a:xfrm>
          <a:prstGeom prst="rect">
            <a:avLst/>
          </a:prstGeom>
        </p:spPr>
        <p:txBody>
          <a:bodyPr wrap="square">
            <a:spAutoFit/>
          </a:bodyPr>
          <a:lstStyle/>
          <a:p>
            <a:pPr marL="342900" indent="-342900">
              <a:buFont typeface="Arial" panose="020B0604020202020204" pitchFamily="34" charset="0"/>
              <a:buChar char="•"/>
            </a:pPr>
            <a:r>
              <a:rPr lang="en-GB" sz="2400" dirty="0" smtClean="0">
                <a:latin typeface="Times New Roman" panose="02020603050405020304" pitchFamily="18" charset="0"/>
                <a:ea typeface="Times New Roman" panose="02020603050405020304" pitchFamily="18" charset="0"/>
              </a:rPr>
              <a:t>Learning Mechanism</a:t>
            </a:r>
            <a:r>
              <a:rPr lang="en-GB" sz="2400" smtClean="0">
                <a:latin typeface="Times New Roman" panose="02020603050405020304" pitchFamily="18" charset="0"/>
                <a:ea typeface="Times New Roman" panose="02020603050405020304" pitchFamily="18" charset="0"/>
              </a:rPr>
              <a:t>: </a:t>
            </a:r>
            <a:r>
              <a:rPr lang="en-GB" sz="2400" b="1" smtClean="0">
                <a:latin typeface="Times New Roman" panose="02020603050405020304" pitchFamily="18" charset="0"/>
                <a:ea typeface="Times New Roman" panose="02020603050405020304" pitchFamily="18" charset="0"/>
              </a:rPr>
              <a:t>Backpropagation</a:t>
            </a:r>
            <a:endParaRPr lang="en-GB" sz="2400" b="1" dirty="0" smtClean="0">
              <a:latin typeface="Times New Roman" panose="02020603050405020304" pitchFamily="18" charset="0"/>
              <a:ea typeface="Times New Roman" panose="02020603050405020304" pitchFamily="18" charset="0"/>
            </a:endParaRPr>
          </a:p>
        </p:txBody>
      </p:sp>
      <p:sp>
        <p:nvSpPr>
          <p:cNvPr id="3"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86112"/>
            <a:ext cx="9143281" cy="3995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944769"/>
            <a:ext cx="9143280" cy="905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6309904"/>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PlaceHolder 1"/>
          <p:cNvSpPr>
            <a:spLocks noGrp="1"/>
          </p:cNvSpPr>
          <p:nvPr>
            <p:ph type="title"/>
          </p:nvPr>
        </p:nvSpPr>
        <p:spPr>
          <a:xfrm>
            <a:off x="0" y="937800"/>
            <a:ext cx="9066960" cy="497596"/>
          </a:xfrm>
          <a:prstGeom prst="rect">
            <a:avLst/>
          </a:prstGeom>
          <a:noFill/>
          <a:ln w="0">
            <a:noFill/>
          </a:ln>
        </p:spPr>
        <p:txBody>
          <a:bodyPr lIns="0" tIns="0" rIns="0" bIns="0" anchor="ctr">
            <a:noAutofit/>
          </a:bodyPr>
          <a:lstStyle/>
          <a:p>
            <a:pPr algn="ctr">
              <a:lnSpc>
                <a:spcPct val="100000"/>
              </a:lnSpc>
            </a:pPr>
            <a:r>
              <a:rPr lang="en-GB" sz="3200" b="1" spc="-1" dirty="0">
                <a:solidFill>
                  <a:srgbClr val="558ED5"/>
                </a:solidFill>
                <a:latin typeface="Calibri"/>
                <a:ea typeface="Calibri"/>
              </a:rPr>
              <a:t>Multi-Layer Perceptron </a:t>
            </a:r>
            <a:r>
              <a:rPr lang="en-GB" sz="3200" b="1" strike="noStrike" spc="-1" dirty="0" smtClean="0">
                <a:solidFill>
                  <a:srgbClr val="558ED5"/>
                </a:solidFill>
                <a:latin typeface="Calibri"/>
                <a:ea typeface="Calibri"/>
              </a:rPr>
              <a:t>(MLP)</a:t>
            </a:r>
            <a:endParaRPr lang="en-US" sz="1400" b="0" strike="noStrike" spc="-1" dirty="0">
              <a:latin typeface="Arial"/>
            </a:endParaRPr>
          </a:p>
        </p:txBody>
      </p:sp>
      <p:pic>
        <p:nvPicPr>
          <p:cNvPr id="48" name="Picture 1"/>
          <p:cNvPicPr/>
          <p:nvPr/>
        </p:nvPicPr>
        <p:blipFill>
          <a:blip r:embed="rId3"/>
          <a:stretch/>
        </p:blipFill>
        <p:spPr>
          <a:xfrm>
            <a:off x="0" y="-228600"/>
            <a:ext cx="9143280" cy="1166400"/>
          </a:xfrm>
          <a:prstGeom prst="rect">
            <a:avLst/>
          </a:prstGeom>
          <a:ln w="0">
            <a:noFill/>
          </a:ln>
        </p:spPr>
      </p:pic>
      <p:sp>
        <p:nvSpPr>
          <p:cNvPr id="5" name="Rectangle 4"/>
          <p:cNvSpPr/>
          <p:nvPr/>
        </p:nvSpPr>
        <p:spPr>
          <a:xfrm>
            <a:off x="0" y="1339384"/>
            <a:ext cx="9144000" cy="461665"/>
          </a:xfrm>
          <a:prstGeom prst="rect">
            <a:avLst/>
          </a:prstGeom>
        </p:spPr>
        <p:txBody>
          <a:bodyPr wrap="square">
            <a:spAutoFit/>
          </a:bodyPr>
          <a:lstStyle/>
          <a:p>
            <a:pPr marL="342900" indent="-342900">
              <a:buFont typeface="Arial" panose="020B0604020202020204" pitchFamily="34" charset="0"/>
              <a:buChar char="•"/>
            </a:pPr>
            <a:r>
              <a:rPr lang="en-GB" sz="2400" dirty="0" smtClean="0">
                <a:latin typeface="Times New Roman" panose="02020603050405020304" pitchFamily="18" charset="0"/>
                <a:ea typeface="Times New Roman" panose="02020603050405020304" pitchFamily="18" charset="0"/>
              </a:rPr>
              <a:t>Learning Mechanism</a:t>
            </a:r>
            <a:r>
              <a:rPr lang="en-GB" sz="2400" smtClean="0">
                <a:latin typeface="Times New Roman" panose="02020603050405020304" pitchFamily="18" charset="0"/>
                <a:ea typeface="Times New Roman" panose="02020603050405020304" pitchFamily="18" charset="0"/>
              </a:rPr>
              <a:t>: </a:t>
            </a:r>
            <a:r>
              <a:rPr lang="en-GB" sz="2400" b="1" smtClean="0">
                <a:latin typeface="Times New Roman" panose="02020603050405020304" pitchFamily="18" charset="0"/>
                <a:ea typeface="Times New Roman" panose="02020603050405020304" pitchFamily="18" charset="0"/>
              </a:rPr>
              <a:t>Levenberg-Marquardt (LM)</a:t>
            </a:r>
            <a:endParaRPr lang="en-GB" sz="2400" b="1" dirty="0" smtClean="0">
              <a:latin typeface="Times New Roman" panose="02020603050405020304" pitchFamily="18" charset="0"/>
              <a:ea typeface="Times New Roman" panose="02020603050405020304" pitchFamily="18" charset="0"/>
            </a:endParaRPr>
          </a:p>
        </p:txBody>
      </p:sp>
      <p:sp>
        <p:nvSpPr>
          <p:cNvPr id="3" name="Rectangle 2"/>
          <p:cNvSpPr/>
          <p:nvPr/>
        </p:nvSpPr>
        <p:spPr>
          <a:xfrm>
            <a:off x="255182" y="1913883"/>
            <a:ext cx="8888098" cy="1200329"/>
          </a:xfrm>
          <a:prstGeom prst="rect">
            <a:avLst/>
          </a:prstGeom>
        </p:spPr>
        <p:txBody>
          <a:bodyPr wrap="square">
            <a:spAutoFit/>
          </a:bodyPr>
          <a:lstStyle/>
          <a:p>
            <a:r>
              <a:rPr lang="en-US" sz="2400">
                <a:latin typeface="Times New Roman" panose="02020603050405020304" pitchFamily="18" charset="0"/>
                <a:cs typeface="Times New Roman" panose="02020603050405020304" pitchFamily="18" charset="0"/>
              </a:rPr>
              <a:t>The </a:t>
            </a:r>
            <a:r>
              <a:rPr lang="en-US" sz="2400" smtClean="0">
                <a:latin typeface="Times New Roman" panose="02020603050405020304" pitchFamily="18" charset="0"/>
                <a:cs typeface="Times New Roman" panose="02020603050405020304" pitchFamily="18" charset="0"/>
              </a:rPr>
              <a:t>Levenberg-Marquardt algorithm </a:t>
            </a:r>
            <a:r>
              <a:rPr lang="en-US" sz="2400">
                <a:latin typeface="Times New Roman" panose="02020603050405020304" pitchFamily="18" charset="0"/>
                <a:cs typeface="Times New Roman" panose="02020603050405020304" pitchFamily="18" charset="0"/>
              </a:rPr>
              <a:t>is an iterative optimizational technique that uses aspects of the </a:t>
            </a:r>
            <a:r>
              <a:rPr lang="en-US" sz="2400" b="1">
                <a:latin typeface="Times New Roman" panose="02020603050405020304" pitchFamily="18" charset="0"/>
                <a:cs typeface="Times New Roman" panose="02020603050405020304" pitchFamily="18" charset="0"/>
              </a:rPr>
              <a:t>gradient descent </a:t>
            </a:r>
            <a:r>
              <a:rPr lang="en-US" sz="2400">
                <a:latin typeface="Times New Roman" panose="02020603050405020304" pitchFamily="18" charset="0"/>
                <a:cs typeface="Times New Roman" panose="02020603050405020304" pitchFamily="18" charset="0"/>
              </a:rPr>
              <a:t>and Gauss-Newton method and is fast in practice, as </a:t>
            </a:r>
            <a:r>
              <a:rPr lang="en-US" sz="2400" smtClean="0">
                <a:latin typeface="Times New Roman" panose="02020603050405020304" pitchFamily="18" charset="0"/>
                <a:cs typeface="Times New Roman" panose="02020603050405020304" pitchFamily="18" charset="0"/>
              </a:rPr>
              <a:t>we </a:t>
            </a:r>
            <a:r>
              <a:rPr lang="en-US" sz="2400">
                <a:latin typeface="Times New Roman" panose="02020603050405020304" pitchFamily="18" charset="0"/>
                <a:cs typeface="Times New Roman" panose="02020603050405020304" pitchFamily="18" charset="0"/>
              </a:rPr>
              <a:t>demonstrated in our experiments.</a:t>
            </a:r>
          </a:p>
        </p:txBody>
      </p:sp>
      <p:graphicFrame>
        <p:nvGraphicFramePr>
          <p:cNvPr id="4" name="Table 3"/>
          <p:cNvGraphicFramePr>
            <a:graphicFrameLocks noGrp="1"/>
          </p:cNvGraphicFramePr>
          <p:nvPr>
            <p:extLst>
              <p:ext uri="{D42A27DB-BD31-4B8C-83A1-F6EECF244321}">
                <p14:modId xmlns:p14="http://schemas.microsoft.com/office/powerpoint/2010/main" val="3955211152"/>
              </p:ext>
            </p:extLst>
          </p:nvPr>
        </p:nvGraphicFramePr>
        <p:xfrm>
          <a:off x="2064027" y="3632676"/>
          <a:ext cx="6836733" cy="2440177"/>
        </p:xfrm>
        <a:graphic>
          <a:graphicData uri="http://schemas.openxmlformats.org/drawingml/2006/table">
            <a:tbl>
              <a:tblPr firstRow="1" firstCol="1" bandRow="1">
                <a:tableStyleId>{5C22544A-7EE6-4342-B048-85BDC9FD1C3A}</a:tableStyleId>
              </a:tblPr>
              <a:tblGrid>
                <a:gridCol w="1658477"/>
                <a:gridCol w="1037555"/>
                <a:gridCol w="1241112"/>
                <a:gridCol w="1658477"/>
                <a:gridCol w="1241112"/>
              </a:tblGrid>
              <a:tr h="190384">
                <a:tc rowSpan="2">
                  <a:txBody>
                    <a:bodyPr/>
                    <a:lstStyle/>
                    <a:p>
                      <a:pPr algn="ctr">
                        <a:lnSpc>
                          <a:spcPct val="107000"/>
                        </a:lnSpc>
                        <a:spcAft>
                          <a:spcPts val="0"/>
                        </a:spcAft>
                      </a:pPr>
                      <a:r>
                        <a:rPr lang="en-US" sz="1200">
                          <a:effectLst/>
                          <a:latin typeface="Times New Roman" panose="02020603050405020304" pitchFamily="18" charset="0"/>
                          <a:cs typeface="Times New Roman" panose="02020603050405020304" pitchFamily="18" charset="0"/>
                        </a:rPr>
                        <a:t>No. of Iterations</a:t>
                      </a:r>
                      <a:endParaRPr lang="en-US" sz="1600">
                        <a:effectLst/>
                        <a:latin typeface="Times New Roman" panose="02020603050405020304" pitchFamily="18" charset="0"/>
                        <a:ea typeface="Calibri"/>
                        <a:cs typeface="Times New Roman" panose="02020603050405020304" pitchFamily="18" charset="0"/>
                      </a:endParaRPr>
                    </a:p>
                  </a:txBody>
                  <a:tcPr marL="0" marR="0" marT="0" marB="0" anchor="ctr"/>
                </a:tc>
                <a:tc rowSpan="2">
                  <a:txBody>
                    <a:bodyPr/>
                    <a:lstStyle/>
                    <a:p>
                      <a:pPr algn="ctr">
                        <a:lnSpc>
                          <a:spcPct val="107000"/>
                        </a:lnSpc>
                        <a:spcAft>
                          <a:spcPts val="0"/>
                        </a:spcAft>
                      </a:pPr>
                      <a:r>
                        <a:rPr lang="en-US" sz="1200">
                          <a:effectLst/>
                          <a:latin typeface="Times New Roman" panose="02020603050405020304" pitchFamily="18" charset="0"/>
                          <a:cs typeface="Times New Roman" panose="02020603050405020304" pitchFamily="18" charset="0"/>
                        </a:rPr>
                        <a:t>No. of Hidden Layers</a:t>
                      </a:r>
                      <a:endParaRPr lang="en-US" sz="1600">
                        <a:effectLst/>
                        <a:latin typeface="Times New Roman" panose="02020603050405020304" pitchFamily="18" charset="0"/>
                        <a:ea typeface="Calibri"/>
                        <a:cs typeface="Times New Roman" panose="02020603050405020304" pitchFamily="18" charset="0"/>
                      </a:endParaRPr>
                    </a:p>
                  </a:txBody>
                  <a:tcPr marL="0" marR="0" marT="0" marB="0" anchor="ctr"/>
                </a:tc>
                <a:tc rowSpan="2">
                  <a:txBody>
                    <a:bodyPr/>
                    <a:lstStyle/>
                    <a:p>
                      <a:pPr algn="ctr">
                        <a:lnSpc>
                          <a:spcPct val="107000"/>
                        </a:lnSpc>
                        <a:spcAft>
                          <a:spcPts val="0"/>
                        </a:spcAft>
                      </a:pPr>
                      <a:r>
                        <a:rPr lang="en-US" sz="1200">
                          <a:effectLst/>
                          <a:latin typeface="Times New Roman" panose="02020603050405020304" pitchFamily="18" charset="0"/>
                          <a:cs typeface="Times New Roman" panose="02020603050405020304" pitchFamily="18" charset="0"/>
                        </a:rPr>
                        <a:t>No. of Neurons on Hidden Layers</a:t>
                      </a:r>
                      <a:endParaRPr lang="en-US" sz="1600">
                        <a:effectLst/>
                        <a:latin typeface="Times New Roman" panose="02020603050405020304" pitchFamily="18" charset="0"/>
                        <a:ea typeface="Calibri"/>
                        <a:cs typeface="Times New Roman" panose="02020603050405020304" pitchFamily="18" charset="0"/>
                      </a:endParaRPr>
                    </a:p>
                  </a:txBody>
                  <a:tcPr marL="0" marR="0" marT="0" marB="0" anchor="ctr"/>
                </a:tc>
                <a:tc gridSpan="2">
                  <a:txBody>
                    <a:bodyPr/>
                    <a:lstStyle/>
                    <a:p>
                      <a:pPr algn="ctr">
                        <a:lnSpc>
                          <a:spcPct val="107000"/>
                        </a:lnSpc>
                        <a:spcAft>
                          <a:spcPts val="0"/>
                        </a:spcAft>
                      </a:pPr>
                      <a:r>
                        <a:rPr lang="en-US" sz="1200">
                          <a:effectLst/>
                          <a:latin typeface="Times New Roman" panose="02020603050405020304" pitchFamily="18" charset="0"/>
                          <a:cs typeface="Times New Roman" panose="02020603050405020304" pitchFamily="18" charset="0"/>
                        </a:rPr>
                        <a:t>Average Error</a:t>
                      </a:r>
                      <a:endParaRPr lang="en-US" sz="1200">
                        <a:effectLst/>
                        <a:latin typeface="Times New Roman" panose="02020603050405020304" pitchFamily="18" charset="0"/>
                        <a:ea typeface="Calibri"/>
                        <a:cs typeface="Times New Roman" panose="02020603050405020304" pitchFamily="18" charset="0"/>
                      </a:endParaRPr>
                    </a:p>
                  </a:txBody>
                  <a:tcPr marL="0" marR="0" marT="0" marB="0" anchor="ctr"/>
                </a:tc>
                <a:tc hMerge="1">
                  <a:txBody>
                    <a:bodyPr/>
                    <a:lstStyle/>
                    <a:p>
                      <a:endParaRPr lang="en-US"/>
                    </a:p>
                  </a:txBody>
                  <a:tcPr/>
                </a:tc>
              </a:tr>
              <a:tr h="673534">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lnSpc>
                          <a:spcPct val="107000"/>
                        </a:lnSpc>
                        <a:spcAft>
                          <a:spcPts val="0"/>
                        </a:spcAft>
                      </a:pPr>
                      <a:r>
                        <a:rPr lang="en-US" sz="1200" b="1">
                          <a:effectLst/>
                          <a:latin typeface="Times New Roman" panose="02020603050405020304" pitchFamily="18" charset="0"/>
                          <a:cs typeface="Times New Roman" panose="02020603050405020304" pitchFamily="18" charset="0"/>
                        </a:rPr>
                        <a:t>Levenberg-Marquardt Algorithm</a:t>
                      </a:r>
                      <a:endParaRPr lang="en-US" sz="1200" b="1">
                        <a:effectLst/>
                        <a:latin typeface="Times New Roman" panose="02020603050405020304" pitchFamily="18" charset="0"/>
                        <a:ea typeface="Calibri"/>
                        <a:cs typeface="Times New Roman" panose="02020603050405020304" pitchFamily="18" charset="0"/>
                      </a:endParaRPr>
                    </a:p>
                  </a:txBody>
                  <a:tcPr marL="0" marR="0" marT="0" marB="0" anchor="ctr"/>
                </a:tc>
                <a:tc>
                  <a:txBody>
                    <a:bodyPr/>
                    <a:lstStyle/>
                    <a:p>
                      <a:pPr algn="ctr">
                        <a:lnSpc>
                          <a:spcPct val="107000"/>
                        </a:lnSpc>
                        <a:spcAft>
                          <a:spcPts val="0"/>
                        </a:spcAft>
                      </a:pPr>
                      <a:r>
                        <a:rPr lang="en-US" sz="1200" b="1" spc="-10">
                          <a:effectLst/>
                          <a:latin typeface="Times New Roman" panose="02020603050405020304" pitchFamily="18" charset="0"/>
                          <a:cs typeface="Times New Roman" panose="02020603050405020304" pitchFamily="18" charset="0"/>
                        </a:rPr>
                        <a:t>Backpropagation Algorithm</a:t>
                      </a:r>
                      <a:endParaRPr lang="en-US" sz="1200" b="1">
                        <a:effectLst/>
                        <a:latin typeface="Times New Roman" panose="02020603050405020304" pitchFamily="18" charset="0"/>
                        <a:ea typeface="Calibri"/>
                        <a:cs typeface="Times New Roman" panose="02020603050405020304" pitchFamily="18" charset="0"/>
                      </a:endParaRPr>
                    </a:p>
                  </a:txBody>
                  <a:tcPr marL="0" marR="0" marT="0" marB="0" anchor="ctr"/>
                </a:tc>
              </a:tr>
              <a:tr h="196367">
                <a:tc>
                  <a:txBody>
                    <a:bodyPr/>
                    <a:lstStyle/>
                    <a:p>
                      <a:pPr algn="ctr">
                        <a:lnSpc>
                          <a:spcPct val="107000"/>
                        </a:lnSpc>
                        <a:spcAft>
                          <a:spcPts val="0"/>
                        </a:spcAft>
                      </a:pPr>
                      <a:r>
                        <a:rPr lang="en-US" sz="1100">
                          <a:effectLst/>
                          <a:latin typeface="Times New Roman" panose="02020603050405020304" pitchFamily="18" charset="0"/>
                          <a:cs typeface="Times New Roman" panose="02020603050405020304" pitchFamily="18" charset="0"/>
                        </a:rPr>
                        <a:t>1500</a:t>
                      </a:r>
                      <a:endParaRPr lang="en-US" sz="1400">
                        <a:effectLst/>
                        <a:latin typeface="Times New Roman" panose="02020603050405020304" pitchFamily="18" charset="0"/>
                        <a:ea typeface="Calibri"/>
                        <a:cs typeface="Times New Roman" panose="02020603050405020304" pitchFamily="18" charset="0"/>
                      </a:endParaRPr>
                    </a:p>
                  </a:txBody>
                  <a:tcPr marL="0" marR="0" marT="0" marB="0" anchor="ctr"/>
                </a:tc>
                <a:tc>
                  <a:txBody>
                    <a:bodyPr/>
                    <a:lstStyle/>
                    <a:p>
                      <a:pPr algn="ctr">
                        <a:lnSpc>
                          <a:spcPct val="107000"/>
                        </a:lnSpc>
                        <a:spcAft>
                          <a:spcPts val="0"/>
                        </a:spcAft>
                      </a:pPr>
                      <a:r>
                        <a:rPr lang="en-US" sz="1100">
                          <a:effectLst/>
                          <a:latin typeface="Times New Roman" panose="02020603050405020304" pitchFamily="18" charset="0"/>
                          <a:cs typeface="Times New Roman" panose="02020603050405020304" pitchFamily="18" charset="0"/>
                        </a:rPr>
                        <a:t>1</a:t>
                      </a:r>
                      <a:endParaRPr lang="en-US" sz="1400">
                        <a:effectLst/>
                        <a:latin typeface="Times New Roman" panose="02020603050405020304" pitchFamily="18" charset="0"/>
                        <a:ea typeface="Calibri"/>
                        <a:cs typeface="Times New Roman" panose="02020603050405020304" pitchFamily="18" charset="0"/>
                      </a:endParaRPr>
                    </a:p>
                  </a:txBody>
                  <a:tcPr marL="0" marR="0" marT="0" marB="0" anchor="ctr"/>
                </a:tc>
                <a:tc>
                  <a:txBody>
                    <a:bodyPr/>
                    <a:lstStyle/>
                    <a:p>
                      <a:pPr algn="ctr">
                        <a:lnSpc>
                          <a:spcPct val="107000"/>
                        </a:lnSpc>
                        <a:spcAft>
                          <a:spcPts val="0"/>
                        </a:spcAft>
                      </a:pPr>
                      <a:r>
                        <a:rPr lang="en-US" sz="1100">
                          <a:effectLst/>
                          <a:latin typeface="Times New Roman" panose="02020603050405020304" pitchFamily="18" charset="0"/>
                          <a:cs typeface="Times New Roman" panose="02020603050405020304" pitchFamily="18" charset="0"/>
                        </a:rPr>
                        <a:t>5</a:t>
                      </a:r>
                      <a:endParaRPr lang="en-US" sz="1400">
                        <a:effectLst/>
                        <a:latin typeface="Times New Roman" panose="02020603050405020304" pitchFamily="18" charset="0"/>
                        <a:ea typeface="Calibri"/>
                        <a:cs typeface="Times New Roman" panose="02020603050405020304" pitchFamily="18" charset="0"/>
                      </a:endParaRPr>
                    </a:p>
                  </a:txBody>
                  <a:tcPr marL="0" marR="0" marT="0" marB="0" anchor="ctr"/>
                </a:tc>
                <a:tc>
                  <a:txBody>
                    <a:bodyPr/>
                    <a:lstStyle/>
                    <a:p>
                      <a:pPr algn="ctr">
                        <a:lnSpc>
                          <a:spcPct val="107000"/>
                        </a:lnSpc>
                        <a:spcAft>
                          <a:spcPts val="0"/>
                        </a:spcAft>
                      </a:pPr>
                      <a:r>
                        <a:rPr lang="en-US" sz="1100">
                          <a:effectLst/>
                          <a:latin typeface="Times New Roman" panose="02020603050405020304" pitchFamily="18" charset="0"/>
                          <a:cs typeface="Times New Roman" panose="02020603050405020304" pitchFamily="18" charset="0"/>
                        </a:rPr>
                        <a:t>3.5498</a:t>
                      </a:r>
                      <a:endParaRPr lang="en-US" sz="1400">
                        <a:effectLst/>
                        <a:latin typeface="Times New Roman" panose="02020603050405020304" pitchFamily="18" charset="0"/>
                        <a:ea typeface="Calibri"/>
                        <a:cs typeface="Times New Roman" panose="02020603050405020304" pitchFamily="18" charset="0"/>
                      </a:endParaRPr>
                    </a:p>
                  </a:txBody>
                  <a:tcPr marL="0" marR="0" marT="0" marB="0" anchor="ctr"/>
                </a:tc>
                <a:tc>
                  <a:txBody>
                    <a:bodyPr/>
                    <a:lstStyle/>
                    <a:p>
                      <a:pPr algn="ctr">
                        <a:lnSpc>
                          <a:spcPct val="107000"/>
                        </a:lnSpc>
                        <a:spcAft>
                          <a:spcPts val="0"/>
                        </a:spcAft>
                      </a:pPr>
                      <a:r>
                        <a:rPr lang="en-US" sz="1100">
                          <a:effectLst/>
                          <a:latin typeface="Times New Roman" panose="02020603050405020304" pitchFamily="18" charset="0"/>
                          <a:cs typeface="Times New Roman" panose="02020603050405020304" pitchFamily="18" charset="0"/>
                        </a:rPr>
                        <a:t>5.6236</a:t>
                      </a:r>
                      <a:endParaRPr lang="en-US" sz="1400">
                        <a:effectLst/>
                        <a:latin typeface="Times New Roman" panose="02020603050405020304" pitchFamily="18" charset="0"/>
                        <a:ea typeface="Calibri"/>
                        <a:cs typeface="Times New Roman" panose="02020603050405020304" pitchFamily="18" charset="0"/>
                      </a:endParaRPr>
                    </a:p>
                  </a:txBody>
                  <a:tcPr marL="0" marR="0" marT="0" marB="0" anchor="ctr"/>
                </a:tc>
              </a:tr>
              <a:tr h="196367">
                <a:tc>
                  <a:txBody>
                    <a:bodyPr/>
                    <a:lstStyle/>
                    <a:p>
                      <a:pPr algn="ctr">
                        <a:lnSpc>
                          <a:spcPct val="107000"/>
                        </a:lnSpc>
                        <a:spcAft>
                          <a:spcPts val="0"/>
                        </a:spcAft>
                      </a:pPr>
                      <a:r>
                        <a:rPr lang="en-US" sz="1100">
                          <a:effectLst/>
                          <a:latin typeface="Times New Roman" panose="02020603050405020304" pitchFamily="18" charset="0"/>
                          <a:cs typeface="Times New Roman" panose="02020603050405020304" pitchFamily="18" charset="0"/>
                        </a:rPr>
                        <a:t>1500</a:t>
                      </a:r>
                      <a:endParaRPr lang="en-US" sz="1400">
                        <a:effectLst/>
                        <a:latin typeface="Times New Roman" panose="02020603050405020304" pitchFamily="18" charset="0"/>
                        <a:ea typeface="Calibri"/>
                        <a:cs typeface="Times New Roman" panose="02020603050405020304" pitchFamily="18" charset="0"/>
                      </a:endParaRPr>
                    </a:p>
                  </a:txBody>
                  <a:tcPr marL="0" marR="0" marT="0" marB="0" anchor="ctr"/>
                </a:tc>
                <a:tc>
                  <a:txBody>
                    <a:bodyPr/>
                    <a:lstStyle/>
                    <a:p>
                      <a:pPr algn="ctr">
                        <a:lnSpc>
                          <a:spcPct val="107000"/>
                        </a:lnSpc>
                        <a:spcAft>
                          <a:spcPts val="0"/>
                        </a:spcAft>
                      </a:pPr>
                      <a:r>
                        <a:rPr lang="en-US" sz="1100">
                          <a:effectLst/>
                          <a:latin typeface="Times New Roman" panose="02020603050405020304" pitchFamily="18" charset="0"/>
                          <a:cs typeface="Times New Roman" panose="02020603050405020304" pitchFamily="18" charset="0"/>
                        </a:rPr>
                        <a:t>1</a:t>
                      </a:r>
                      <a:endParaRPr lang="en-US" sz="1400">
                        <a:effectLst/>
                        <a:latin typeface="Times New Roman" panose="02020603050405020304" pitchFamily="18" charset="0"/>
                        <a:ea typeface="Calibri"/>
                        <a:cs typeface="Times New Roman" panose="02020603050405020304" pitchFamily="18" charset="0"/>
                      </a:endParaRPr>
                    </a:p>
                  </a:txBody>
                  <a:tcPr marL="0" marR="0" marT="0" marB="0" anchor="ctr"/>
                </a:tc>
                <a:tc>
                  <a:txBody>
                    <a:bodyPr/>
                    <a:lstStyle/>
                    <a:p>
                      <a:pPr algn="ctr">
                        <a:lnSpc>
                          <a:spcPct val="107000"/>
                        </a:lnSpc>
                        <a:spcAft>
                          <a:spcPts val="0"/>
                        </a:spcAft>
                      </a:pPr>
                      <a:r>
                        <a:rPr lang="en-US" sz="1100">
                          <a:effectLst/>
                          <a:latin typeface="Times New Roman" panose="02020603050405020304" pitchFamily="18" charset="0"/>
                          <a:cs typeface="Times New Roman" panose="02020603050405020304" pitchFamily="18" charset="0"/>
                        </a:rPr>
                        <a:t>6</a:t>
                      </a:r>
                      <a:endParaRPr lang="en-US" sz="1400">
                        <a:effectLst/>
                        <a:latin typeface="Times New Roman" panose="02020603050405020304" pitchFamily="18" charset="0"/>
                        <a:ea typeface="Calibri"/>
                        <a:cs typeface="Times New Roman" panose="02020603050405020304" pitchFamily="18" charset="0"/>
                      </a:endParaRPr>
                    </a:p>
                  </a:txBody>
                  <a:tcPr marL="0" marR="0" marT="0" marB="0" anchor="ctr"/>
                </a:tc>
                <a:tc>
                  <a:txBody>
                    <a:bodyPr/>
                    <a:lstStyle/>
                    <a:p>
                      <a:pPr algn="ctr">
                        <a:lnSpc>
                          <a:spcPct val="107000"/>
                        </a:lnSpc>
                        <a:spcAft>
                          <a:spcPts val="0"/>
                        </a:spcAft>
                      </a:pPr>
                      <a:r>
                        <a:rPr lang="en-US" sz="1100">
                          <a:effectLst/>
                          <a:latin typeface="Times New Roman" panose="02020603050405020304" pitchFamily="18" charset="0"/>
                          <a:cs typeface="Times New Roman" panose="02020603050405020304" pitchFamily="18" charset="0"/>
                        </a:rPr>
                        <a:t>2.2282</a:t>
                      </a:r>
                      <a:endParaRPr lang="en-US" sz="1400">
                        <a:effectLst/>
                        <a:latin typeface="Times New Roman" panose="02020603050405020304" pitchFamily="18" charset="0"/>
                        <a:ea typeface="Calibri"/>
                        <a:cs typeface="Times New Roman" panose="02020603050405020304" pitchFamily="18" charset="0"/>
                      </a:endParaRPr>
                    </a:p>
                  </a:txBody>
                  <a:tcPr marL="0" marR="0" marT="0" marB="0" anchor="ctr"/>
                </a:tc>
                <a:tc>
                  <a:txBody>
                    <a:bodyPr/>
                    <a:lstStyle/>
                    <a:p>
                      <a:pPr algn="ctr">
                        <a:lnSpc>
                          <a:spcPct val="107000"/>
                        </a:lnSpc>
                        <a:spcAft>
                          <a:spcPts val="0"/>
                        </a:spcAft>
                      </a:pPr>
                      <a:r>
                        <a:rPr lang="en-US" sz="1100">
                          <a:effectLst/>
                          <a:latin typeface="Times New Roman" panose="02020603050405020304" pitchFamily="18" charset="0"/>
                          <a:cs typeface="Times New Roman" panose="02020603050405020304" pitchFamily="18" charset="0"/>
                        </a:rPr>
                        <a:t>5.4599</a:t>
                      </a:r>
                      <a:endParaRPr lang="en-US" sz="1400">
                        <a:effectLst/>
                        <a:latin typeface="Times New Roman" panose="02020603050405020304" pitchFamily="18" charset="0"/>
                        <a:ea typeface="Calibri"/>
                        <a:cs typeface="Times New Roman" panose="02020603050405020304" pitchFamily="18" charset="0"/>
                      </a:endParaRPr>
                    </a:p>
                  </a:txBody>
                  <a:tcPr marL="0" marR="0" marT="0" marB="0" anchor="ctr"/>
                </a:tc>
              </a:tr>
              <a:tr h="196367">
                <a:tc>
                  <a:txBody>
                    <a:bodyPr/>
                    <a:lstStyle/>
                    <a:p>
                      <a:pPr algn="ctr">
                        <a:lnSpc>
                          <a:spcPct val="107000"/>
                        </a:lnSpc>
                        <a:spcAft>
                          <a:spcPts val="0"/>
                        </a:spcAft>
                      </a:pPr>
                      <a:r>
                        <a:rPr lang="en-US" sz="1100">
                          <a:effectLst/>
                          <a:latin typeface="Times New Roman" panose="02020603050405020304" pitchFamily="18" charset="0"/>
                          <a:cs typeface="Times New Roman" panose="02020603050405020304" pitchFamily="18" charset="0"/>
                        </a:rPr>
                        <a:t>1500</a:t>
                      </a:r>
                      <a:endParaRPr lang="en-US" sz="1400">
                        <a:effectLst/>
                        <a:latin typeface="Times New Roman" panose="02020603050405020304" pitchFamily="18" charset="0"/>
                        <a:ea typeface="Calibri"/>
                        <a:cs typeface="Times New Roman" panose="02020603050405020304" pitchFamily="18" charset="0"/>
                      </a:endParaRPr>
                    </a:p>
                  </a:txBody>
                  <a:tcPr marL="0" marR="0" marT="0" marB="0" anchor="ctr"/>
                </a:tc>
                <a:tc>
                  <a:txBody>
                    <a:bodyPr/>
                    <a:lstStyle/>
                    <a:p>
                      <a:pPr algn="ctr">
                        <a:lnSpc>
                          <a:spcPct val="107000"/>
                        </a:lnSpc>
                        <a:spcAft>
                          <a:spcPts val="0"/>
                        </a:spcAft>
                      </a:pPr>
                      <a:r>
                        <a:rPr lang="en-US" sz="1100">
                          <a:effectLst/>
                          <a:latin typeface="Times New Roman" panose="02020603050405020304" pitchFamily="18" charset="0"/>
                          <a:cs typeface="Times New Roman" panose="02020603050405020304" pitchFamily="18" charset="0"/>
                        </a:rPr>
                        <a:t>1</a:t>
                      </a:r>
                      <a:endParaRPr lang="en-US" sz="1400">
                        <a:effectLst/>
                        <a:latin typeface="Times New Roman" panose="02020603050405020304" pitchFamily="18" charset="0"/>
                        <a:ea typeface="Calibri"/>
                        <a:cs typeface="Times New Roman" panose="02020603050405020304" pitchFamily="18" charset="0"/>
                      </a:endParaRPr>
                    </a:p>
                  </a:txBody>
                  <a:tcPr marL="0" marR="0" marT="0" marB="0" anchor="ctr"/>
                </a:tc>
                <a:tc>
                  <a:txBody>
                    <a:bodyPr/>
                    <a:lstStyle/>
                    <a:p>
                      <a:pPr algn="ctr">
                        <a:lnSpc>
                          <a:spcPct val="107000"/>
                        </a:lnSpc>
                        <a:spcAft>
                          <a:spcPts val="0"/>
                        </a:spcAft>
                      </a:pPr>
                      <a:r>
                        <a:rPr lang="en-US" sz="1100">
                          <a:effectLst/>
                          <a:latin typeface="Times New Roman" panose="02020603050405020304" pitchFamily="18" charset="0"/>
                          <a:cs typeface="Times New Roman" panose="02020603050405020304" pitchFamily="18" charset="0"/>
                        </a:rPr>
                        <a:t>7</a:t>
                      </a:r>
                      <a:endParaRPr lang="en-US" sz="1400">
                        <a:effectLst/>
                        <a:latin typeface="Times New Roman" panose="02020603050405020304" pitchFamily="18" charset="0"/>
                        <a:ea typeface="Calibri"/>
                        <a:cs typeface="Times New Roman" panose="02020603050405020304" pitchFamily="18" charset="0"/>
                      </a:endParaRPr>
                    </a:p>
                  </a:txBody>
                  <a:tcPr marL="0" marR="0" marT="0" marB="0" anchor="ctr"/>
                </a:tc>
                <a:tc>
                  <a:txBody>
                    <a:bodyPr/>
                    <a:lstStyle/>
                    <a:p>
                      <a:pPr algn="ctr">
                        <a:lnSpc>
                          <a:spcPct val="107000"/>
                        </a:lnSpc>
                        <a:spcAft>
                          <a:spcPts val="0"/>
                        </a:spcAft>
                      </a:pPr>
                      <a:r>
                        <a:rPr lang="en-US" sz="1100">
                          <a:effectLst/>
                          <a:latin typeface="Times New Roman" panose="02020603050405020304" pitchFamily="18" charset="0"/>
                          <a:cs typeface="Times New Roman" panose="02020603050405020304" pitchFamily="18" charset="0"/>
                        </a:rPr>
                        <a:t>1.6872</a:t>
                      </a:r>
                      <a:endParaRPr lang="en-US" sz="1400">
                        <a:effectLst/>
                        <a:latin typeface="Times New Roman" panose="02020603050405020304" pitchFamily="18" charset="0"/>
                        <a:ea typeface="Calibri"/>
                        <a:cs typeface="Times New Roman" panose="02020603050405020304" pitchFamily="18" charset="0"/>
                      </a:endParaRPr>
                    </a:p>
                  </a:txBody>
                  <a:tcPr marL="0" marR="0" marT="0" marB="0" anchor="ctr"/>
                </a:tc>
                <a:tc>
                  <a:txBody>
                    <a:bodyPr/>
                    <a:lstStyle/>
                    <a:p>
                      <a:pPr algn="ctr">
                        <a:lnSpc>
                          <a:spcPct val="107000"/>
                        </a:lnSpc>
                        <a:spcAft>
                          <a:spcPts val="0"/>
                        </a:spcAft>
                      </a:pPr>
                      <a:r>
                        <a:rPr lang="en-US" sz="1100">
                          <a:effectLst/>
                          <a:latin typeface="Times New Roman" panose="02020603050405020304" pitchFamily="18" charset="0"/>
                          <a:cs typeface="Times New Roman" panose="02020603050405020304" pitchFamily="18" charset="0"/>
                        </a:rPr>
                        <a:t>4.5100</a:t>
                      </a:r>
                      <a:endParaRPr lang="en-US" sz="1400">
                        <a:effectLst/>
                        <a:latin typeface="Times New Roman" panose="02020603050405020304" pitchFamily="18" charset="0"/>
                        <a:ea typeface="Calibri"/>
                        <a:cs typeface="Times New Roman" panose="02020603050405020304" pitchFamily="18" charset="0"/>
                      </a:endParaRPr>
                    </a:p>
                  </a:txBody>
                  <a:tcPr marL="0" marR="0" marT="0" marB="0" anchor="ctr"/>
                </a:tc>
              </a:tr>
              <a:tr h="196367">
                <a:tc>
                  <a:txBody>
                    <a:bodyPr/>
                    <a:lstStyle/>
                    <a:p>
                      <a:pPr algn="ctr">
                        <a:lnSpc>
                          <a:spcPct val="107000"/>
                        </a:lnSpc>
                        <a:spcAft>
                          <a:spcPts val="0"/>
                        </a:spcAft>
                      </a:pPr>
                      <a:r>
                        <a:rPr lang="en-US" sz="1100">
                          <a:effectLst/>
                          <a:latin typeface="Times New Roman" panose="02020603050405020304" pitchFamily="18" charset="0"/>
                          <a:cs typeface="Times New Roman" panose="02020603050405020304" pitchFamily="18" charset="0"/>
                        </a:rPr>
                        <a:t>1500</a:t>
                      </a:r>
                      <a:endParaRPr lang="en-US" sz="1400">
                        <a:effectLst/>
                        <a:latin typeface="Times New Roman" panose="02020603050405020304" pitchFamily="18" charset="0"/>
                        <a:ea typeface="Calibri"/>
                        <a:cs typeface="Times New Roman" panose="02020603050405020304" pitchFamily="18" charset="0"/>
                      </a:endParaRPr>
                    </a:p>
                  </a:txBody>
                  <a:tcPr marL="0" marR="0" marT="0" marB="0" anchor="ctr"/>
                </a:tc>
                <a:tc>
                  <a:txBody>
                    <a:bodyPr/>
                    <a:lstStyle/>
                    <a:p>
                      <a:pPr algn="ctr">
                        <a:lnSpc>
                          <a:spcPct val="107000"/>
                        </a:lnSpc>
                        <a:spcAft>
                          <a:spcPts val="0"/>
                        </a:spcAft>
                      </a:pPr>
                      <a:r>
                        <a:rPr lang="en-US" sz="1100">
                          <a:effectLst/>
                          <a:latin typeface="Times New Roman" panose="02020603050405020304" pitchFamily="18" charset="0"/>
                          <a:cs typeface="Times New Roman" panose="02020603050405020304" pitchFamily="18" charset="0"/>
                        </a:rPr>
                        <a:t>1</a:t>
                      </a:r>
                      <a:endParaRPr lang="en-US" sz="1400">
                        <a:effectLst/>
                        <a:latin typeface="Times New Roman" panose="02020603050405020304" pitchFamily="18" charset="0"/>
                        <a:ea typeface="Calibri"/>
                        <a:cs typeface="Times New Roman" panose="02020603050405020304" pitchFamily="18" charset="0"/>
                      </a:endParaRPr>
                    </a:p>
                  </a:txBody>
                  <a:tcPr marL="0" marR="0" marT="0" marB="0" anchor="ctr"/>
                </a:tc>
                <a:tc>
                  <a:txBody>
                    <a:bodyPr/>
                    <a:lstStyle/>
                    <a:p>
                      <a:pPr algn="ctr">
                        <a:lnSpc>
                          <a:spcPct val="107000"/>
                        </a:lnSpc>
                        <a:spcAft>
                          <a:spcPts val="0"/>
                        </a:spcAft>
                      </a:pPr>
                      <a:r>
                        <a:rPr lang="en-US" sz="1100">
                          <a:effectLst/>
                          <a:latin typeface="Times New Roman" panose="02020603050405020304" pitchFamily="18" charset="0"/>
                          <a:cs typeface="Times New Roman" panose="02020603050405020304" pitchFamily="18" charset="0"/>
                        </a:rPr>
                        <a:t>8</a:t>
                      </a:r>
                      <a:endParaRPr lang="en-US" sz="1400">
                        <a:effectLst/>
                        <a:latin typeface="Times New Roman" panose="02020603050405020304" pitchFamily="18" charset="0"/>
                        <a:ea typeface="Calibri"/>
                        <a:cs typeface="Times New Roman" panose="02020603050405020304" pitchFamily="18" charset="0"/>
                      </a:endParaRPr>
                    </a:p>
                  </a:txBody>
                  <a:tcPr marL="0" marR="0" marT="0" marB="0" anchor="ctr"/>
                </a:tc>
                <a:tc>
                  <a:txBody>
                    <a:bodyPr/>
                    <a:lstStyle/>
                    <a:p>
                      <a:pPr algn="ctr">
                        <a:lnSpc>
                          <a:spcPct val="107000"/>
                        </a:lnSpc>
                        <a:spcAft>
                          <a:spcPts val="0"/>
                        </a:spcAft>
                      </a:pPr>
                      <a:r>
                        <a:rPr lang="en-US" sz="1100">
                          <a:effectLst/>
                          <a:latin typeface="Times New Roman" panose="02020603050405020304" pitchFamily="18" charset="0"/>
                          <a:cs typeface="Times New Roman" panose="02020603050405020304" pitchFamily="18" charset="0"/>
                        </a:rPr>
                        <a:t>1.7170</a:t>
                      </a:r>
                      <a:endParaRPr lang="en-US" sz="1400">
                        <a:effectLst/>
                        <a:latin typeface="Times New Roman" panose="02020603050405020304" pitchFamily="18" charset="0"/>
                        <a:ea typeface="Calibri"/>
                        <a:cs typeface="Times New Roman" panose="02020603050405020304" pitchFamily="18" charset="0"/>
                      </a:endParaRPr>
                    </a:p>
                  </a:txBody>
                  <a:tcPr marL="0" marR="0" marT="0" marB="0" anchor="ctr"/>
                </a:tc>
                <a:tc>
                  <a:txBody>
                    <a:bodyPr/>
                    <a:lstStyle/>
                    <a:p>
                      <a:pPr algn="ctr">
                        <a:lnSpc>
                          <a:spcPct val="107000"/>
                        </a:lnSpc>
                        <a:spcAft>
                          <a:spcPts val="0"/>
                        </a:spcAft>
                      </a:pPr>
                      <a:r>
                        <a:rPr lang="en-US" sz="1100">
                          <a:effectLst/>
                          <a:latin typeface="Times New Roman" panose="02020603050405020304" pitchFamily="18" charset="0"/>
                          <a:cs typeface="Times New Roman" panose="02020603050405020304" pitchFamily="18" charset="0"/>
                        </a:rPr>
                        <a:t>3.9243</a:t>
                      </a:r>
                      <a:endParaRPr lang="en-US" sz="1400">
                        <a:effectLst/>
                        <a:latin typeface="Times New Roman" panose="02020603050405020304" pitchFamily="18" charset="0"/>
                        <a:ea typeface="Calibri"/>
                        <a:cs typeface="Times New Roman" panose="02020603050405020304" pitchFamily="18" charset="0"/>
                      </a:endParaRPr>
                    </a:p>
                  </a:txBody>
                  <a:tcPr marL="0" marR="0" marT="0" marB="0" anchor="ctr"/>
                </a:tc>
              </a:tr>
              <a:tr h="196367">
                <a:tc>
                  <a:txBody>
                    <a:bodyPr/>
                    <a:lstStyle/>
                    <a:p>
                      <a:pPr algn="ctr">
                        <a:lnSpc>
                          <a:spcPct val="107000"/>
                        </a:lnSpc>
                        <a:spcAft>
                          <a:spcPts val="0"/>
                        </a:spcAft>
                      </a:pPr>
                      <a:r>
                        <a:rPr lang="en-US" sz="1100">
                          <a:effectLst/>
                          <a:latin typeface="Times New Roman" panose="02020603050405020304" pitchFamily="18" charset="0"/>
                          <a:cs typeface="Times New Roman" panose="02020603050405020304" pitchFamily="18" charset="0"/>
                        </a:rPr>
                        <a:t>1500</a:t>
                      </a:r>
                      <a:endParaRPr lang="en-US" sz="1400">
                        <a:effectLst/>
                        <a:latin typeface="Times New Roman" panose="02020603050405020304" pitchFamily="18" charset="0"/>
                        <a:ea typeface="Calibri"/>
                        <a:cs typeface="Times New Roman" panose="02020603050405020304" pitchFamily="18" charset="0"/>
                      </a:endParaRPr>
                    </a:p>
                  </a:txBody>
                  <a:tcPr marL="0" marR="0" marT="0" marB="0" anchor="ctr"/>
                </a:tc>
                <a:tc>
                  <a:txBody>
                    <a:bodyPr/>
                    <a:lstStyle/>
                    <a:p>
                      <a:pPr algn="ctr">
                        <a:lnSpc>
                          <a:spcPct val="107000"/>
                        </a:lnSpc>
                        <a:spcAft>
                          <a:spcPts val="0"/>
                        </a:spcAft>
                      </a:pPr>
                      <a:r>
                        <a:rPr lang="en-US" sz="1100">
                          <a:effectLst/>
                          <a:latin typeface="Times New Roman" panose="02020603050405020304" pitchFamily="18" charset="0"/>
                          <a:cs typeface="Times New Roman" panose="02020603050405020304" pitchFamily="18" charset="0"/>
                        </a:rPr>
                        <a:t>1</a:t>
                      </a:r>
                      <a:endParaRPr lang="en-US" sz="1400">
                        <a:effectLst/>
                        <a:latin typeface="Times New Roman" panose="02020603050405020304" pitchFamily="18" charset="0"/>
                        <a:ea typeface="Calibri"/>
                        <a:cs typeface="Times New Roman" panose="02020603050405020304" pitchFamily="18" charset="0"/>
                      </a:endParaRPr>
                    </a:p>
                  </a:txBody>
                  <a:tcPr marL="0" marR="0" marT="0" marB="0" anchor="ctr"/>
                </a:tc>
                <a:tc>
                  <a:txBody>
                    <a:bodyPr/>
                    <a:lstStyle/>
                    <a:p>
                      <a:pPr algn="ctr">
                        <a:lnSpc>
                          <a:spcPct val="107000"/>
                        </a:lnSpc>
                        <a:spcAft>
                          <a:spcPts val="0"/>
                        </a:spcAft>
                      </a:pPr>
                      <a:r>
                        <a:rPr lang="en-US" sz="1100">
                          <a:effectLst/>
                          <a:latin typeface="Times New Roman" panose="02020603050405020304" pitchFamily="18" charset="0"/>
                          <a:cs typeface="Times New Roman" panose="02020603050405020304" pitchFamily="18" charset="0"/>
                        </a:rPr>
                        <a:t>9</a:t>
                      </a:r>
                      <a:endParaRPr lang="en-US" sz="1400">
                        <a:effectLst/>
                        <a:latin typeface="Times New Roman" panose="02020603050405020304" pitchFamily="18" charset="0"/>
                        <a:ea typeface="Calibri"/>
                        <a:cs typeface="Times New Roman" panose="02020603050405020304" pitchFamily="18" charset="0"/>
                      </a:endParaRPr>
                    </a:p>
                  </a:txBody>
                  <a:tcPr marL="0" marR="0" marT="0" marB="0" anchor="ctr"/>
                </a:tc>
                <a:tc>
                  <a:txBody>
                    <a:bodyPr/>
                    <a:lstStyle/>
                    <a:p>
                      <a:pPr algn="ctr">
                        <a:lnSpc>
                          <a:spcPct val="107000"/>
                        </a:lnSpc>
                        <a:spcAft>
                          <a:spcPts val="0"/>
                        </a:spcAft>
                      </a:pPr>
                      <a:r>
                        <a:rPr lang="en-US" sz="1100">
                          <a:effectLst/>
                          <a:latin typeface="Times New Roman" panose="02020603050405020304" pitchFamily="18" charset="0"/>
                          <a:cs typeface="Times New Roman" panose="02020603050405020304" pitchFamily="18" charset="0"/>
                        </a:rPr>
                        <a:t>1.3018</a:t>
                      </a:r>
                      <a:endParaRPr lang="en-US" sz="1400">
                        <a:effectLst/>
                        <a:latin typeface="Times New Roman" panose="02020603050405020304" pitchFamily="18" charset="0"/>
                        <a:ea typeface="Calibri"/>
                        <a:cs typeface="Times New Roman" panose="02020603050405020304" pitchFamily="18" charset="0"/>
                      </a:endParaRPr>
                    </a:p>
                  </a:txBody>
                  <a:tcPr marL="0" marR="0" marT="0" marB="0" anchor="ctr"/>
                </a:tc>
                <a:tc>
                  <a:txBody>
                    <a:bodyPr/>
                    <a:lstStyle/>
                    <a:p>
                      <a:pPr algn="ctr">
                        <a:lnSpc>
                          <a:spcPct val="107000"/>
                        </a:lnSpc>
                        <a:spcAft>
                          <a:spcPts val="0"/>
                        </a:spcAft>
                      </a:pPr>
                      <a:r>
                        <a:rPr lang="en-US" sz="1100">
                          <a:effectLst/>
                          <a:latin typeface="Times New Roman" panose="02020603050405020304" pitchFamily="18" charset="0"/>
                          <a:cs typeface="Times New Roman" panose="02020603050405020304" pitchFamily="18" charset="0"/>
                        </a:rPr>
                        <a:t>4.6077</a:t>
                      </a:r>
                      <a:endParaRPr lang="en-US" sz="1400">
                        <a:effectLst/>
                        <a:latin typeface="Times New Roman" panose="02020603050405020304" pitchFamily="18" charset="0"/>
                        <a:ea typeface="Calibri"/>
                        <a:cs typeface="Times New Roman" panose="02020603050405020304" pitchFamily="18" charset="0"/>
                      </a:endParaRPr>
                    </a:p>
                  </a:txBody>
                  <a:tcPr marL="0" marR="0" marT="0" marB="0" anchor="ctr"/>
                </a:tc>
              </a:tr>
              <a:tr h="196367">
                <a:tc>
                  <a:txBody>
                    <a:bodyPr/>
                    <a:lstStyle/>
                    <a:p>
                      <a:pPr algn="ctr">
                        <a:lnSpc>
                          <a:spcPct val="107000"/>
                        </a:lnSpc>
                        <a:spcAft>
                          <a:spcPts val="0"/>
                        </a:spcAft>
                      </a:pPr>
                      <a:r>
                        <a:rPr lang="en-US" sz="1100">
                          <a:effectLst/>
                          <a:latin typeface="Times New Roman" panose="02020603050405020304" pitchFamily="18" charset="0"/>
                          <a:cs typeface="Times New Roman" panose="02020603050405020304" pitchFamily="18" charset="0"/>
                        </a:rPr>
                        <a:t>1500</a:t>
                      </a:r>
                      <a:endParaRPr lang="en-US" sz="1400">
                        <a:effectLst/>
                        <a:latin typeface="Times New Roman" panose="02020603050405020304" pitchFamily="18" charset="0"/>
                        <a:ea typeface="Calibri"/>
                        <a:cs typeface="Times New Roman" panose="02020603050405020304" pitchFamily="18" charset="0"/>
                      </a:endParaRPr>
                    </a:p>
                  </a:txBody>
                  <a:tcPr marL="0" marR="0" marT="0" marB="0" anchor="ctr"/>
                </a:tc>
                <a:tc>
                  <a:txBody>
                    <a:bodyPr/>
                    <a:lstStyle/>
                    <a:p>
                      <a:pPr algn="ctr">
                        <a:lnSpc>
                          <a:spcPct val="107000"/>
                        </a:lnSpc>
                        <a:spcAft>
                          <a:spcPts val="0"/>
                        </a:spcAft>
                      </a:pPr>
                      <a:r>
                        <a:rPr lang="en-US" sz="1100">
                          <a:effectLst/>
                          <a:latin typeface="Times New Roman" panose="02020603050405020304" pitchFamily="18" charset="0"/>
                          <a:cs typeface="Times New Roman" panose="02020603050405020304" pitchFamily="18" charset="0"/>
                        </a:rPr>
                        <a:t>1</a:t>
                      </a:r>
                      <a:endParaRPr lang="en-US" sz="1400">
                        <a:effectLst/>
                        <a:latin typeface="Times New Roman" panose="02020603050405020304" pitchFamily="18" charset="0"/>
                        <a:ea typeface="Calibri"/>
                        <a:cs typeface="Times New Roman" panose="02020603050405020304" pitchFamily="18" charset="0"/>
                      </a:endParaRPr>
                    </a:p>
                  </a:txBody>
                  <a:tcPr marL="0" marR="0" marT="0" marB="0" anchor="ctr"/>
                </a:tc>
                <a:tc>
                  <a:txBody>
                    <a:bodyPr/>
                    <a:lstStyle/>
                    <a:p>
                      <a:pPr algn="ctr">
                        <a:lnSpc>
                          <a:spcPct val="107000"/>
                        </a:lnSpc>
                        <a:spcAft>
                          <a:spcPts val="0"/>
                        </a:spcAft>
                      </a:pPr>
                      <a:r>
                        <a:rPr lang="en-US" sz="1100">
                          <a:effectLst/>
                          <a:latin typeface="Times New Roman" panose="02020603050405020304" pitchFamily="18" charset="0"/>
                          <a:cs typeface="Times New Roman" panose="02020603050405020304" pitchFamily="18" charset="0"/>
                        </a:rPr>
                        <a:t>10</a:t>
                      </a:r>
                      <a:endParaRPr lang="en-US" sz="1400">
                        <a:effectLst/>
                        <a:latin typeface="Times New Roman" panose="02020603050405020304" pitchFamily="18" charset="0"/>
                        <a:ea typeface="Calibri"/>
                        <a:cs typeface="Times New Roman" panose="02020603050405020304" pitchFamily="18" charset="0"/>
                      </a:endParaRPr>
                    </a:p>
                  </a:txBody>
                  <a:tcPr marL="0" marR="0" marT="0" marB="0" anchor="ctr"/>
                </a:tc>
                <a:tc>
                  <a:txBody>
                    <a:bodyPr/>
                    <a:lstStyle/>
                    <a:p>
                      <a:pPr algn="ctr">
                        <a:lnSpc>
                          <a:spcPct val="107000"/>
                        </a:lnSpc>
                        <a:spcAft>
                          <a:spcPts val="0"/>
                        </a:spcAft>
                      </a:pPr>
                      <a:r>
                        <a:rPr lang="en-US" sz="1100">
                          <a:effectLst/>
                          <a:latin typeface="Times New Roman" panose="02020603050405020304" pitchFamily="18" charset="0"/>
                          <a:cs typeface="Times New Roman" panose="02020603050405020304" pitchFamily="18" charset="0"/>
                        </a:rPr>
                        <a:t>1.9558</a:t>
                      </a:r>
                      <a:endParaRPr lang="en-US" sz="1400">
                        <a:effectLst/>
                        <a:latin typeface="Times New Roman" panose="02020603050405020304" pitchFamily="18" charset="0"/>
                        <a:ea typeface="Calibri"/>
                        <a:cs typeface="Times New Roman" panose="02020603050405020304" pitchFamily="18" charset="0"/>
                      </a:endParaRPr>
                    </a:p>
                  </a:txBody>
                  <a:tcPr marL="0" marR="0" marT="0" marB="0" anchor="ctr"/>
                </a:tc>
                <a:tc>
                  <a:txBody>
                    <a:bodyPr/>
                    <a:lstStyle/>
                    <a:p>
                      <a:pPr algn="ctr">
                        <a:lnSpc>
                          <a:spcPct val="107000"/>
                        </a:lnSpc>
                        <a:spcAft>
                          <a:spcPts val="0"/>
                        </a:spcAft>
                      </a:pPr>
                      <a:r>
                        <a:rPr lang="en-US" sz="1100">
                          <a:effectLst/>
                          <a:latin typeface="Times New Roman" panose="02020603050405020304" pitchFamily="18" charset="0"/>
                          <a:cs typeface="Times New Roman" panose="02020603050405020304" pitchFamily="18" charset="0"/>
                        </a:rPr>
                        <a:t>5.9983</a:t>
                      </a:r>
                      <a:endParaRPr lang="en-US" sz="1400">
                        <a:effectLst/>
                        <a:latin typeface="Times New Roman" panose="02020603050405020304" pitchFamily="18" charset="0"/>
                        <a:ea typeface="Calibri"/>
                        <a:cs typeface="Times New Roman" panose="02020603050405020304" pitchFamily="18" charset="0"/>
                      </a:endParaRPr>
                    </a:p>
                  </a:txBody>
                  <a:tcPr marL="0" marR="0" marT="0" marB="0" anchor="ctr"/>
                </a:tc>
              </a:tr>
              <a:tr h="196367">
                <a:tc>
                  <a:txBody>
                    <a:bodyPr/>
                    <a:lstStyle/>
                    <a:p>
                      <a:pPr algn="ctr">
                        <a:lnSpc>
                          <a:spcPct val="107000"/>
                        </a:lnSpc>
                        <a:spcAft>
                          <a:spcPts val="0"/>
                        </a:spcAft>
                      </a:pPr>
                      <a:r>
                        <a:rPr lang="en-US" sz="1100">
                          <a:effectLst/>
                          <a:latin typeface="Times New Roman" panose="02020603050405020304" pitchFamily="18" charset="0"/>
                          <a:cs typeface="Times New Roman" panose="02020603050405020304" pitchFamily="18" charset="0"/>
                        </a:rPr>
                        <a:t>1500</a:t>
                      </a:r>
                      <a:endParaRPr lang="en-US" sz="1400">
                        <a:effectLst/>
                        <a:latin typeface="Times New Roman" panose="02020603050405020304" pitchFamily="18" charset="0"/>
                        <a:ea typeface="Calibri"/>
                        <a:cs typeface="Times New Roman" panose="02020603050405020304" pitchFamily="18" charset="0"/>
                      </a:endParaRPr>
                    </a:p>
                  </a:txBody>
                  <a:tcPr marL="0" marR="0" marT="0" marB="0" anchor="ctr"/>
                </a:tc>
                <a:tc>
                  <a:txBody>
                    <a:bodyPr/>
                    <a:lstStyle/>
                    <a:p>
                      <a:pPr algn="ctr">
                        <a:lnSpc>
                          <a:spcPct val="107000"/>
                        </a:lnSpc>
                        <a:spcAft>
                          <a:spcPts val="0"/>
                        </a:spcAft>
                      </a:pPr>
                      <a:r>
                        <a:rPr lang="en-US" sz="1100">
                          <a:effectLst/>
                          <a:latin typeface="Times New Roman" panose="02020603050405020304" pitchFamily="18" charset="0"/>
                          <a:cs typeface="Times New Roman" panose="02020603050405020304" pitchFamily="18" charset="0"/>
                        </a:rPr>
                        <a:t>1</a:t>
                      </a:r>
                      <a:endParaRPr lang="en-US" sz="1400">
                        <a:effectLst/>
                        <a:latin typeface="Times New Roman" panose="02020603050405020304" pitchFamily="18" charset="0"/>
                        <a:ea typeface="Calibri"/>
                        <a:cs typeface="Times New Roman" panose="02020603050405020304" pitchFamily="18" charset="0"/>
                      </a:endParaRPr>
                    </a:p>
                  </a:txBody>
                  <a:tcPr marL="0" marR="0" marT="0" marB="0" anchor="ctr"/>
                </a:tc>
                <a:tc>
                  <a:txBody>
                    <a:bodyPr/>
                    <a:lstStyle/>
                    <a:p>
                      <a:pPr algn="ctr">
                        <a:lnSpc>
                          <a:spcPct val="107000"/>
                        </a:lnSpc>
                        <a:spcAft>
                          <a:spcPts val="0"/>
                        </a:spcAft>
                      </a:pPr>
                      <a:r>
                        <a:rPr lang="en-US" sz="1100">
                          <a:effectLst/>
                          <a:latin typeface="Times New Roman" panose="02020603050405020304" pitchFamily="18" charset="0"/>
                          <a:cs typeface="Times New Roman" panose="02020603050405020304" pitchFamily="18" charset="0"/>
                        </a:rPr>
                        <a:t>11</a:t>
                      </a:r>
                      <a:endParaRPr lang="en-US" sz="1400">
                        <a:effectLst/>
                        <a:latin typeface="Times New Roman" panose="02020603050405020304" pitchFamily="18" charset="0"/>
                        <a:ea typeface="Calibri"/>
                        <a:cs typeface="Times New Roman" panose="02020603050405020304" pitchFamily="18" charset="0"/>
                      </a:endParaRPr>
                    </a:p>
                  </a:txBody>
                  <a:tcPr marL="0" marR="0" marT="0" marB="0" anchor="ctr"/>
                </a:tc>
                <a:tc>
                  <a:txBody>
                    <a:bodyPr/>
                    <a:lstStyle/>
                    <a:p>
                      <a:pPr algn="ctr">
                        <a:lnSpc>
                          <a:spcPct val="107000"/>
                        </a:lnSpc>
                        <a:spcAft>
                          <a:spcPts val="0"/>
                        </a:spcAft>
                      </a:pPr>
                      <a:r>
                        <a:rPr lang="en-US" sz="1100">
                          <a:effectLst/>
                          <a:latin typeface="Times New Roman" panose="02020603050405020304" pitchFamily="18" charset="0"/>
                          <a:cs typeface="Times New Roman" panose="02020603050405020304" pitchFamily="18" charset="0"/>
                        </a:rPr>
                        <a:t>2.0424</a:t>
                      </a:r>
                      <a:endParaRPr lang="en-US" sz="1400">
                        <a:effectLst/>
                        <a:latin typeface="Times New Roman" panose="02020603050405020304" pitchFamily="18" charset="0"/>
                        <a:ea typeface="Calibri"/>
                        <a:cs typeface="Times New Roman" panose="02020603050405020304" pitchFamily="18" charset="0"/>
                      </a:endParaRPr>
                    </a:p>
                  </a:txBody>
                  <a:tcPr marL="0" marR="0" marT="0" marB="0" anchor="ctr"/>
                </a:tc>
                <a:tc>
                  <a:txBody>
                    <a:bodyPr/>
                    <a:lstStyle/>
                    <a:p>
                      <a:pPr algn="ctr">
                        <a:lnSpc>
                          <a:spcPct val="107000"/>
                        </a:lnSpc>
                        <a:spcAft>
                          <a:spcPts val="0"/>
                        </a:spcAft>
                      </a:pPr>
                      <a:r>
                        <a:rPr lang="en-US" sz="1100">
                          <a:effectLst/>
                          <a:latin typeface="Times New Roman" panose="02020603050405020304" pitchFamily="18" charset="0"/>
                          <a:cs typeface="Times New Roman" panose="02020603050405020304" pitchFamily="18" charset="0"/>
                        </a:rPr>
                        <a:t>3.8234</a:t>
                      </a:r>
                      <a:endParaRPr lang="en-US" sz="1400">
                        <a:effectLst/>
                        <a:latin typeface="Times New Roman" panose="02020603050405020304" pitchFamily="18" charset="0"/>
                        <a:ea typeface="Calibri"/>
                        <a:cs typeface="Times New Roman" panose="02020603050405020304" pitchFamily="18" charset="0"/>
                      </a:endParaRPr>
                    </a:p>
                  </a:txBody>
                  <a:tcPr marL="0" marR="0" marT="0" marB="0" anchor="ctr"/>
                </a:tc>
              </a:tr>
              <a:tr h="196367">
                <a:tc>
                  <a:txBody>
                    <a:bodyPr/>
                    <a:lstStyle/>
                    <a:p>
                      <a:pPr algn="ctr">
                        <a:lnSpc>
                          <a:spcPct val="107000"/>
                        </a:lnSpc>
                        <a:spcAft>
                          <a:spcPts val="0"/>
                        </a:spcAft>
                      </a:pPr>
                      <a:r>
                        <a:rPr lang="en-US" sz="1100">
                          <a:effectLst/>
                          <a:latin typeface="Times New Roman" panose="02020603050405020304" pitchFamily="18" charset="0"/>
                          <a:cs typeface="Times New Roman" panose="02020603050405020304" pitchFamily="18" charset="0"/>
                        </a:rPr>
                        <a:t>1500</a:t>
                      </a:r>
                      <a:endParaRPr lang="en-US" sz="1400">
                        <a:effectLst/>
                        <a:latin typeface="Times New Roman" panose="02020603050405020304" pitchFamily="18" charset="0"/>
                        <a:ea typeface="Calibri"/>
                        <a:cs typeface="Times New Roman" panose="02020603050405020304" pitchFamily="18" charset="0"/>
                      </a:endParaRPr>
                    </a:p>
                  </a:txBody>
                  <a:tcPr marL="0" marR="0" marT="0" marB="0" anchor="ctr"/>
                </a:tc>
                <a:tc>
                  <a:txBody>
                    <a:bodyPr/>
                    <a:lstStyle/>
                    <a:p>
                      <a:pPr algn="ctr">
                        <a:lnSpc>
                          <a:spcPct val="107000"/>
                        </a:lnSpc>
                        <a:spcAft>
                          <a:spcPts val="0"/>
                        </a:spcAft>
                      </a:pPr>
                      <a:r>
                        <a:rPr lang="en-US" sz="1100">
                          <a:effectLst/>
                          <a:latin typeface="Times New Roman" panose="02020603050405020304" pitchFamily="18" charset="0"/>
                          <a:cs typeface="Times New Roman" panose="02020603050405020304" pitchFamily="18" charset="0"/>
                        </a:rPr>
                        <a:t>1</a:t>
                      </a:r>
                      <a:endParaRPr lang="en-US" sz="1400">
                        <a:effectLst/>
                        <a:latin typeface="Times New Roman" panose="02020603050405020304" pitchFamily="18" charset="0"/>
                        <a:ea typeface="Calibri"/>
                        <a:cs typeface="Times New Roman" panose="02020603050405020304" pitchFamily="18" charset="0"/>
                      </a:endParaRPr>
                    </a:p>
                  </a:txBody>
                  <a:tcPr marL="0" marR="0" marT="0" marB="0" anchor="ctr"/>
                </a:tc>
                <a:tc>
                  <a:txBody>
                    <a:bodyPr/>
                    <a:lstStyle/>
                    <a:p>
                      <a:pPr algn="ctr">
                        <a:lnSpc>
                          <a:spcPct val="107000"/>
                        </a:lnSpc>
                        <a:spcAft>
                          <a:spcPts val="0"/>
                        </a:spcAft>
                      </a:pPr>
                      <a:r>
                        <a:rPr lang="en-US" sz="1100">
                          <a:effectLst/>
                          <a:latin typeface="Times New Roman" panose="02020603050405020304" pitchFamily="18" charset="0"/>
                          <a:cs typeface="Times New Roman" panose="02020603050405020304" pitchFamily="18" charset="0"/>
                        </a:rPr>
                        <a:t>12</a:t>
                      </a:r>
                      <a:endParaRPr lang="en-US" sz="1400">
                        <a:effectLst/>
                        <a:latin typeface="Times New Roman" panose="02020603050405020304" pitchFamily="18" charset="0"/>
                        <a:ea typeface="Calibri"/>
                        <a:cs typeface="Times New Roman" panose="02020603050405020304" pitchFamily="18" charset="0"/>
                      </a:endParaRPr>
                    </a:p>
                  </a:txBody>
                  <a:tcPr marL="0" marR="0" marT="0" marB="0" anchor="ctr"/>
                </a:tc>
                <a:tc>
                  <a:txBody>
                    <a:bodyPr/>
                    <a:lstStyle/>
                    <a:p>
                      <a:pPr algn="ctr">
                        <a:lnSpc>
                          <a:spcPct val="107000"/>
                        </a:lnSpc>
                        <a:spcAft>
                          <a:spcPts val="0"/>
                        </a:spcAft>
                      </a:pPr>
                      <a:r>
                        <a:rPr lang="en-US" sz="1100" b="1">
                          <a:effectLst/>
                          <a:latin typeface="Times New Roman" panose="02020603050405020304" pitchFamily="18" charset="0"/>
                          <a:cs typeface="Times New Roman" panose="02020603050405020304" pitchFamily="18" charset="0"/>
                        </a:rPr>
                        <a:t>0.9954</a:t>
                      </a:r>
                      <a:endParaRPr lang="en-US" sz="1400" b="1">
                        <a:effectLst/>
                        <a:latin typeface="Times New Roman" panose="02020603050405020304" pitchFamily="18" charset="0"/>
                        <a:ea typeface="Calibri"/>
                        <a:cs typeface="Times New Roman" panose="02020603050405020304" pitchFamily="18" charset="0"/>
                      </a:endParaRPr>
                    </a:p>
                  </a:txBody>
                  <a:tcPr marL="0" marR="0" marT="0" marB="0" anchor="ctr"/>
                </a:tc>
                <a:tc>
                  <a:txBody>
                    <a:bodyPr/>
                    <a:lstStyle/>
                    <a:p>
                      <a:pPr algn="ctr">
                        <a:lnSpc>
                          <a:spcPct val="107000"/>
                        </a:lnSpc>
                        <a:spcAft>
                          <a:spcPts val="0"/>
                        </a:spcAft>
                      </a:pPr>
                      <a:r>
                        <a:rPr lang="en-US" sz="1100" b="1">
                          <a:effectLst/>
                          <a:latin typeface="Times New Roman" panose="02020603050405020304" pitchFamily="18" charset="0"/>
                          <a:cs typeface="Times New Roman" panose="02020603050405020304" pitchFamily="18" charset="0"/>
                        </a:rPr>
                        <a:t>4.0962</a:t>
                      </a:r>
                      <a:endParaRPr lang="en-US" sz="1400" b="1">
                        <a:effectLst/>
                        <a:latin typeface="Times New Roman" panose="02020603050405020304" pitchFamily="18" charset="0"/>
                        <a:ea typeface="Calibri"/>
                        <a:cs typeface="Times New Roman" panose="02020603050405020304" pitchFamily="18" charset="0"/>
                      </a:endParaRPr>
                    </a:p>
                  </a:txBody>
                  <a:tcPr marL="0" marR="0" marT="0" marB="0" anchor="ctr"/>
                </a:tc>
              </a:tr>
            </a:tbl>
          </a:graphicData>
        </a:graphic>
      </p:graphicFrame>
      <p:sp>
        <p:nvSpPr>
          <p:cNvPr id="6" name="Rectangle 1"/>
          <p:cNvSpPr>
            <a:spLocks noChangeArrowheads="1"/>
          </p:cNvSpPr>
          <p:nvPr/>
        </p:nvSpPr>
        <p:spPr bwMode="auto">
          <a:xfrm>
            <a:off x="1969644" y="3109456"/>
            <a:ext cx="70255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rgbClr val="000000"/>
                </a:solidFill>
                <a:effectLst/>
                <a:latin typeface="Palatino Linotype" pitchFamily="18" charset="0"/>
                <a:ea typeface="Times New Roman" pitchFamily="18" charset="0"/>
                <a:cs typeface="Times New Roman" pitchFamily="18" charset="0"/>
              </a:rPr>
              <a:t>MATLAB implementation</a:t>
            </a:r>
            <a:r>
              <a:rPr kumimoji="0" lang="en-US" altLang="en-US" sz="1400" b="0" i="0" u="none" strike="noStrike" cap="none" normalizeH="0" baseline="0" smtClean="0">
                <a:ln>
                  <a:noFill/>
                </a:ln>
                <a:solidFill>
                  <a:srgbClr val="000000"/>
                </a:solidFill>
                <a:effectLst/>
                <a:latin typeface="Palatino Linotype" pitchFamily="18" charset="0"/>
                <a:ea typeface="Times New Roman" pitchFamily="18" charset="0"/>
                <a:cs typeface="Times New Roman" pitchFamily="18" charset="0"/>
              </a:rPr>
              <a:t>: Simulation results obtained with the original data using the Levenberg-Marquardt and the Backpropagation algorithms respectively.</a:t>
            </a:r>
            <a:endParaRPr kumimoji="0" lang="en-US" altLang="en-US" sz="1050" b="0" i="0" u="none" strike="noStrike" cap="none" normalizeH="0" baseline="0" smtClean="0">
              <a:ln>
                <a:noFill/>
              </a:ln>
              <a:solidFill>
                <a:schemeClr val="tx1"/>
              </a:solidFill>
              <a:effectLst/>
              <a:latin typeface="Arial" pitchFamily="34" charset="0"/>
              <a:cs typeface="Arial" pitchFamily="34" charset="0"/>
            </a:endParaRPr>
          </a:p>
        </p:txBody>
      </p:sp>
      <p:sp>
        <p:nvSpPr>
          <p:cNvPr id="8" name="Rectangle 7"/>
          <p:cNvSpPr/>
          <p:nvPr/>
        </p:nvSpPr>
        <p:spPr>
          <a:xfrm>
            <a:off x="-360" y="6179770"/>
            <a:ext cx="4572000" cy="707886"/>
          </a:xfrm>
          <a:prstGeom prst="rect">
            <a:avLst/>
          </a:prstGeom>
        </p:spPr>
        <p:txBody>
          <a:bodyPr>
            <a:spAutoFit/>
          </a:bodyPr>
          <a:lstStyle/>
          <a:p>
            <a:r>
              <a:rPr lang="en-US" sz="2000">
                <a:solidFill>
                  <a:srgbClr val="0070C0"/>
                </a:solidFill>
                <a:latin typeface="Times New Roman" panose="02020603050405020304" pitchFamily="18" charset="0"/>
                <a:cs typeface="Times New Roman" panose="02020603050405020304" pitchFamily="18" charset="0"/>
              </a:rPr>
              <a:t>net.trainFcn = </a:t>
            </a:r>
            <a:r>
              <a:rPr lang="en-US" sz="2000" smtClean="0">
                <a:solidFill>
                  <a:srgbClr val="0070C0"/>
                </a:solidFill>
                <a:latin typeface="Times New Roman" panose="02020603050405020304" pitchFamily="18" charset="0"/>
                <a:cs typeface="Times New Roman" panose="02020603050405020304" pitchFamily="18" charset="0"/>
              </a:rPr>
              <a:t>'</a:t>
            </a:r>
            <a:r>
              <a:rPr lang="en-US" sz="2000" b="1" smtClean="0">
                <a:solidFill>
                  <a:srgbClr val="0070C0"/>
                </a:solidFill>
                <a:latin typeface="Times New Roman" panose="02020603050405020304" pitchFamily="18" charset="0"/>
                <a:cs typeface="Times New Roman" panose="02020603050405020304" pitchFamily="18" charset="0"/>
              </a:rPr>
              <a:t>trainlm</a:t>
            </a:r>
            <a:r>
              <a:rPr lang="en-US" sz="2000">
                <a:solidFill>
                  <a:srgbClr val="0070C0"/>
                </a:solidFill>
                <a:latin typeface="Times New Roman" panose="02020603050405020304" pitchFamily="18" charset="0"/>
                <a:cs typeface="Times New Roman" panose="02020603050405020304" pitchFamily="18" charset="0"/>
              </a:rPr>
              <a:t>'</a:t>
            </a:r>
            <a:r>
              <a:rPr lang="en-US" sz="2000" smtClean="0">
                <a:solidFill>
                  <a:srgbClr val="0070C0"/>
                </a:solidFill>
                <a:latin typeface="Times New Roman" panose="02020603050405020304" pitchFamily="18" charset="0"/>
                <a:cs typeface="Times New Roman" panose="02020603050405020304" pitchFamily="18" charset="0"/>
              </a:rPr>
              <a:t> – in MATLAB</a:t>
            </a:r>
            <a:endParaRPr lang="en-US" sz="2000">
              <a:solidFill>
                <a:srgbClr val="0070C0"/>
              </a:solidFill>
              <a:latin typeface="Times New Roman" panose="02020603050405020304" pitchFamily="18" charset="0"/>
              <a:cs typeface="Times New Roman" panose="02020603050405020304" pitchFamily="18" charset="0"/>
            </a:endParaRPr>
          </a:p>
          <a:p>
            <a:r>
              <a:rPr lang="en-US" sz="2000">
                <a:solidFill>
                  <a:srgbClr val="0070C0"/>
                </a:solidFill>
                <a:latin typeface="Times New Roman" panose="02020603050405020304" pitchFamily="18" charset="0"/>
                <a:cs typeface="Times New Roman" panose="02020603050405020304" pitchFamily="18" charset="0"/>
              </a:rPr>
              <a:t>[trainedNet,tr] = train(net,...)</a:t>
            </a:r>
          </a:p>
        </p:txBody>
      </p:sp>
    </p:spTree>
    <p:extLst>
      <p:ext uri="{BB962C8B-B14F-4D97-AF65-F5344CB8AC3E}">
        <p14:creationId xmlns:p14="http://schemas.microsoft.com/office/powerpoint/2010/main" val="252329233"/>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PlaceHolder 1"/>
          <p:cNvSpPr>
            <a:spLocks noGrp="1"/>
          </p:cNvSpPr>
          <p:nvPr>
            <p:ph type="title"/>
          </p:nvPr>
        </p:nvSpPr>
        <p:spPr>
          <a:xfrm>
            <a:off x="0" y="937800"/>
            <a:ext cx="9066960" cy="401144"/>
          </a:xfrm>
          <a:prstGeom prst="rect">
            <a:avLst/>
          </a:prstGeom>
          <a:noFill/>
          <a:ln w="0">
            <a:noFill/>
          </a:ln>
        </p:spPr>
        <p:txBody>
          <a:bodyPr lIns="0" tIns="0" rIns="0" bIns="0" anchor="ctr">
            <a:noAutofit/>
          </a:bodyPr>
          <a:lstStyle/>
          <a:p>
            <a:pPr algn="ctr">
              <a:lnSpc>
                <a:spcPct val="100000"/>
              </a:lnSpc>
            </a:pPr>
            <a:r>
              <a:rPr lang="en-GB" sz="3200" b="1" strike="noStrike" spc="-1" smtClean="0">
                <a:solidFill>
                  <a:srgbClr val="558ED5"/>
                </a:solidFill>
                <a:latin typeface="Calibri"/>
                <a:ea typeface="Calibri"/>
              </a:rPr>
              <a:t>Neural Networks Results (I)</a:t>
            </a:r>
            <a:endParaRPr lang="en-US" sz="1400" b="0" strike="noStrike" spc="-1" dirty="0">
              <a:latin typeface="Arial"/>
            </a:endParaRPr>
          </a:p>
        </p:txBody>
      </p:sp>
      <p:pic>
        <p:nvPicPr>
          <p:cNvPr id="48" name="Picture 1"/>
          <p:cNvPicPr/>
          <p:nvPr/>
        </p:nvPicPr>
        <p:blipFill>
          <a:blip r:embed="rId3"/>
          <a:stretch/>
        </p:blipFill>
        <p:spPr>
          <a:xfrm>
            <a:off x="0" y="-228600"/>
            <a:ext cx="9143280" cy="1166400"/>
          </a:xfrm>
          <a:prstGeom prst="rect">
            <a:avLst/>
          </a:prstGeom>
          <a:ln w="0">
            <a:noFill/>
          </a:ln>
        </p:spPr>
      </p:pic>
      <p:pic>
        <p:nvPicPr>
          <p:cNvPr id="8" name="Picture 7"/>
          <p:cNvPicPr/>
          <p:nvPr/>
        </p:nvPicPr>
        <p:blipFill>
          <a:blip r:embed="rId4">
            <a:extLst>
              <a:ext uri="{28A0092B-C50C-407E-A947-70E740481C1C}">
                <a14:useLocalDpi xmlns:a14="http://schemas.microsoft.com/office/drawing/2010/main" val="0"/>
              </a:ext>
            </a:extLst>
          </a:blip>
          <a:stretch>
            <a:fillRect/>
          </a:stretch>
        </p:blipFill>
        <p:spPr>
          <a:xfrm>
            <a:off x="0" y="1345609"/>
            <a:ext cx="5351780" cy="3034665"/>
          </a:xfrm>
          <a:prstGeom prst="rect">
            <a:avLst/>
          </a:prstGeom>
        </p:spPr>
      </p:pic>
      <p:pic>
        <p:nvPicPr>
          <p:cNvPr id="9" name="Picture 8"/>
          <p:cNvPicPr/>
          <p:nvPr/>
        </p:nvPicPr>
        <p:blipFill>
          <a:blip r:embed="rId5">
            <a:extLst>
              <a:ext uri="{28A0092B-C50C-407E-A947-70E740481C1C}">
                <a14:useLocalDpi xmlns:a14="http://schemas.microsoft.com/office/drawing/2010/main" val="0"/>
              </a:ext>
            </a:extLst>
          </a:blip>
          <a:stretch>
            <a:fillRect/>
          </a:stretch>
        </p:blipFill>
        <p:spPr>
          <a:xfrm>
            <a:off x="3792220" y="3474720"/>
            <a:ext cx="5351780" cy="3383280"/>
          </a:xfrm>
          <a:prstGeom prst="rect">
            <a:avLst/>
          </a:prstGeom>
        </p:spPr>
      </p:pic>
      <p:sp>
        <p:nvSpPr>
          <p:cNvPr id="2" name="Rectangle 1"/>
          <p:cNvSpPr/>
          <p:nvPr/>
        </p:nvSpPr>
        <p:spPr>
          <a:xfrm>
            <a:off x="5351780" y="1374363"/>
            <a:ext cx="3791500" cy="707886"/>
          </a:xfrm>
          <a:prstGeom prst="rect">
            <a:avLst/>
          </a:prstGeom>
        </p:spPr>
        <p:txBody>
          <a:bodyPr wrap="square">
            <a:spAutoFit/>
          </a:bodyPr>
          <a:lstStyle/>
          <a:p>
            <a:r>
              <a:rPr lang="en-US" sz="2000" b="1">
                <a:latin typeface="Times New Roman" panose="02020603050405020304" pitchFamily="18" charset="0"/>
                <a:cs typeface="Times New Roman" panose="02020603050405020304" pitchFamily="18" charset="0"/>
              </a:rPr>
              <a:t>Random Initialization vs. </a:t>
            </a:r>
            <a:r>
              <a:rPr lang="en-US" sz="2000" b="1" smtClean="0">
                <a:latin typeface="Times New Roman" panose="02020603050405020304" pitchFamily="18" charset="0"/>
                <a:cs typeface="Times New Roman" panose="02020603050405020304" pitchFamily="18" charset="0"/>
              </a:rPr>
              <a:t>GA Initialization of NN weights</a:t>
            </a:r>
            <a:endParaRPr lang="en-US" sz="2000" b="1">
              <a:latin typeface="Times New Roman" panose="02020603050405020304" pitchFamily="18" charset="0"/>
              <a:cs typeface="Times New Roman" panose="02020603050405020304" pitchFamily="18" charset="0"/>
            </a:endParaRPr>
          </a:p>
        </p:txBody>
      </p:sp>
      <p:sp>
        <p:nvSpPr>
          <p:cNvPr id="3" name="Rectangle 2"/>
          <p:cNvSpPr/>
          <p:nvPr/>
        </p:nvSpPr>
        <p:spPr>
          <a:xfrm>
            <a:off x="0" y="4427696"/>
            <a:ext cx="3792220" cy="1938992"/>
          </a:xfrm>
          <a:prstGeom prst="rect">
            <a:avLst/>
          </a:prstGeom>
        </p:spPr>
        <p:txBody>
          <a:bodyPr wrap="square">
            <a:spAutoFit/>
          </a:bodyPr>
          <a:lstStyle/>
          <a:p>
            <a:r>
              <a:rPr lang="en-US" sz="2000">
                <a:latin typeface="Times New Roman" panose="02020603050405020304" pitchFamily="18" charset="0"/>
                <a:cs typeface="Times New Roman" panose="02020603050405020304" pitchFamily="18" charset="0"/>
              </a:rPr>
              <a:t>We achieved </a:t>
            </a:r>
            <a:r>
              <a:rPr lang="en-US" sz="2000" b="1">
                <a:latin typeface="Times New Roman" panose="02020603050405020304" pitchFamily="18" charset="0"/>
                <a:cs typeface="Times New Roman" panose="02020603050405020304" pitchFamily="18" charset="0"/>
              </a:rPr>
              <a:t>better results with the neural network pre-trained with the genetic algorithm</a:t>
            </a:r>
            <a:r>
              <a:rPr lang="en-US" sz="2000">
                <a:latin typeface="Times New Roman" panose="02020603050405020304" pitchFamily="18" charset="0"/>
                <a:cs typeface="Times New Roman" panose="02020603050405020304" pitchFamily="18" charset="0"/>
              </a:rPr>
              <a:t>, with a testing error of 0.03 compared to 0.045 in the case of the pseudo-random Xavier initialization.</a:t>
            </a:r>
          </a:p>
        </p:txBody>
      </p:sp>
    </p:spTree>
    <p:extLst>
      <p:ext uri="{BB962C8B-B14F-4D97-AF65-F5344CB8AC3E}">
        <p14:creationId xmlns:p14="http://schemas.microsoft.com/office/powerpoint/2010/main" val="739470055"/>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PlaceHolder 1"/>
          <p:cNvSpPr>
            <a:spLocks noGrp="1"/>
          </p:cNvSpPr>
          <p:nvPr>
            <p:ph type="title"/>
          </p:nvPr>
        </p:nvSpPr>
        <p:spPr>
          <a:xfrm>
            <a:off x="0" y="937800"/>
            <a:ext cx="9066960" cy="401144"/>
          </a:xfrm>
          <a:prstGeom prst="rect">
            <a:avLst/>
          </a:prstGeom>
          <a:noFill/>
          <a:ln w="0">
            <a:noFill/>
          </a:ln>
        </p:spPr>
        <p:txBody>
          <a:bodyPr lIns="0" tIns="0" rIns="0" bIns="0" anchor="ctr">
            <a:noAutofit/>
          </a:bodyPr>
          <a:lstStyle/>
          <a:p>
            <a:pPr algn="ctr">
              <a:lnSpc>
                <a:spcPct val="100000"/>
              </a:lnSpc>
            </a:pPr>
            <a:r>
              <a:rPr lang="en-GB" sz="3200" b="1" strike="noStrike" spc="-1" smtClean="0">
                <a:solidFill>
                  <a:srgbClr val="558ED5"/>
                </a:solidFill>
                <a:latin typeface="Calibri"/>
                <a:ea typeface="Calibri"/>
              </a:rPr>
              <a:t>Neural Networks Results (II)</a:t>
            </a:r>
            <a:endParaRPr lang="en-US" sz="1400" b="0" strike="noStrike" spc="-1" dirty="0">
              <a:latin typeface="Arial"/>
            </a:endParaRPr>
          </a:p>
        </p:txBody>
      </p:sp>
      <p:pic>
        <p:nvPicPr>
          <p:cNvPr id="48" name="Picture 1"/>
          <p:cNvPicPr/>
          <p:nvPr/>
        </p:nvPicPr>
        <p:blipFill>
          <a:blip r:embed="rId3"/>
          <a:stretch/>
        </p:blipFill>
        <p:spPr>
          <a:xfrm>
            <a:off x="0" y="-228600"/>
            <a:ext cx="9143280" cy="1166400"/>
          </a:xfrm>
          <a:prstGeom prst="rect">
            <a:avLst/>
          </a:prstGeom>
          <a:ln w="0">
            <a:noFill/>
          </a:ln>
        </p:spPr>
      </p:pic>
      <p:sp>
        <p:nvSpPr>
          <p:cNvPr id="2" name="Rectangle 1"/>
          <p:cNvSpPr/>
          <p:nvPr/>
        </p:nvSpPr>
        <p:spPr>
          <a:xfrm>
            <a:off x="5351780" y="1374363"/>
            <a:ext cx="3791500" cy="1015663"/>
          </a:xfrm>
          <a:prstGeom prst="rect">
            <a:avLst/>
          </a:prstGeom>
        </p:spPr>
        <p:txBody>
          <a:bodyPr wrap="square">
            <a:spAutoFit/>
          </a:bodyPr>
          <a:lstStyle/>
          <a:p>
            <a:r>
              <a:rPr lang="en-US" sz="2000" b="1" smtClean="0">
                <a:latin typeface="Times New Roman" panose="02020603050405020304" pitchFamily="18" charset="0"/>
                <a:cs typeface="Times New Roman" panose="02020603050405020304" pitchFamily="18" charset="0"/>
              </a:rPr>
              <a:t>Incorporating the pH </a:t>
            </a:r>
            <a:r>
              <a:rPr lang="en-US" sz="2000" b="1">
                <a:latin typeface="Times New Roman" panose="02020603050405020304" pitchFamily="18" charset="0"/>
                <a:cs typeface="Times New Roman" panose="02020603050405020304" pitchFamily="18" charset="0"/>
              </a:rPr>
              <a:t>and the released </a:t>
            </a:r>
            <a:r>
              <a:rPr lang="en-US" sz="2000" b="1" smtClean="0">
                <a:latin typeface="Times New Roman" panose="02020603050405020304" pitchFamily="18" charset="0"/>
                <a:cs typeface="Times New Roman" panose="02020603050405020304" pitchFamily="18" charset="0"/>
              </a:rPr>
              <a:t>CO</a:t>
            </a:r>
            <a:r>
              <a:rPr lang="en-US" sz="2000" b="1" baseline="-25000" smtClean="0">
                <a:latin typeface="Times New Roman" panose="02020603050405020304" pitchFamily="18" charset="0"/>
                <a:cs typeface="Times New Roman" panose="02020603050405020304" pitchFamily="18" charset="0"/>
              </a:rPr>
              <a:t>2</a:t>
            </a:r>
            <a:r>
              <a:rPr lang="en-US" sz="2000" b="1" smtClean="0">
                <a:latin typeface="Times New Roman" panose="02020603050405020304" pitchFamily="18" charset="0"/>
                <a:cs typeface="Times New Roman" panose="02020603050405020304" pitchFamily="18" charset="0"/>
              </a:rPr>
              <a:t> in the prediction process</a:t>
            </a:r>
            <a:endParaRPr lang="en-US" sz="2000" b="1">
              <a:latin typeface="Times New Roman" panose="02020603050405020304" pitchFamily="18" charset="0"/>
              <a:cs typeface="Times New Roman" panose="02020603050405020304" pitchFamily="18" charset="0"/>
            </a:endParaRPr>
          </a:p>
        </p:txBody>
      </p:sp>
      <p:pic>
        <p:nvPicPr>
          <p:cNvPr id="10" name="Picture 9" descr="Chart, line chart&#10;&#10;Description automatically generated"/>
          <p:cNvPicPr/>
          <p:nvPr/>
        </p:nvPicPr>
        <p:blipFill>
          <a:blip r:embed="rId4">
            <a:extLst>
              <a:ext uri="{28A0092B-C50C-407E-A947-70E740481C1C}">
                <a14:useLocalDpi xmlns:a14="http://schemas.microsoft.com/office/drawing/2010/main" val="0"/>
              </a:ext>
            </a:extLst>
          </a:blip>
          <a:stretch>
            <a:fillRect/>
          </a:stretch>
        </p:blipFill>
        <p:spPr>
          <a:xfrm>
            <a:off x="3810" y="1364197"/>
            <a:ext cx="5347970" cy="2896235"/>
          </a:xfrm>
          <a:prstGeom prst="rect">
            <a:avLst/>
          </a:prstGeom>
        </p:spPr>
      </p:pic>
      <p:pic>
        <p:nvPicPr>
          <p:cNvPr id="11" name="Picture 10"/>
          <p:cNvPicPr/>
          <p:nvPr/>
        </p:nvPicPr>
        <p:blipFill>
          <a:blip r:embed="rId5">
            <a:extLst>
              <a:ext uri="{28A0092B-C50C-407E-A947-70E740481C1C}">
                <a14:useLocalDpi xmlns:a14="http://schemas.microsoft.com/office/drawing/2010/main" val="0"/>
              </a:ext>
            </a:extLst>
          </a:blip>
          <a:srcRect/>
          <a:stretch>
            <a:fillRect/>
          </a:stretch>
        </p:blipFill>
        <p:spPr bwMode="auto">
          <a:xfrm>
            <a:off x="3744595" y="3438525"/>
            <a:ext cx="5399405" cy="3419475"/>
          </a:xfrm>
          <a:prstGeom prst="rect">
            <a:avLst/>
          </a:prstGeom>
          <a:noFill/>
        </p:spPr>
      </p:pic>
      <p:sp>
        <p:nvSpPr>
          <p:cNvPr id="3" name="Rectangle 2"/>
          <p:cNvSpPr/>
          <p:nvPr/>
        </p:nvSpPr>
        <p:spPr>
          <a:xfrm>
            <a:off x="0" y="4363561"/>
            <a:ext cx="3912782" cy="2554545"/>
          </a:xfrm>
          <a:prstGeom prst="rect">
            <a:avLst/>
          </a:prstGeom>
        </p:spPr>
        <p:txBody>
          <a:bodyPr wrap="square">
            <a:spAutoFit/>
          </a:bodyPr>
          <a:lstStyle/>
          <a:p>
            <a:r>
              <a:rPr lang="en-US" sz="2000" b="1">
                <a:latin typeface="Times New Roman" panose="02020603050405020304" pitchFamily="18" charset="0"/>
                <a:cs typeface="Times New Roman" panose="02020603050405020304" pitchFamily="18" charset="0"/>
              </a:rPr>
              <a:t>There was an increase in the prediction accuracy once the additional information about the pH and the released carbon dioxide was incorporated</a:t>
            </a:r>
            <a:r>
              <a:rPr lang="en-US" sz="2000">
                <a:latin typeface="Times New Roman" panose="02020603050405020304" pitchFamily="18" charset="0"/>
                <a:cs typeface="Times New Roman" panose="02020603050405020304" pitchFamily="18" charset="0"/>
              </a:rPr>
              <a:t>, leading to the conclusion that a larger amount of data positively influences the performance of the </a:t>
            </a:r>
            <a:r>
              <a:rPr lang="en-US" sz="2000" smtClean="0">
                <a:latin typeface="Times New Roman" panose="02020603050405020304" pitchFamily="18" charset="0"/>
                <a:cs typeface="Times New Roman" panose="02020603050405020304" pitchFamily="18" charset="0"/>
              </a:rPr>
              <a:t>NN.</a:t>
            </a:r>
            <a:endParaRPr lang="en-US" sz="2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0874458"/>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PlaceHolder 1"/>
          <p:cNvSpPr>
            <a:spLocks noGrp="1"/>
          </p:cNvSpPr>
          <p:nvPr>
            <p:ph type="title"/>
          </p:nvPr>
        </p:nvSpPr>
        <p:spPr>
          <a:xfrm>
            <a:off x="0" y="937799"/>
            <a:ext cx="9066960" cy="728269"/>
          </a:xfrm>
          <a:prstGeom prst="rect">
            <a:avLst/>
          </a:prstGeom>
          <a:noFill/>
          <a:ln w="0">
            <a:noFill/>
          </a:ln>
        </p:spPr>
        <p:txBody>
          <a:bodyPr lIns="0" tIns="0" rIns="0" bIns="0" anchor="ctr">
            <a:noAutofit/>
          </a:bodyPr>
          <a:lstStyle/>
          <a:p>
            <a:pPr algn="ctr">
              <a:lnSpc>
                <a:spcPct val="100000"/>
              </a:lnSpc>
            </a:pPr>
            <a:r>
              <a:rPr lang="en-GB" sz="3200" b="1" strike="noStrike" spc="-1" smtClean="0">
                <a:solidFill>
                  <a:srgbClr val="558ED5"/>
                </a:solidFill>
                <a:latin typeface="Calibri"/>
                <a:ea typeface="Calibri"/>
              </a:rPr>
              <a:t>Neural Networks: Challenges</a:t>
            </a:r>
            <a:endParaRPr lang="en-US" sz="1600" b="0" strike="noStrike" spc="-1" dirty="0">
              <a:latin typeface="Arial"/>
            </a:endParaRPr>
          </a:p>
        </p:txBody>
      </p:sp>
      <p:pic>
        <p:nvPicPr>
          <p:cNvPr id="48" name="Picture 1"/>
          <p:cNvPicPr/>
          <p:nvPr/>
        </p:nvPicPr>
        <p:blipFill>
          <a:blip r:embed="rId3"/>
          <a:stretch/>
        </p:blipFill>
        <p:spPr>
          <a:xfrm>
            <a:off x="0" y="-228600"/>
            <a:ext cx="9143280" cy="1166400"/>
          </a:xfrm>
          <a:prstGeom prst="rect">
            <a:avLst/>
          </a:prstGeom>
          <a:ln w="0">
            <a:noFill/>
          </a:ln>
        </p:spPr>
      </p:pic>
      <p:sp>
        <p:nvSpPr>
          <p:cNvPr id="5" name="Rectangle 4"/>
          <p:cNvSpPr/>
          <p:nvPr/>
        </p:nvSpPr>
        <p:spPr>
          <a:xfrm>
            <a:off x="0" y="1878719"/>
            <a:ext cx="9144000" cy="4862870"/>
          </a:xfrm>
          <a:prstGeom prst="rect">
            <a:avLst/>
          </a:prstGeom>
        </p:spPr>
        <p:txBody>
          <a:bodyPr wrap="square">
            <a:spAutoFit/>
          </a:bodyPr>
          <a:lstStyle/>
          <a:p>
            <a:pPr marL="342900" indent="-342900">
              <a:buFont typeface="Arial" panose="020B0604020202020204" pitchFamily="34" charset="0"/>
              <a:buChar char="•"/>
            </a:pPr>
            <a:r>
              <a:rPr lang="en-US" sz="2200">
                <a:latin typeface="Times New Roman" panose="02020603050405020304" pitchFamily="18" charset="0"/>
                <a:ea typeface="Times New Roman" panose="02020603050405020304" pitchFamily="18" charset="0"/>
              </a:rPr>
              <a:t>The choice of  alpha (</a:t>
            </a:r>
            <a:r>
              <a:rPr lang="en-US" sz="2200" b="1">
                <a:latin typeface="Times New Roman" panose="02020603050405020304" pitchFamily="18" charset="0"/>
                <a:ea typeface="Times New Roman" panose="02020603050405020304" pitchFamily="18" charset="0"/>
              </a:rPr>
              <a:t>learning rate</a:t>
            </a:r>
            <a:r>
              <a:rPr lang="en-US" sz="2200">
                <a:latin typeface="Times New Roman" panose="02020603050405020304" pitchFamily="18" charset="0"/>
                <a:ea typeface="Times New Roman" panose="02020603050405020304" pitchFamily="18" charset="0"/>
              </a:rPr>
              <a:t>) greatly influences the backpropagation learning algorithm based on minimizing the mean square error. However, its choice depends on the specifics of the problem. </a:t>
            </a:r>
          </a:p>
          <a:p>
            <a:pPr marL="342900" indent="-342900">
              <a:buFont typeface="Arial" panose="020B0604020202020204" pitchFamily="34" charset="0"/>
              <a:buChar char="•"/>
            </a:pPr>
            <a:r>
              <a:rPr lang="en-US" sz="2200">
                <a:latin typeface="Times New Roman" panose="02020603050405020304" pitchFamily="18" charset="0"/>
                <a:ea typeface="Times New Roman" panose="02020603050405020304" pitchFamily="18" charset="0"/>
              </a:rPr>
              <a:t>Although </a:t>
            </a:r>
            <a:r>
              <a:rPr lang="en-US" sz="2200" b="1">
                <a:latin typeface="Times New Roman" panose="02020603050405020304" pitchFamily="18" charset="0"/>
                <a:ea typeface="Times New Roman" panose="02020603050405020304" pitchFamily="18" charset="0"/>
              </a:rPr>
              <a:t>there is no universal method for choosing in a given problem</a:t>
            </a:r>
            <a:r>
              <a:rPr lang="en-US" sz="2200">
                <a:latin typeface="Times New Roman" panose="02020603050405020304" pitchFamily="18" charset="0"/>
                <a:ea typeface="Times New Roman" panose="02020603050405020304" pitchFamily="18" charset="0"/>
              </a:rPr>
              <a:t>, it is recommended that it be subunit or possibly decreasing with increasing iteration number. </a:t>
            </a:r>
            <a:r>
              <a:rPr lang="en-US" sz="2200" smtClean="0">
                <a:latin typeface="Times New Roman" panose="02020603050405020304" pitchFamily="18" charset="0"/>
                <a:ea typeface="Times New Roman" panose="02020603050405020304" pitchFamily="18" charset="0"/>
              </a:rPr>
              <a:t>Usually </a:t>
            </a:r>
            <a:r>
              <a:rPr lang="en-US" sz="2200">
                <a:latin typeface="Times New Roman" panose="02020603050405020304" pitchFamily="18" charset="0"/>
                <a:ea typeface="Times New Roman" panose="02020603050405020304" pitchFamily="18" charset="0"/>
              </a:rPr>
              <a:t>the most convenient value is chosen after </a:t>
            </a:r>
            <a:r>
              <a:rPr lang="en-US" sz="2200" b="1">
                <a:latin typeface="Times New Roman" panose="02020603050405020304" pitchFamily="18" charset="0"/>
                <a:ea typeface="Times New Roman" panose="02020603050405020304" pitchFamily="18" charset="0"/>
              </a:rPr>
              <a:t>laborious simulations</a:t>
            </a:r>
            <a:r>
              <a:rPr lang="en-US" sz="2200" smtClean="0">
                <a:latin typeface="Times New Roman" panose="02020603050405020304" pitchFamily="18" charset="0"/>
                <a:ea typeface="Times New Roman" panose="02020603050405020304" pitchFamily="18" charset="0"/>
              </a:rPr>
              <a:t>.</a:t>
            </a:r>
          </a:p>
          <a:p>
            <a:endParaRPr lang="en-US" sz="800" spc="-1" smtClean="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200" b="1" spc="-1" smtClean="0">
                <a:latin typeface="Times New Roman" panose="02020603050405020304" pitchFamily="18" charset="0"/>
                <a:cs typeface="Times New Roman" panose="02020603050405020304" pitchFamily="18" charset="0"/>
              </a:rPr>
              <a:t>Difficult </a:t>
            </a:r>
            <a:r>
              <a:rPr lang="en-US" sz="2200" b="1" spc="-1" dirty="0">
                <a:latin typeface="Times New Roman" panose="02020603050405020304" pitchFamily="18" charset="0"/>
                <a:cs typeface="Times New Roman" panose="02020603050405020304" pitchFamily="18" charset="0"/>
              </a:rPr>
              <a:t>to customize Machine Learning models</a:t>
            </a:r>
            <a:r>
              <a:rPr lang="en-US" sz="2200" spc="-1" dirty="0">
                <a:latin typeface="Times New Roman" panose="02020603050405020304" pitchFamily="18" charset="0"/>
                <a:cs typeface="Times New Roman" panose="02020603050405020304" pitchFamily="18" charset="0"/>
              </a:rPr>
              <a:t> for specific food types or </a:t>
            </a:r>
            <a:r>
              <a:rPr lang="en-US" sz="2200" spc="-1">
                <a:latin typeface="Times New Roman" panose="02020603050405020304" pitchFamily="18" charset="0"/>
                <a:cs typeface="Times New Roman" panose="02020603050405020304" pitchFamily="18" charset="0"/>
              </a:rPr>
              <a:t>recall </a:t>
            </a:r>
            <a:r>
              <a:rPr lang="en-US" sz="2200" spc="-1" smtClean="0">
                <a:latin typeface="Times New Roman" panose="02020603050405020304" pitchFamily="18" charset="0"/>
                <a:cs typeface="Times New Roman" panose="02020603050405020304" pitchFamily="18" charset="0"/>
              </a:rPr>
              <a:t>types</a:t>
            </a:r>
          </a:p>
          <a:p>
            <a:endParaRPr lang="en-US" sz="800" spc="-1" dirty="0" smtClean="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200" spc="-1" dirty="0">
                <a:latin typeface="Times New Roman" panose="02020603050405020304" pitchFamily="18" charset="0"/>
                <a:cs typeface="Times New Roman" panose="02020603050405020304" pitchFamily="18" charset="0"/>
              </a:rPr>
              <a:t>Are necessary </a:t>
            </a:r>
            <a:r>
              <a:rPr lang="en-US" sz="2200" b="1" spc="-1" dirty="0">
                <a:latin typeface="Times New Roman" panose="02020603050405020304" pitchFamily="18" charset="0"/>
                <a:cs typeface="Times New Roman" panose="02020603050405020304" pitchFamily="18" charset="0"/>
              </a:rPr>
              <a:t>complex Machine Learning models</a:t>
            </a:r>
            <a:r>
              <a:rPr lang="en-US" sz="2200" spc="-1" dirty="0">
                <a:latin typeface="Times New Roman" panose="02020603050405020304" pitchFamily="18" charset="0"/>
                <a:cs typeface="Times New Roman" panose="02020603050405020304" pitchFamily="18" charset="0"/>
              </a:rPr>
              <a:t> and </a:t>
            </a:r>
            <a:r>
              <a:rPr lang="en-US" sz="2200" b="1" spc="-1" dirty="0">
                <a:latin typeface="Times New Roman" panose="02020603050405020304" pitchFamily="18" charset="0"/>
                <a:cs typeface="Times New Roman" panose="02020603050405020304" pitchFamily="18" charset="0"/>
              </a:rPr>
              <a:t>large volumes of data to ensure </a:t>
            </a:r>
            <a:r>
              <a:rPr lang="en-US" sz="2200" b="1" spc="-1">
                <a:latin typeface="Times New Roman" panose="02020603050405020304" pitchFamily="18" charset="0"/>
                <a:cs typeface="Times New Roman" panose="02020603050405020304" pitchFamily="18" charset="0"/>
              </a:rPr>
              <a:t>accurate </a:t>
            </a:r>
            <a:r>
              <a:rPr lang="en-US" sz="2200" b="1" spc="-1" smtClean="0">
                <a:latin typeface="Times New Roman" panose="02020603050405020304" pitchFamily="18" charset="0"/>
                <a:cs typeface="Times New Roman" panose="02020603050405020304" pitchFamily="18" charset="0"/>
              </a:rPr>
              <a:t>predictions</a:t>
            </a:r>
          </a:p>
          <a:p>
            <a:endParaRPr lang="en-US" sz="800" b="1" spc="-1" dirty="0" smtClean="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200" b="1" spc="-1" dirty="0">
                <a:latin typeface="Times New Roman" panose="02020603050405020304" pitchFamily="18" charset="0"/>
                <a:cs typeface="Times New Roman" panose="02020603050405020304" pitchFamily="18" charset="0"/>
              </a:rPr>
              <a:t>Time-consuming simulations </a:t>
            </a:r>
            <a:r>
              <a:rPr lang="en-US" sz="2200" spc="-1" dirty="0">
                <a:latin typeface="Times New Roman" panose="02020603050405020304" pitchFamily="18" charset="0"/>
                <a:cs typeface="Times New Roman" panose="02020603050405020304" pitchFamily="18" charset="0"/>
              </a:rPr>
              <a:t>and AI models training requiring days/weeks to </a:t>
            </a:r>
            <a:r>
              <a:rPr lang="en-US" sz="2200" spc="-1">
                <a:latin typeface="Times New Roman" panose="02020603050405020304" pitchFamily="18" charset="0"/>
                <a:cs typeface="Times New Roman" panose="02020603050405020304" pitchFamily="18" charset="0"/>
              </a:rPr>
              <a:t>be </a:t>
            </a:r>
            <a:r>
              <a:rPr lang="en-US" sz="2200" spc="-1" smtClean="0">
                <a:latin typeface="Times New Roman" panose="02020603050405020304" pitchFamily="18" charset="0"/>
                <a:cs typeface="Times New Roman" panose="02020603050405020304" pitchFamily="18" charset="0"/>
              </a:rPr>
              <a:t>performed</a:t>
            </a:r>
          </a:p>
        </p:txBody>
      </p:sp>
    </p:spTree>
    <p:extLst>
      <p:ext uri="{BB962C8B-B14F-4D97-AF65-F5344CB8AC3E}">
        <p14:creationId xmlns:p14="http://schemas.microsoft.com/office/powerpoint/2010/main" val="4182788108"/>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PlaceHolder 1"/>
          <p:cNvSpPr>
            <a:spLocks noGrp="1"/>
          </p:cNvSpPr>
          <p:nvPr>
            <p:ph type="title"/>
          </p:nvPr>
        </p:nvSpPr>
        <p:spPr>
          <a:xfrm>
            <a:off x="0" y="1022856"/>
            <a:ext cx="9066960" cy="728269"/>
          </a:xfrm>
          <a:prstGeom prst="rect">
            <a:avLst/>
          </a:prstGeom>
          <a:noFill/>
          <a:ln w="0">
            <a:noFill/>
          </a:ln>
        </p:spPr>
        <p:txBody>
          <a:bodyPr lIns="0" tIns="0" rIns="0" bIns="0" anchor="ctr">
            <a:noAutofit/>
          </a:bodyPr>
          <a:lstStyle/>
          <a:p>
            <a:pPr algn="ctr">
              <a:lnSpc>
                <a:spcPct val="100000"/>
              </a:lnSpc>
            </a:pPr>
            <a:r>
              <a:rPr lang="en-GB" sz="3200" b="1" strike="noStrike" spc="-1" dirty="0" smtClean="0">
                <a:solidFill>
                  <a:srgbClr val="558ED5"/>
                </a:solidFill>
                <a:latin typeface="Calibri"/>
                <a:ea typeface="Calibri"/>
              </a:rPr>
              <a:t>Genetic Algorithms (GA</a:t>
            </a:r>
            <a:r>
              <a:rPr lang="en-GB" sz="3200" b="1" spc="-1" dirty="0">
                <a:solidFill>
                  <a:srgbClr val="558ED5"/>
                </a:solidFill>
                <a:latin typeface="Calibri"/>
                <a:ea typeface="Calibri"/>
              </a:rPr>
              <a:t>)</a:t>
            </a:r>
            <a:br>
              <a:rPr lang="en-GB" sz="3200" b="1" spc="-1" dirty="0">
                <a:solidFill>
                  <a:srgbClr val="558ED5"/>
                </a:solidFill>
                <a:latin typeface="Calibri"/>
                <a:ea typeface="Calibri"/>
              </a:rPr>
            </a:br>
            <a:r>
              <a:rPr lang="en-GB" sz="2400" b="1" spc="-1" dirty="0">
                <a:solidFill>
                  <a:srgbClr val="558ED5"/>
                </a:solidFill>
                <a:latin typeface="Calibri"/>
                <a:ea typeface="Calibri"/>
              </a:rPr>
              <a:t>The most widely known type of Evolutionary Algorithms</a:t>
            </a:r>
            <a:endParaRPr lang="en-US" sz="1400" b="0" strike="noStrike" spc="-1" dirty="0">
              <a:latin typeface="Arial"/>
            </a:endParaRPr>
          </a:p>
        </p:txBody>
      </p:sp>
      <p:pic>
        <p:nvPicPr>
          <p:cNvPr id="48" name="Picture 1"/>
          <p:cNvPicPr/>
          <p:nvPr/>
        </p:nvPicPr>
        <p:blipFill>
          <a:blip r:embed="rId3"/>
          <a:stretch/>
        </p:blipFill>
        <p:spPr>
          <a:xfrm>
            <a:off x="0" y="-228600"/>
            <a:ext cx="9143280" cy="1166400"/>
          </a:xfrm>
          <a:prstGeom prst="rect">
            <a:avLst/>
          </a:prstGeom>
          <a:ln w="0">
            <a:noFill/>
          </a:ln>
        </p:spPr>
      </p:pic>
      <p:sp>
        <p:nvSpPr>
          <p:cNvPr id="5" name="Rectangle 4"/>
          <p:cNvSpPr/>
          <p:nvPr/>
        </p:nvSpPr>
        <p:spPr>
          <a:xfrm>
            <a:off x="0" y="1850363"/>
            <a:ext cx="9144000" cy="3608680"/>
          </a:xfrm>
          <a:prstGeom prst="rect">
            <a:avLst/>
          </a:prstGeom>
        </p:spPr>
        <p:txBody>
          <a:bodyPr wrap="square">
            <a:spAutoFit/>
          </a:bodyPr>
          <a:lstStyle/>
          <a:p>
            <a:pPr marL="342900" indent="-342900">
              <a:spcBef>
                <a:spcPts val="600"/>
              </a:spcBef>
              <a:spcAft>
                <a:spcPts val="300"/>
              </a:spcAft>
              <a:buFont typeface="Arial" panose="020B0604020202020204" pitchFamily="34" charset="0"/>
              <a:buChar char="•"/>
            </a:pPr>
            <a:r>
              <a:rPr lang="en-GB" sz="2200" dirty="0" smtClean="0">
                <a:latin typeface="Times New Roman" panose="02020603050405020304" pitchFamily="18" charset="0"/>
                <a:ea typeface="Times New Roman" panose="02020603050405020304" pitchFamily="18" charset="0"/>
              </a:rPr>
              <a:t>Quick overview</a:t>
            </a:r>
          </a:p>
          <a:p>
            <a:pPr marL="342900" indent="-342900">
              <a:spcBef>
                <a:spcPts val="600"/>
              </a:spcBef>
              <a:spcAft>
                <a:spcPts val="300"/>
              </a:spcAft>
              <a:buFont typeface="Arial" panose="020B0604020202020204" pitchFamily="34" charset="0"/>
              <a:buChar char="•"/>
            </a:pPr>
            <a:r>
              <a:rPr lang="en-GB" sz="2200" dirty="0">
                <a:latin typeface="Times New Roman" panose="02020603050405020304" pitchFamily="18" charset="0"/>
                <a:ea typeface="Times New Roman" panose="02020603050405020304" pitchFamily="18" charset="0"/>
              </a:rPr>
              <a:t>Advantages of </a:t>
            </a:r>
            <a:r>
              <a:rPr lang="en-GB" sz="2200" dirty="0" smtClean="0">
                <a:latin typeface="Times New Roman" panose="02020603050405020304" pitchFamily="18" charset="0"/>
                <a:ea typeface="Times New Roman" panose="02020603050405020304" pitchFamily="18" charset="0"/>
              </a:rPr>
              <a:t>GA. Limitations </a:t>
            </a:r>
            <a:r>
              <a:rPr lang="en-GB" sz="2200" dirty="0">
                <a:latin typeface="Times New Roman" panose="02020603050405020304" pitchFamily="18" charset="0"/>
                <a:ea typeface="Times New Roman" panose="02020603050405020304" pitchFamily="18" charset="0"/>
              </a:rPr>
              <a:t>of </a:t>
            </a:r>
            <a:r>
              <a:rPr lang="en-GB" sz="2200" dirty="0" smtClean="0">
                <a:latin typeface="Times New Roman" panose="02020603050405020304" pitchFamily="18" charset="0"/>
                <a:ea typeface="Times New Roman" panose="02020603050405020304" pitchFamily="18" charset="0"/>
              </a:rPr>
              <a:t>GA.</a:t>
            </a:r>
          </a:p>
          <a:p>
            <a:pPr marL="342900" indent="-342900">
              <a:spcBef>
                <a:spcPts val="600"/>
              </a:spcBef>
              <a:spcAft>
                <a:spcPts val="300"/>
              </a:spcAft>
              <a:buFont typeface="Arial" panose="020B0604020202020204" pitchFamily="34" charset="0"/>
              <a:buChar char="•"/>
            </a:pPr>
            <a:r>
              <a:rPr lang="en-GB" sz="2200" dirty="0" smtClean="0">
                <a:latin typeface="Times New Roman" panose="02020603050405020304" pitchFamily="18" charset="0"/>
                <a:ea typeface="Times New Roman" panose="02020603050405020304" pitchFamily="18" charset="0"/>
              </a:rPr>
              <a:t>Structure of a Genetic Algorithm </a:t>
            </a:r>
            <a:r>
              <a:rPr lang="en-GB" sz="2200" dirty="0">
                <a:latin typeface="Times New Roman" panose="02020603050405020304" pitchFamily="18" charset="0"/>
                <a:ea typeface="Times New Roman" panose="02020603050405020304" pitchFamily="18" charset="0"/>
              </a:rPr>
              <a:t>(</a:t>
            </a:r>
            <a:r>
              <a:rPr lang="en-GB" sz="2200" dirty="0" err="1" smtClean="0">
                <a:latin typeface="Times New Roman" panose="02020603050405020304" pitchFamily="18" charset="0"/>
                <a:ea typeface="Times New Roman" panose="02020603050405020304" pitchFamily="18" charset="0"/>
              </a:rPr>
              <a:t>pseudocod</a:t>
            </a:r>
            <a:r>
              <a:rPr lang="en-GB" sz="2200" dirty="0" smtClean="0">
                <a:latin typeface="Times New Roman" panose="02020603050405020304" pitchFamily="18" charset="0"/>
                <a:ea typeface="Times New Roman" panose="02020603050405020304" pitchFamily="18" charset="0"/>
              </a:rPr>
              <a:t>)</a:t>
            </a:r>
          </a:p>
          <a:p>
            <a:pPr marL="342900" indent="-342900" fontAlgn="base">
              <a:spcBef>
                <a:spcPts val="600"/>
              </a:spcBef>
              <a:spcAft>
                <a:spcPts val="300"/>
              </a:spcAft>
              <a:buFont typeface="Arial" panose="020B0604020202020204" pitchFamily="34" charset="0"/>
              <a:buChar char="•"/>
            </a:pPr>
            <a:r>
              <a:rPr lang="en-GB" sz="2200" dirty="0" smtClean="0">
                <a:latin typeface="Times New Roman" panose="02020603050405020304" pitchFamily="18" charset="0"/>
                <a:ea typeface="Times New Roman" panose="02020603050405020304" pitchFamily="18" charset="0"/>
              </a:rPr>
              <a:t>GA: </a:t>
            </a:r>
            <a:r>
              <a:rPr lang="ro-RO" sz="2200" dirty="0" smtClean="0">
                <a:latin typeface="Times New Roman" panose="02020603050405020304" pitchFamily="18" charset="0"/>
                <a:ea typeface="Times New Roman" panose="02020603050405020304" pitchFamily="18" charset="0"/>
              </a:rPr>
              <a:t>Individual/Chromosome </a:t>
            </a:r>
            <a:r>
              <a:rPr lang="en-GB" sz="2200" dirty="0" smtClean="0">
                <a:latin typeface="Times New Roman" panose="02020603050405020304" pitchFamily="18" charset="0"/>
                <a:ea typeface="Times New Roman" panose="02020603050405020304" pitchFamily="18" charset="0"/>
              </a:rPr>
              <a:t>Representation</a:t>
            </a:r>
          </a:p>
          <a:p>
            <a:pPr marL="342900" indent="-342900" fontAlgn="base">
              <a:spcBef>
                <a:spcPts val="600"/>
              </a:spcBef>
              <a:spcAft>
                <a:spcPts val="300"/>
              </a:spcAft>
              <a:buFont typeface="Arial" panose="020B0604020202020204" pitchFamily="34" charset="0"/>
              <a:buChar char="•"/>
            </a:pPr>
            <a:r>
              <a:rPr lang="en-GB" sz="2200" dirty="0" smtClean="0">
                <a:latin typeface="Times New Roman" panose="02020603050405020304" pitchFamily="18" charset="0"/>
                <a:ea typeface="Times New Roman" panose="02020603050405020304" pitchFamily="18" charset="0"/>
              </a:rPr>
              <a:t>GA: Fitness &amp; parents </a:t>
            </a:r>
            <a:r>
              <a:rPr lang="en-GB" sz="2200" dirty="0">
                <a:latin typeface="Times New Roman" panose="02020603050405020304" pitchFamily="18" charset="0"/>
                <a:ea typeface="Times New Roman" panose="02020603050405020304" pitchFamily="18" charset="0"/>
              </a:rPr>
              <a:t>selection</a:t>
            </a:r>
            <a:endParaRPr lang="en-US" sz="2200" dirty="0">
              <a:latin typeface="Times New Roman" panose="02020603050405020304" pitchFamily="18" charset="0"/>
              <a:ea typeface="Times New Roman" panose="02020603050405020304" pitchFamily="18" charset="0"/>
            </a:endParaRPr>
          </a:p>
          <a:p>
            <a:pPr marL="342900" indent="-342900" fontAlgn="base">
              <a:spcBef>
                <a:spcPts val="600"/>
              </a:spcBef>
              <a:spcAft>
                <a:spcPts val="300"/>
              </a:spcAft>
              <a:buFont typeface="Arial" panose="020B0604020202020204" pitchFamily="34" charset="0"/>
              <a:buChar char="•"/>
            </a:pPr>
            <a:r>
              <a:rPr lang="en-GB" sz="2200" dirty="0" smtClean="0">
                <a:latin typeface="Times New Roman" panose="02020603050405020304" pitchFamily="18" charset="0"/>
                <a:ea typeface="Times New Roman" panose="02020603050405020304" pitchFamily="18" charset="0"/>
              </a:rPr>
              <a:t>Genetic operators: Recombination &amp; Mutation</a:t>
            </a:r>
          </a:p>
          <a:p>
            <a:pPr marL="342900" indent="-342900" fontAlgn="base">
              <a:spcBef>
                <a:spcPts val="600"/>
              </a:spcBef>
              <a:spcAft>
                <a:spcPts val="300"/>
              </a:spcAft>
              <a:buFont typeface="Arial" panose="020B0604020202020204" pitchFamily="34" charset="0"/>
              <a:buChar char="•"/>
            </a:pPr>
            <a:r>
              <a:rPr lang="en-GB" sz="2200" dirty="0">
                <a:latin typeface="Times New Roman" panose="02020603050405020304" pitchFamily="18" charset="0"/>
                <a:ea typeface="Times New Roman" panose="02020603050405020304" pitchFamily="18" charset="0"/>
              </a:rPr>
              <a:t>GA</a:t>
            </a:r>
            <a:r>
              <a:rPr lang="en-GB" sz="2200" dirty="0" smtClean="0">
                <a:latin typeface="Times New Roman" panose="02020603050405020304" pitchFamily="18" charset="0"/>
                <a:ea typeface="Times New Roman" panose="02020603050405020304" pitchFamily="18" charset="0"/>
              </a:rPr>
              <a:t>: Survivor </a:t>
            </a:r>
            <a:r>
              <a:rPr lang="en-GB" sz="2200" dirty="0">
                <a:latin typeface="Times New Roman" panose="02020603050405020304" pitchFamily="18" charset="0"/>
                <a:ea typeface="Times New Roman" panose="02020603050405020304" pitchFamily="18" charset="0"/>
              </a:rPr>
              <a:t>selection</a:t>
            </a:r>
            <a:endParaRPr lang="en-US" sz="2200" dirty="0">
              <a:latin typeface="Times New Roman" panose="02020603050405020304" pitchFamily="18" charset="0"/>
              <a:ea typeface="Times New Roman" panose="02020603050405020304" pitchFamily="18" charset="0"/>
            </a:endParaRPr>
          </a:p>
          <a:p>
            <a:pPr marL="339725" lvl="1" indent="-339725">
              <a:spcBef>
                <a:spcPts val="600"/>
              </a:spcBef>
              <a:spcAft>
                <a:spcPts val="300"/>
              </a:spcAft>
              <a:buFont typeface="Arial" panose="020B0604020202020204" pitchFamily="34" charset="0"/>
              <a:buChar char="•"/>
              <a:tabLst>
                <a:tab pos="339725" algn="l"/>
              </a:tabLst>
            </a:pPr>
            <a:r>
              <a:rPr lang="en-GB" sz="2200" smtClean="0">
                <a:latin typeface="Times New Roman" panose="02020603050405020304" pitchFamily="18" charset="0"/>
                <a:ea typeface="Times New Roman" panose="02020603050405020304" pitchFamily="18" charset="0"/>
              </a:rPr>
              <a:t>Application </a:t>
            </a:r>
            <a:r>
              <a:rPr lang="en-GB" sz="2200" dirty="0">
                <a:latin typeface="Times New Roman" panose="02020603050405020304" pitchFamily="18" charset="0"/>
                <a:ea typeface="Times New Roman" panose="02020603050405020304" pitchFamily="18" charset="0"/>
              </a:rPr>
              <a:t>&amp; Results</a:t>
            </a:r>
          </a:p>
        </p:txBody>
      </p:sp>
      <p:sp>
        <p:nvSpPr>
          <p:cNvPr id="2" name="Rectangle 1"/>
          <p:cNvSpPr/>
          <p:nvPr/>
        </p:nvSpPr>
        <p:spPr>
          <a:xfrm>
            <a:off x="0" y="6041548"/>
            <a:ext cx="9037673" cy="646331"/>
          </a:xfrm>
          <a:prstGeom prst="rect">
            <a:avLst/>
          </a:prstGeom>
        </p:spPr>
        <p:txBody>
          <a:bodyPr wrap="square">
            <a:spAutoFit/>
          </a:bodyPr>
          <a:lstStyle/>
          <a:p>
            <a:r>
              <a:rPr lang="en-US">
                <a:latin typeface="Times New Roman" panose="02020603050405020304" pitchFamily="18" charset="0"/>
                <a:cs typeface="Times New Roman" panose="02020603050405020304" pitchFamily="18" charset="0"/>
                <a:hlinkClick r:id="rId4"/>
              </a:rPr>
              <a:t>https://</a:t>
            </a:r>
            <a:r>
              <a:rPr lang="en-US" smtClean="0">
                <a:latin typeface="Times New Roman" panose="02020603050405020304" pitchFamily="18" charset="0"/>
                <a:cs typeface="Times New Roman" panose="02020603050405020304" pitchFamily="18" charset="0"/>
                <a:hlinkClick r:id="rId4"/>
              </a:rPr>
              <a:t>webspace.ulbsibiu.ro/adrian.florea/html/Planificari/EvolutionaryComputing/Planif_EvolutionaryComputing_ACS_2.pdf</a:t>
            </a:r>
            <a:r>
              <a:rPr lang="en-US" smtClean="0">
                <a:latin typeface="Times New Roman" panose="02020603050405020304" pitchFamily="18" charset="0"/>
                <a:cs typeface="Times New Roman" panose="02020603050405020304" pitchFamily="18" charset="0"/>
              </a:rPr>
              <a:t> </a:t>
            </a: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79712610"/>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40242" y="1297907"/>
            <a:ext cx="7469150" cy="886397"/>
          </a:xfrm>
          <a:prstGeom prst="rect">
            <a:avLst/>
          </a:prstGeom>
        </p:spPr>
        <p:txBody>
          <a:bodyPr wrap="square" lIns="0" tIns="0" rIns="0" bIns="0">
            <a:spAutoFit/>
          </a:bodyPr>
          <a:lstStyle/>
          <a:p>
            <a:pPr marL="12700" algn="ctr">
              <a:lnSpc>
                <a:spcPct val="90000"/>
              </a:lnSpc>
              <a:defRPr/>
            </a:pPr>
            <a:r>
              <a:rPr lang="en-GB" sz="3200" b="1" dirty="0">
                <a:solidFill>
                  <a:schemeClr val="tx2">
                    <a:lumMod val="60000"/>
                    <a:lumOff val="40000"/>
                  </a:schemeClr>
                </a:solidFill>
                <a:latin typeface="+mj-lt"/>
                <a:ea typeface="+mj-ea"/>
                <a:cs typeface="+mj-cs"/>
              </a:rPr>
              <a:t>Evolutionary </a:t>
            </a:r>
            <a:r>
              <a:rPr lang="en-GB" sz="3200" b="1" dirty="0" smtClean="0">
                <a:solidFill>
                  <a:schemeClr val="tx2">
                    <a:lumMod val="60000"/>
                    <a:lumOff val="40000"/>
                  </a:schemeClr>
                </a:solidFill>
                <a:latin typeface="+mj-lt"/>
                <a:ea typeface="+mj-ea"/>
                <a:cs typeface="+mj-cs"/>
              </a:rPr>
              <a:t>Algorithms </a:t>
            </a:r>
            <a:r>
              <a:rPr sz="3200" b="1" dirty="0" smtClean="0">
                <a:solidFill>
                  <a:schemeClr val="tx2">
                    <a:lumMod val="60000"/>
                    <a:lumOff val="40000"/>
                  </a:schemeClr>
                </a:solidFill>
                <a:latin typeface="+mj-lt"/>
                <a:ea typeface="+mj-ea"/>
                <a:cs typeface="+mj-cs"/>
              </a:rPr>
              <a:t>Inspiration</a:t>
            </a:r>
            <a:r>
              <a:rPr sz="3200" b="1" dirty="0">
                <a:solidFill>
                  <a:schemeClr val="tx2">
                    <a:lumMod val="60000"/>
                    <a:lumOff val="40000"/>
                  </a:schemeClr>
                </a:solidFill>
                <a:latin typeface="+mj-lt"/>
                <a:ea typeface="+mj-ea"/>
                <a:cs typeface="+mj-cs"/>
              </a:rPr>
              <a:t>: Mother Nature</a:t>
            </a:r>
          </a:p>
        </p:txBody>
      </p:sp>
      <p:sp>
        <p:nvSpPr>
          <p:cNvPr id="12291" name="object 3"/>
          <p:cNvSpPr>
            <a:spLocks noChangeArrowheads="1"/>
          </p:cNvSpPr>
          <p:nvPr/>
        </p:nvSpPr>
        <p:spPr bwMode="auto">
          <a:xfrm>
            <a:off x="1584392" y="3933825"/>
            <a:ext cx="1882775" cy="2746375"/>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sz="2000">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9pPr>
          </a:lstStyle>
          <a:p>
            <a:pPr algn="r" eaLnBrk="1" hangingPunct="1">
              <a:spcBef>
                <a:spcPct val="0"/>
              </a:spcBef>
              <a:buClrTx/>
              <a:buSzTx/>
              <a:buFontTx/>
              <a:buNone/>
            </a:pPr>
            <a:endParaRPr lang="ro-RO" altLang="ro-RO" sz="2400">
              <a:latin typeface="Times New Roman" panose="02020603050405020304" pitchFamily="18" charset="0"/>
            </a:endParaRPr>
          </a:p>
        </p:txBody>
      </p:sp>
      <p:sp>
        <p:nvSpPr>
          <p:cNvPr id="12292" name="object 4"/>
          <p:cNvSpPr>
            <a:spLocks noChangeArrowheads="1"/>
          </p:cNvSpPr>
          <p:nvPr/>
        </p:nvSpPr>
        <p:spPr bwMode="auto">
          <a:xfrm>
            <a:off x="4017587" y="3153694"/>
            <a:ext cx="2033587" cy="339090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sz="2000">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9pPr>
          </a:lstStyle>
          <a:p>
            <a:pPr algn="r" eaLnBrk="1" hangingPunct="1">
              <a:spcBef>
                <a:spcPct val="0"/>
              </a:spcBef>
              <a:buClrTx/>
              <a:buSzTx/>
              <a:buFontTx/>
              <a:buNone/>
            </a:pPr>
            <a:endParaRPr lang="ro-RO" altLang="ro-RO" sz="2400">
              <a:latin typeface="Times New Roman" panose="02020603050405020304" pitchFamily="18" charset="0"/>
            </a:endParaRPr>
          </a:p>
        </p:txBody>
      </p:sp>
      <p:pic>
        <p:nvPicPr>
          <p:cNvPr id="12293" name="Imagin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00788" y="2349500"/>
            <a:ext cx="2486025" cy="382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CasetăText 3"/>
          <p:cNvSpPr txBox="1">
            <a:spLocks noChangeArrowheads="1"/>
          </p:cNvSpPr>
          <p:nvPr/>
        </p:nvSpPr>
        <p:spPr bwMode="auto">
          <a:xfrm>
            <a:off x="7346950" y="6229350"/>
            <a:ext cx="14398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sz="2000">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buClrTx/>
              <a:buSzTx/>
              <a:buFontTx/>
              <a:buNone/>
            </a:pPr>
            <a:r>
              <a:rPr lang="en-US" altLang="en-US" sz="2400" b="1">
                <a:latin typeface="Times New Roman" panose="02020603050405020304" pitchFamily="18" charset="0"/>
              </a:rPr>
              <a:t>1859</a:t>
            </a:r>
            <a:endParaRPr lang="ro-RO" altLang="en-US" sz="2400" b="1">
              <a:latin typeface="Times New Roman" panose="02020603050405020304" pitchFamily="18" charset="0"/>
            </a:endParaRPr>
          </a:p>
        </p:txBody>
      </p:sp>
      <p:pic>
        <p:nvPicPr>
          <p:cNvPr id="7" name="Picture 1"/>
          <p:cNvPicPr/>
          <p:nvPr/>
        </p:nvPicPr>
        <p:blipFill>
          <a:blip r:embed="rId5"/>
          <a:stretch/>
        </p:blipFill>
        <p:spPr>
          <a:xfrm>
            <a:off x="0" y="-228600"/>
            <a:ext cx="9143280" cy="1166400"/>
          </a:xfrm>
          <a:prstGeom prst="rect">
            <a:avLst/>
          </a:prstGeom>
          <a:ln w="0">
            <a:noFill/>
          </a:ln>
        </p:spPr>
      </p:pic>
      <p:sp>
        <p:nvSpPr>
          <p:cNvPr id="4" name="Rectangle 3"/>
          <p:cNvSpPr/>
          <p:nvPr/>
        </p:nvSpPr>
        <p:spPr>
          <a:xfrm>
            <a:off x="173664" y="2184304"/>
            <a:ext cx="4993759" cy="1323439"/>
          </a:xfrm>
          <a:prstGeom prst="rect">
            <a:avLst/>
          </a:prstGeom>
        </p:spPr>
        <p:txBody>
          <a:bodyPr wrap="square">
            <a:spAutoFit/>
          </a:bodyPr>
          <a:lstStyle/>
          <a:p>
            <a:r>
              <a:rPr lang="en-US" sz="2000" i="1" dirty="0">
                <a:latin typeface="Times New Roman" panose="02020603050405020304" pitchFamily="18" charset="0"/>
                <a:ea typeface="Times New Roman" panose="02020603050405020304" pitchFamily="18" charset="0"/>
              </a:rPr>
              <a:t>"It is not the strongest of the species that survives, nor the most intelligent that survives. It is the one that is the most adaptable to change."</a:t>
            </a:r>
            <a:endParaRPr lang="en-GB"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4"/>
          <p:cNvSpPr>
            <a:spLocks noGrp="1"/>
          </p:cNvSpPr>
          <p:nvPr>
            <p:ph type="title" idx="4294967295"/>
          </p:nvPr>
        </p:nvSpPr>
        <p:spPr>
          <a:xfrm>
            <a:off x="762000" y="1193388"/>
            <a:ext cx="7771680" cy="950949"/>
          </a:xfrm>
        </p:spPr>
        <p:txBody>
          <a:bodyPr/>
          <a:lstStyle/>
          <a:p>
            <a:r>
              <a:rPr lang="en-US" altLang="en-US" sz="3200" b="1" dirty="0">
                <a:solidFill>
                  <a:schemeClr val="tx2">
                    <a:lumMod val="60000"/>
                    <a:lumOff val="40000"/>
                  </a:schemeClr>
                </a:solidFill>
              </a:rPr>
              <a:t>How survive ?</a:t>
            </a:r>
          </a:p>
        </p:txBody>
      </p:sp>
      <p:sp>
        <p:nvSpPr>
          <p:cNvPr id="14339" name="Text Placeholder 5"/>
          <p:cNvSpPr>
            <a:spLocks noGrp="1"/>
          </p:cNvSpPr>
          <p:nvPr>
            <p:ph type="body" idx="4294967295"/>
          </p:nvPr>
        </p:nvSpPr>
        <p:spPr>
          <a:xfrm>
            <a:off x="4724400" y="3488853"/>
            <a:ext cx="4419600" cy="3227387"/>
          </a:xfrm>
          <a:prstGeom prst="rect">
            <a:avLst/>
          </a:prstGeom>
        </p:spPr>
        <p:txBody>
          <a:bodyPr/>
          <a:lstStyle/>
          <a:p>
            <a:r>
              <a:rPr lang="en-US" altLang="en-US" dirty="0" smtClean="0">
                <a:latin typeface="Times New Roman" panose="02020603050405020304" pitchFamily="18" charset="0"/>
                <a:cs typeface="Times New Roman" panose="02020603050405020304" pitchFamily="18" charset="0"/>
              </a:rPr>
              <a:t>Variation introduced into a population</a:t>
            </a:r>
          </a:p>
          <a:p>
            <a:pPr lvl="1"/>
            <a:r>
              <a:rPr lang="en-US" altLang="en-US" b="1" dirty="0" smtClean="0">
                <a:latin typeface="Times New Roman" panose="02020603050405020304" pitchFamily="18" charset="0"/>
                <a:cs typeface="Times New Roman" panose="02020603050405020304" pitchFamily="18" charset="0"/>
              </a:rPr>
              <a:t>Parental recombination</a:t>
            </a:r>
          </a:p>
          <a:p>
            <a:pPr lvl="1"/>
            <a:r>
              <a:rPr lang="en-US" altLang="en-US" b="1" dirty="0" smtClean="0">
                <a:latin typeface="Times New Roman" panose="02020603050405020304" pitchFamily="18" charset="0"/>
                <a:cs typeface="Times New Roman" panose="02020603050405020304" pitchFamily="18" charset="0"/>
              </a:rPr>
              <a:t>Mutation</a:t>
            </a:r>
          </a:p>
          <a:p>
            <a:r>
              <a:rPr lang="en-US" altLang="en-US" dirty="0" smtClean="0">
                <a:latin typeface="Times New Roman" panose="02020603050405020304" pitchFamily="18" charset="0"/>
                <a:cs typeface="Times New Roman" panose="02020603050405020304" pitchFamily="18" charset="0"/>
              </a:rPr>
              <a:t>Variations that provide a selective advantage stick around: </a:t>
            </a:r>
          </a:p>
          <a:p>
            <a:pPr lvl="1"/>
            <a:r>
              <a:rPr lang="en-US" altLang="en-US" b="1" dirty="0" smtClean="0">
                <a:latin typeface="Times New Roman" panose="02020603050405020304" pitchFamily="18" charset="0"/>
                <a:cs typeface="Times New Roman" panose="02020603050405020304" pitchFamily="18" charset="0"/>
              </a:rPr>
              <a:t>elitist / generational</a:t>
            </a:r>
          </a:p>
        </p:txBody>
      </p:sp>
      <p:pic>
        <p:nvPicPr>
          <p:cNvPr id="1434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276475"/>
            <a:ext cx="3810000" cy="3084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reptunghi 6"/>
          <p:cNvSpPr/>
          <p:nvPr/>
        </p:nvSpPr>
        <p:spPr>
          <a:xfrm>
            <a:off x="4724400" y="2279178"/>
            <a:ext cx="4277833" cy="954087"/>
          </a:xfrm>
          <a:prstGeom prst="rect">
            <a:avLst/>
          </a:prstGeom>
        </p:spPr>
        <p:txBody>
          <a:bodyPr wrap="square">
            <a:spAutoFit/>
          </a:bodyPr>
          <a:lstStyle/>
          <a:p>
            <a:pPr marL="269875" indent="-269875">
              <a:spcBef>
                <a:spcPct val="20000"/>
              </a:spcBef>
              <a:buClr>
                <a:schemeClr val="tx1"/>
              </a:buClr>
              <a:buSzPct val="100000"/>
              <a:buFont typeface="Arial" panose="020B0604020202020204" pitchFamily="34" charset="0"/>
              <a:buChar char="•"/>
              <a:defRPr/>
            </a:pPr>
            <a:r>
              <a:rPr lang="en-US" sz="2800" dirty="0">
                <a:latin typeface="Times New Roman" panose="02020603050405020304" pitchFamily="18" charset="0"/>
                <a:cs typeface="Times New Roman" panose="02020603050405020304" pitchFamily="18" charset="0"/>
              </a:rPr>
              <a:t>Competition, </a:t>
            </a:r>
            <a:br>
              <a:rPr lang="en-US" sz="2800" dirty="0">
                <a:latin typeface="Times New Roman" panose="02020603050405020304" pitchFamily="18" charset="0"/>
                <a:cs typeface="Times New Roman" panose="02020603050405020304" pitchFamily="18" charset="0"/>
              </a:rPr>
            </a:br>
            <a:r>
              <a:rPr lang="en-US" sz="2800" b="1" dirty="0">
                <a:latin typeface="Times New Roman" panose="02020603050405020304" pitchFamily="18" charset="0"/>
                <a:cs typeface="Times New Roman" panose="02020603050405020304" pitchFamily="18" charset="0"/>
              </a:rPr>
              <a:t>survival of the fittest</a:t>
            </a:r>
          </a:p>
        </p:txBody>
      </p:sp>
      <p:sp>
        <p:nvSpPr>
          <p:cNvPr id="9" name="Title 4"/>
          <p:cNvSpPr txBox="1">
            <a:spLocks/>
          </p:cNvSpPr>
          <p:nvPr/>
        </p:nvSpPr>
        <p:spPr bwMode="auto">
          <a:xfrm>
            <a:off x="762000" y="5724525"/>
            <a:ext cx="287337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0" fontAlgn="base" hangingPunct="0">
              <a:lnSpc>
                <a:spcPct val="90000"/>
              </a:lnSpc>
              <a:spcBef>
                <a:spcPct val="0"/>
              </a:spcBef>
              <a:spcAft>
                <a:spcPct val="0"/>
              </a:spcAft>
              <a:defRPr sz="3600" b="1">
                <a:solidFill>
                  <a:schemeClr val="tx2"/>
                </a:solidFill>
                <a:latin typeface="+mj-lt"/>
                <a:ea typeface="+mj-ea"/>
                <a:cs typeface="+mj-cs"/>
              </a:defRPr>
            </a:lvl1pPr>
            <a:lvl2pPr algn="l" rtl="0" eaLnBrk="0" fontAlgn="base" hangingPunct="0">
              <a:lnSpc>
                <a:spcPct val="90000"/>
              </a:lnSpc>
              <a:spcBef>
                <a:spcPct val="0"/>
              </a:spcBef>
              <a:spcAft>
                <a:spcPct val="0"/>
              </a:spcAft>
              <a:defRPr sz="3600" b="1">
                <a:solidFill>
                  <a:schemeClr val="tx2"/>
                </a:solidFill>
                <a:latin typeface="Arial" charset="0"/>
              </a:defRPr>
            </a:lvl2pPr>
            <a:lvl3pPr algn="l" rtl="0" eaLnBrk="0" fontAlgn="base" hangingPunct="0">
              <a:lnSpc>
                <a:spcPct val="90000"/>
              </a:lnSpc>
              <a:spcBef>
                <a:spcPct val="0"/>
              </a:spcBef>
              <a:spcAft>
                <a:spcPct val="0"/>
              </a:spcAft>
              <a:defRPr sz="3600" b="1">
                <a:solidFill>
                  <a:schemeClr val="tx2"/>
                </a:solidFill>
                <a:latin typeface="Arial" charset="0"/>
              </a:defRPr>
            </a:lvl3pPr>
            <a:lvl4pPr algn="l" rtl="0" eaLnBrk="0" fontAlgn="base" hangingPunct="0">
              <a:lnSpc>
                <a:spcPct val="90000"/>
              </a:lnSpc>
              <a:spcBef>
                <a:spcPct val="0"/>
              </a:spcBef>
              <a:spcAft>
                <a:spcPct val="0"/>
              </a:spcAft>
              <a:defRPr sz="3600" b="1">
                <a:solidFill>
                  <a:schemeClr val="tx2"/>
                </a:solidFill>
                <a:latin typeface="Arial" charset="0"/>
              </a:defRPr>
            </a:lvl4pPr>
            <a:lvl5pPr algn="l" rtl="0" eaLnBrk="0" fontAlgn="base" hangingPunct="0">
              <a:lnSpc>
                <a:spcPct val="90000"/>
              </a:lnSpc>
              <a:spcBef>
                <a:spcPct val="0"/>
              </a:spcBef>
              <a:spcAft>
                <a:spcPct val="0"/>
              </a:spcAft>
              <a:defRPr sz="3600" b="1">
                <a:solidFill>
                  <a:schemeClr val="tx2"/>
                </a:solidFill>
                <a:latin typeface="Arial"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a:lstStyle>
          <a:p>
            <a:pPr eaLnBrk="1" hangingPunct="1">
              <a:defRPr/>
            </a:pPr>
            <a:r>
              <a:rPr lang="en-US" sz="3200" dirty="0">
                <a:solidFill>
                  <a:schemeClr val="tx2">
                    <a:lumMod val="60000"/>
                    <a:lumOff val="40000"/>
                  </a:schemeClr>
                </a:solidFill>
              </a:rPr>
              <a:t>In Nature:</a:t>
            </a:r>
          </a:p>
        </p:txBody>
      </p:sp>
      <p:pic>
        <p:nvPicPr>
          <p:cNvPr id="8" name="Picture 1"/>
          <p:cNvPicPr/>
          <p:nvPr/>
        </p:nvPicPr>
        <p:blipFill>
          <a:blip r:embed="rId3"/>
          <a:stretch/>
        </p:blipFill>
        <p:spPr>
          <a:xfrm>
            <a:off x="0" y="-228600"/>
            <a:ext cx="9143280" cy="1166400"/>
          </a:xfrm>
          <a:prstGeom prst="rect">
            <a:avLst/>
          </a:prstGeom>
          <a:ln w="0">
            <a:noFill/>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4"/>
          <p:cNvSpPr>
            <a:spLocks noGrp="1"/>
          </p:cNvSpPr>
          <p:nvPr>
            <p:ph type="title" idx="4294967295"/>
          </p:nvPr>
        </p:nvSpPr>
        <p:spPr>
          <a:xfrm>
            <a:off x="914400" y="4635795"/>
            <a:ext cx="4693388" cy="892673"/>
          </a:xfrm>
        </p:spPr>
        <p:txBody>
          <a:bodyPr/>
          <a:lstStyle/>
          <a:p>
            <a:r>
              <a:rPr lang="en-US" altLang="en-US" sz="3200" b="1" dirty="0">
                <a:solidFill>
                  <a:schemeClr val="tx2">
                    <a:lumMod val="60000"/>
                    <a:lumOff val="40000"/>
                  </a:schemeClr>
                </a:solidFill>
              </a:rPr>
              <a:t>At the Molecular Level:</a:t>
            </a:r>
          </a:p>
        </p:txBody>
      </p:sp>
      <p:sp>
        <p:nvSpPr>
          <p:cNvPr id="15363" name="Text Placeholder 5"/>
          <p:cNvSpPr>
            <a:spLocks noGrp="1"/>
          </p:cNvSpPr>
          <p:nvPr>
            <p:ph type="body" idx="4294967295"/>
          </p:nvPr>
        </p:nvSpPr>
        <p:spPr>
          <a:xfrm>
            <a:off x="800100" y="2286000"/>
            <a:ext cx="4114800" cy="1447800"/>
          </a:xfrm>
          <a:prstGeom prst="rect">
            <a:avLst/>
          </a:prstGeom>
        </p:spPr>
        <p:txBody>
          <a:bodyPr/>
          <a:lstStyle/>
          <a:p>
            <a:r>
              <a:rPr lang="en-US" altLang="en-US" dirty="0" smtClean="0">
                <a:latin typeface="Times New Roman" panose="02020603050405020304" pitchFamily="18" charset="0"/>
                <a:cs typeface="Times New Roman" panose="02020603050405020304" pitchFamily="18" charset="0"/>
              </a:rPr>
              <a:t>It’s all about the </a:t>
            </a:r>
            <a:r>
              <a:rPr lang="en-US" altLang="en-US" b="1" dirty="0" smtClean="0">
                <a:latin typeface="Times New Roman" panose="02020603050405020304" pitchFamily="18" charset="0"/>
                <a:cs typeface="Times New Roman" panose="02020603050405020304" pitchFamily="18" charset="0"/>
              </a:rPr>
              <a:t>DNA</a:t>
            </a:r>
          </a:p>
          <a:p>
            <a:r>
              <a:rPr lang="en-US" altLang="en-US" b="1" dirty="0" smtClean="0">
                <a:latin typeface="Times New Roman" panose="02020603050405020304" pitchFamily="18" charset="0"/>
                <a:cs typeface="Times New Roman" panose="02020603050405020304" pitchFamily="18" charset="0"/>
              </a:rPr>
              <a:t>Heritable traits</a:t>
            </a:r>
            <a:r>
              <a:rPr lang="en-US" altLang="en-US" dirty="0" smtClean="0">
                <a:latin typeface="Times New Roman" panose="02020603050405020304" pitchFamily="18" charset="0"/>
                <a:cs typeface="Times New Roman" panose="02020603050405020304" pitchFamily="18" charset="0"/>
              </a:rPr>
              <a:t>: genes</a:t>
            </a:r>
          </a:p>
        </p:txBody>
      </p:sp>
      <p:pic>
        <p:nvPicPr>
          <p:cNvPr id="1536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7329" y="1646721"/>
            <a:ext cx="38100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914400" y="5516563"/>
            <a:ext cx="7543800" cy="1077912"/>
          </a:xfrm>
          <a:prstGeom prst="rect">
            <a:avLst/>
          </a:prstGeom>
        </p:spPr>
        <p:style>
          <a:lnRef idx="1">
            <a:schemeClr val="accent4"/>
          </a:lnRef>
          <a:fillRef idx="3">
            <a:schemeClr val="accent4"/>
          </a:fillRef>
          <a:effectRef idx="2">
            <a:schemeClr val="accent4"/>
          </a:effectRef>
          <a:fontRef idx="minor">
            <a:schemeClr val="lt1"/>
          </a:fontRef>
        </p:style>
        <p:txBody>
          <a:bodyPr>
            <a:spAutoFit/>
          </a:bodyPr>
          <a:lstStyle/>
          <a:p>
            <a:pPr algn="ctr">
              <a:defRPr/>
            </a:pPr>
            <a:r>
              <a:rPr lang="en-US" sz="3200" dirty="0"/>
              <a:t>Variation introduced through </a:t>
            </a:r>
            <a:r>
              <a:rPr lang="en-US" sz="3200" b="1" u="sng" dirty="0"/>
              <a:t>parental recombination</a:t>
            </a:r>
            <a:r>
              <a:rPr lang="en-US" sz="3200" dirty="0"/>
              <a:t> and </a:t>
            </a:r>
            <a:r>
              <a:rPr lang="en-US" sz="3200" b="1" u="sng" dirty="0"/>
              <a:t>mutation</a:t>
            </a:r>
          </a:p>
        </p:txBody>
      </p:sp>
      <p:sp>
        <p:nvSpPr>
          <p:cNvPr id="9" name="Title 4"/>
          <p:cNvSpPr txBox="1">
            <a:spLocks/>
          </p:cNvSpPr>
          <p:nvPr/>
        </p:nvSpPr>
        <p:spPr bwMode="auto">
          <a:xfrm>
            <a:off x="685800" y="1127919"/>
            <a:ext cx="8001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0" fontAlgn="base" hangingPunct="0">
              <a:lnSpc>
                <a:spcPct val="90000"/>
              </a:lnSpc>
              <a:spcBef>
                <a:spcPct val="0"/>
              </a:spcBef>
              <a:spcAft>
                <a:spcPct val="0"/>
              </a:spcAft>
              <a:defRPr sz="3600" b="1">
                <a:solidFill>
                  <a:schemeClr val="tx2"/>
                </a:solidFill>
                <a:latin typeface="+mj-lt"/>
                <a:ea typeface="+mj-ea"/>
                <a:cs typeface="+mj-cs"/>
              </a:defRPr>
            </a:lvl1pPr>
            <a:lvl2pPr algn="l" rtl="0" eaLnBrk="0" fontAlgn="base" hangingPunct="0">
              <a:lnSpc>
                <a:spcPct val="90000"/>
              </a:lnSpc>
              <a:spcBef>
                <a:spcPct val="0"/>
              </a:spcBef>
              <a:spcAft>
                <a:spcPct val="0"/>
              </a:spcAft>
              <a:defRPr sz="3600" b="1">
                <a:solidFill>
                  <a:schemeClr val="tx2"/>
                </a:solidFill>
                <a:latin typeface="Arial" charset="0"/>
              </a:defRPr>
            </a:lvl2pPr>
            <a:lvl3pPr algn="l" rtl="0" eaLnBrk="0" fontAlgn="base" hangingPunct="0">
              <a:lnSpc>
                <a:spcPct val="90000"/>
              </a:lnSpc>
              <a:spcBef>
                <a:spcPct val="0"/>
              </a:spcBef>
              <a:spcAft>
                <a:spcPct val="0"/>
              </a:spcAft>
              <a:defRPr sz="3600" b="1">
                <a:solidFill>
                  <a:schemeClr val="tx2"/>
                </a:solidFill>
                <a:latin typeface="Arial" charset="0"/>
              </a:defRPr>
            </a:lvl3pPr>
            <a:lvl4pPr algn="l" rtl="0" eaLnBrk="0" fontAlgn="base" hangingPunct="0">
              <a:lnSpc>
                <a:spcPct val="90000"/>
              </a:lnSpc>
              <a:spcBef>
                <a:spcPct val="0"/>
              </a:spcBef>
              <a:spcAft>
                <a:spcPct val="0"/>
              </a:spcAft>
              <a:defRPr sz="3600" b="1">
                <a:solidFill>
                  <a:schemeClr val="tx2"/>
                </a:solidFill>
                <a:latin typeface="Arial" charset="0"/>
              </a:defRPr>
            </a:lvl4pPr>
            <a:lvl5pPr algn="l" rtl="0" eaLnBrk="0" fontAlgn="base" hangingPunct="0">
              <a:lnSpc>
                <a:spcPct val="90000"/>
              </a:lnSpc>
              <a:spcBef>
                <a:spcPct val="0"/>
              </a:spcBef>
              <a:spcAft>
                <a:spcPct val="0"/>
              </a:spcAft>
              <a:defRPr sz="3600" b="1">
                <a:solidFill>
                  <a:schemeClr val="tx2"/>
                </a:solidFill>
                <a:latin typeface="Arial"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a:lstStyle>
          <a:p>
            <a:pPr>
              <a:defRPr/>
            </a:pPr>
            <a:r>
              <a:rPr lang="en-US" sz="3200" dirty="0">
                <a:solidFill>
                  <a:schemeClr val="tx2">
                    <a:lumMod val="60000"/>
                    <a:lumOff val="40000"/>
                  </a:schemeClr>
                </a:solidFill>
              </a:rPr>
              <a:t>How survive ?</a:t>
            </a:r>
          </a:p>
        </p:txBody>
      </p:sp>
      <p:pic>
        <p:nvPicPr>
          <p:cNvPr id="7" name="Picture 1"/>
          <p:cNvPicPr/>
          <p:nvPr/>
        </p:nvPicPr>
        <p:blipFill>
          <a:blip r:embed="rId3"/>
          <a:stretch/>
        </p:blipFill>
        <p:spPr>
          <a:xfrm>
            <a:off x="0" y="-228600"/>
            <a:ext cx="9143280" cy="1166400"/>
          </a:xfrm>
          <a:prstGeom prst="rect">
            <a:avLst/>
          </a:prstGeom>
          <a:ln w="0">
            <a:noFill/>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3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2852738"/>
            <a:ext cx="4286250" cy="320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itle 5"/>
          <p:cNvSpPr>
            <a:spLocks noGrp="1"/>
          </p:cNvSpPr>
          <p:nvPr>
            <p:ph type="title" idx="4294967295"/>
          </p:nvPr>
        </p:nvSpPr>
        <p:spPr>
          <a:xfrm>
            <a:off x="755650" y="1503427"/>
            <a:ext cx="7771680" cy="882078"/>
          </a:xfrm>
        </p:spPr>
        <p:txBody>
          <a:bodyPr/>
          <a:lstStyle/>
          <a:p>
            <a:r>
              <a:rPr lang="en-US" altLang="en-US" sz="3200" b="1" dirty="0">
                <a:solidFill>
                  <a:schemeClr val="tx2">
                    <a:lumMod val="60000"/>
                    <a:lumOff val="40000"/>
                  </a:schemeClr>
                </a:solidFill>
              </a:rPr>
              <a:t>Variation Through Mutation</a:t>
            </a:r>
          </a:p>
        </p:txBody>
      </p:sp>
      <p:sp>
        <p:nvSpPr>
          <p:cNvPr id="16388" name="Text Placeholder 6"/>
          <p:cNvSpPr>
            <a:spLocks noGrp="1"/>
          </p:cNvSpPr>
          <p:nvPr>
            <p:ph type="body" idx="4294967295"/>
          </p:nvPr>
        </p:nvSpPr>
        <p:spPr>
          <a:xfrm>
            <a:off x="5041900" y="2835275"/>
            <a:ext cx="4102100" cy="2819400"/>
          </a:xfrm>
          <a:prstGeom prst="rect">
            <a:avLst/>
          </a:prstGeom>
        </p:spPr>
        <p:txBody>
          <a:bodyPr/>
          <a:lstStyle/>
          <a:p>
            <a:pPr marL="0" indent="0">
              <a:buNone/>
            </a:pPr>
            <a:r>
              <a:rPr lang="en-US" altLang="en-US" smtClean="0">
                <a:latin typeface="Times New Roman" panose="02020603050405020304" pitchFamily="18" charset="0"/>
                <a:cs typeface="Times New Roman" panose="02020603050405020304" pitchFamily="18" charset="0"/>
              </a:rPr>
              <a:t>In nature:</a:t>
            </a:r>
            <a:endParaRPr lang="en-US" altLang="en-US" dirty="0" smtClean="0">
              <a:latin typeface="Times New Roman" panose="02020603050405020304" pitchFamily="18" charset="0"/>
              <a:cs typeface="Times New Roman" panose="02020603050405020304" pitchFamily="18" charset="0"/>
            </a:endParaRPr>
          </a:p>
          <a:p>
            <a:pPr lvl="1">
              <a:lnSpc>
                <a:spcPct val="100000"/>
              </a:lnSpc>
            </a:pPr>
            <a:r>
              <a:rPr lang="en-US" altLang="en-US" dirty="0" smtClean="0">
                <a:latin typeface="Times New Roman" panose="02020603050405020304" pitchFamily="18" charset="0"/>
                <a:cs typeface="Times New Roman" panose="02020603050405020304" pitchFamily="18" charset="0"/>
              </a:rPr>
              <a:t>Environmental factors</a:t>
            </a:r>
          </a:p>
          <a:p>
            <a:pPr lvl="1">
              <a:lnSpc>
                <a:spcPct val="100000"/>
              </a:lnSpc>
            </a:pPr>
            <a:r>
              <a:rPr lang="en-US" altLang="en-US" dirty="0" smtClean="0">
                <a:latin typeface="Times New Roman" panose="02020603050405020304" pitchFamily="18" charset="0"/>
                <a:cs typeface="Times New Roman" panose="02020603050405020304" pitchFamily="18" charset="0"/>
              </a:rPr>
              <a:t>Radiation</a:t>
            </a:r>
          </a:p>
          <a:p>
            <a:pPr lvl="1">
              <a:lnSpc>
                <a:spcPct val="100000"/>
              </a:lnSpc>
            </a:pPr>
            <a:r>
              <a:rPr lang="en-US" altLang="en-US" dirty="0" smtClean="0">
                <a:latin typeface="Times New Roman" panose="02020603050405020304" pitchFamily="18" charset="0"/>
                <a:cs typeface="Times New Roman" panose="02020603050405020304" pitchFamily="18" charset="0"/>
              </a:rPr>
              <a:t>Oxidation</a:t>
            </a:r>
          </a:p>
          <a:p>
            <a:pPr lvl="1">
              <a:lnSpc>
                <a:spcPct val="100000"/>
              </a:lnSpc>
            </a:pPr>
            <a:r>
              <a:rPr lang="en-US" altLang="en-US" dirty="0" smtClean="0">
                <a:latin typeface="Times New Roman" panose="02020603050405020304" pitchFamily="18" charset="0"/>
                <a:cs typeface="Times New Roman" panose="02020603050405020304" pitchFamily="18" charset="0"/>
              </a:rPr>
              <a:t>Mistakes in replication </a:t>
            </a:r>
            <a:br>
              <a:rPr lang="en-US" altLang="en-US" dirty="0" smtClean="0">
                <a:latin typeface="Times New Roman" panose="02020603050405020304" pitchFamily="18" charset="0"/>
                <a:cs typeface="Times New Roman" panose="02020603050405020304" pitchFamily="18" charset="0"/>
              </a:rPr>
            </a:br>
            <a:r>
              <a:rPr lang="en-US" altLang="en-US" dirty="0" smtClean="0">
                <a:latin typeface="Times New Roman" panose="02020603050405020304" pitchFamily="18" charset="0"/>
                <a:cs typeface="Times New Roman" panose="02020603050405020304" pitchFamily="18" charset="0"/>
              </a:rPr>
              <a:t>or repair</a:t>
            </a:r>
          </a:p>
          <a:p>
            <a:pPr lvl="1"/>
            <a:endParaRPr lang="en-US" altLang="en-US" dirty="0" smtClean="0"/>
          </a:p>
        </p:txBody>
      </p:sp>
      <p:pic>
        <p:nvPicPr>
          <p:cNvPr id="5" name="Picture 1"/>
          <p:cNvPicPr/>
          <p:nvPr/>
        </p:nvPicPr>
        <p:blipFill>
          <a:blip r:embed="rId3"/>
          <a:stretch/>
        </p:blipFill>
        <p:spPr>
          <a:xfrm>
            <a:off x="0" y="-228600"/>
            <a:ext cx="9143280" cy="1166400"/>
          </a:xfrm>
          <a:prstGeom prst="rect">
            <a:avLst/>
          </a:prstGeom>
          <a:ln w="0">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PlaceHolder 1"/>
          <p:cNvSpPr>
            <a:spLocks noGrp="1"/>
          </p:cNvSpPr>
          <p:nvPr>
            <p:ph type="title"/>
          </p:nvPr>
        </p:nvSpPr>
        <p:spPr>
          <a:xfrm>
            <a:off x="0" y="937800"/>
            <a:ext cx="9066960" cy="1169970"/>
          </a:xfrm>
          <a:prstGeom prst="rect">
            <a:avLst/>
          </a:prstGeom>
          <a:noFill/>
          <a:ln w="0">
            <a:noFill/>
          </a:ln>
        </p:spPr>
        <p:txBody>
          <a:bodyPr lIns="0" tIns="0" rIns="0" bIns="0" anchor="ctr">
            <a:noAutofit/>
          </a:bodyPr>
          <a:lstStyle/>
          <a:p>
            <a:pPr algn="ctr">
              <a:lnSpc>
                <a:spcPct val="100000"/>
              </a:lnSpc>
            </a:pPr>
            <a:r>
              <a:rPr lang="en-GB" sz="2800" b="1" strike="noStrike" spc="-1" dirty="0" smtClean="0">
                <a:solidFill>
                  <a:srgbClr val="558ED5"/>
                </a:solidFill>
                <a:latin typeface="Calibri"/>
                <a:ea typeface="Calibri"/>
              </a:rPr>
              <a:t>Applying AI </a:t>
            </a:r>
            <a:r>
              <a:rPr lang="en-GB" sz="2800" b="1" spc="-1" dirty="0">
                <a:solidFill>
                  <a:srgbClr val="558ED5"/>
                </a:solidFill>
                <a:latin typeface="Calibri"/>
                <a:ea typeface="Calibri"/>
              </a:rPr>
              <a:t>in </a:t>
            </a:r>
            <a:r>
              <a:rPr lang="en-GB" sz="2800" b="1" spc="-1" dirty="0" smtClean="0">
                <a:solidFill>
                  <a:srgbClr val="558ED5"/>
                </a:solidFill>
                <a:latin typeface="Calibri"/>
                <a:ea typeface="Calibri"/>
              </a:rPr>
              <a:t>Modelling</a:t>
            </a:r>
            <a:r>
              <a:rPr lang="en-GB" sz="2800" b="1" spc="-1" dirty="0">
                <a:solidFill>
                  <a:srgbClr val="558ED5"/>
                </a:solidFill>
                <a:latin typeface="Calibri"/>
                <a:ea typeface="Calibri"/>
              </a:rPr>
              <a:t>, Control, Predicting and Managing of processes from Agriculture and Food Engineering domains</a:t>
            </a:r>
            <a:endParaRPr lang="en-US" sz="1400" b="0" strike="noStrike" spc="-1" dirty="0">
              <a:latin typeface="Arial"/>
            </a:endParaRPr>
          </a:p>
        </p:txBody>
      </p:sp>
      <p:sp>
        <p:nvSpPr>
          <p:cNvPr id="47" name="PlaceHolder 2"/>
          <p:cNvSpPr>
            <a:spLocks noGrp="1"/>
          </p:cNvSpPr>
          <p:nvPr>
            <p:ph type="subTitle"/>
          </p:nvPr>
        </p:nvSpPr>
        <p:spPr>
          <a:xfrm>
            <a:off x="5938" y="2187766"/>
            <a:ext cx="3165231" cy="459845"/>
          </a:xfrm>
          <a:prstGeom prst="rect">
            <a:avLst/>
          </a:prstGeom>
          <a:noFill/>
          <a:ln w="0">
            <a:noFill/>
          </a:ln>
        </p:spPr>
        <p:txBody>
          <a:bodyPr lIns="0" tIns="0" rIns="0" bIns="0" anchor="t">
            <a:normAutofit/>
          </a:bodyPr>
          <a:lstStyle/>
          <a:p>
            <a:pPr>
              <a:lnSpc>
                <a:spcPct val="100000"/>
              </a:lnSpc>
              <a:spcBef>
                <a:spcPts val="601"/>
              </a:spcBef>
              <a:buNone/>
              <a:tabLst>
                <a:tab pos="0" algn="l"/>
              </a:tabLst>
            </a:pPr>
            <a:r>
              <a:rPr lang="en-US" sz="3000" b="1" strike="noStrike" spc="-1" dirty="0" smtClean="0">
                <a:solidFill>
                  <a:srgbClr val="000000"/>
                </a:solidFill>
                <a:latin typeface="Times New Roman" panose="02020603050405020304" pitchFamily="18" charset="0"/>
                <a:cs typeface="Times New Roman" panose="02020603050405020304" pitchFamily="18" charset="0"/>
              </a:rPr>
              <a:t>Solutions</a:t>
            </a:r>
            <a:endParaRPr lang="en-US" sz="1900" b="0" strike="noStrike" spc="-1" dirty="0">
              <a:latin typeface="Times New Roman" panose="02020603050405020304" pitchFamily="18" charset="0"/>
              <a:cs typeface="Times New Roman" panose="02020603050405020304" pitchFamily="18" charset="0"/>
            </a:endParaRPr>
          </a:p>
        </p:txBody>
      </p:sp>
      <p:pic>
        <p:nvPicPr>
          <p:cNvPr id="48" name="Picture 1"/>
          <p:cNvPicPr/>
          <p:nvPr/>
        </p:nvPicPr>
        <p:blipFill>
          <a:blip r:embed="rId3"/>
          <a:stretch/>
        </p:blipFill>
        <p:spPr>
          <a:xfrm>
            <a:off x="0" y="-228600"/>
            <a:ext cx="9143280" cy="1166400"/>
          </a:xfrm>
          <a:prstGeom prst="rect">
            <a:avLst/>
          </a:prstGeom>
          <a:ln w="0">
            <a:noFill/>
          </a:ln>
        </p:spPr>
      </p:pic>
      <p:sp>
        <p:nvSpPr>
          <p:cNvPr id="5" name="Rectangle 4"/>
          <p:cNvSpPr/>
          <p:nvPr/>
        </p:nvSpPr>
        <p:spPr>
          <a:xfrm>
            <a:off x="0" y="2713909"/>
            <a:ext cx="9144000" cy="4154984"/>
          </a:xfrm>
          <a:prstGeom prst="rect">
            <a:avLst/>
          </a:prstGeom>
        </p:spPr>
        <p:txBody>
          <a:bodyPr wrap="square">
            <a:spAutoFit/>
          </a:bodyPr>
          <a:lstStyle/>
          <a:p>
            <a:pPr marL="357188" indent="-357188">
              <a:buFont typeface="+mj-lt"/>
              <a:buAutoNum type="arabicPeriod"/>
            </a:pPr>
            <a:r>
              <a:rPr lang="en-GB" sz="2200" dirty="0" smtClean="0">
                <a:latin typeface="Times New Roman" panose="02020603050405020304" pitchFamily="18" charset="0"/>
                <a:ea typeface="Times New Roman" panose="02020603050405020304" pitchFamily="18" charset="0"/>
              </a:rPr>
              <a:t>Using </a:t>
            </a:r>
            <a:r>
              <a:rPr lang="en-GB" sz="2200" b="1" dirty="0">
                <a:latin typeface="Times New Roman" panose="02020603050405020304" pitchFamily="18" charset="0"/>
                <a:ea typeface="Times New Roman" panose="02020603050405020304" pitchFamily="18" charset="0"/>
              </a:rPr>
              <a:t>neural </a:t>
            </a:r>
            <a:r>
              <a:rPr lang="en-GB" sz="2200" b="1" dirty="0" smtClean="0">
                <a:latin typeface="Times New Roman" panose="02020603050405020304" pitchFamily="18" charset="0"/>
                <a:ea typeface="Times New Roman" panose="02020603050405020304" pitchFamily="18" charset="0"/>
              </a:rPr>
              <a:t>networks (NN)</a:t>
            </a:r>
            <a:r>
              <a:rPr lang="en-GB" sz="2200" dirty="0" smtClean="0">
                <a:latin typeface="Times New Roman" panose="02020603050405020304" pitchFamily="18" charset="0"/>
                <a:ea typeface="Times New Roman" panose="02020603050405020304" pitchFamily="18" charset="0"/>
              </a:rPr>
              <a:t>:</a:t>
            </a:r>
          </a:p>
          <a:p>
            <a:pPr marL="536575" lvl="1" indent="-179388">
              <a:buFont typeface="Arial" panose="020B0604020202020204" pitchFamily="34" charset="0"/>
              <a:buChar char="•"/>
            </a:pPr>
            <a:r>
              <a:rPr lang="en-GB" sz="2200" dirty="0" smtClean="0">
                <a:latin typeface="Times New Roman" panose="02020603050405020304" pitchFamily="18" charset="0"/>
                <a:ea typeface="Times New Roman" panose="02020603050405020304" pitchFamily="18" charset="0"/>
              </a:rPr>
              <a:t>to </a:t>
            </a:r>
            <a:r>
              <a:rPr lang="en-GB" sz="2200" dirty="0">
                <a:latin typeface="Times New Roman" panose="02020603050405020304" pitchFamily="18" charset="0"/>
                <a:ea typeface="Times New Roman" panose="02020603050405020304" pitchFamily="18" charset="0"/>
              </a:rPr>
              <a:t>obtain indirect information about the state variables in an </a:t>
            </a:r>
            <a:r>
              <a:rPr lang="en-GB" sz="2200" b="1" dirty="0">
                <a:latin typeface="Times New Roman" panose="02020603050405020304" pitchFamily="18" charset="0"/>
                <a:ea typeface="Times New Roman" panose="02020603050405020304" pitchFamily="18" charset="0"/>
              </a:rPr>
              <a:t>alcoholic fermentation </a:t>
            </a:r>
            <a:r>
              <a:rPr lang="en-GB" sz="2200" b="1" dirty="0" smtClean="0">
                <a:latin typeface="Times New Roman" panose="02020603050405020304" pitchFamily="18" charset="0"/>
                <a:ea typeface="Times New Roman" panose="02020603050405020304" pitchFamily="18" charset="0"/>
              </a:rPr>
              <a:t>process</a:t>
            </a:r>
          </a:p>
          <a:p>
            <a:pPr marL="536575" lvl="1" indent="-179388">
              <a:buFont typeface="Arial" panose="020B0604020202020204" pitchFamily="34" charset="0"/>
              <a:buChar char="•"/>
            </a:pPr>
            <a:r>
              <a:rPr lang="en-GB" sz="2200" dirty="0" smtClean="0">
                <a:latin typeface="Times New Roman" panose="02020603050405020304" pitchFamily="18" charset="0"/>
                <a:ea typeface="Times New Roman" panose="02020603050405020304" pitchFamily="18" charset="0"/>
              </a:rPr>
              <a:t>to </a:t>
            </a:r>
            <a:r>
              <a:rPr lang="en-GB" sz="2200" b="1" dirty="0" smtClean="0">
                <a:latin typeface="Times New Roman" panose="02020603050405020304" pitchFamily="18" charset="0"/>
                <a:ea typeface="Times New Roman" panose="02020603050405020304" pitchFamily="18" charset="0"/>
              </a:rPr>
              <a:t>detect fruit / </a:t>
            </a:r>
            <a:r>
              <a:rPr lang="en-GB" sz="2200" b="1" dirty="0">
                <a:latin typeface="Times New Roman" panose="02020603050405020304" pitchFamily="18" charset="0"/>
                <a:ea typeface="Times New Roman" panose="02020603050405020304" pitchFamily="18" charset="0"/>
              </a:rPr>
              <a:t>plant diseases &amp; nutrient deficiency</a:t>
            </a:r>
            <a:r>
              <a:rPr lang="en-GB" sz="2200" dirty="0">
                <a:latin typeface="Times New Roman" panose="02020603050405020304" pitchFamily="18" charset="0"/>
                <a:ea typeface="Times New Roman" panose="02020603050405020304" pitchFamily="18" charset="0"/>
              </a:rPr>
              <a:t> in very initial stage </a:t>
            </a:r>
            <a:r>
              <a:rPr lang="en-GB" sz="2200" dirty="0" smtClean="0">
                <a:latin typeface="Times New Roman" panose="02020603050405020304" pitchFamily="18" charset="0"/>
                <a:ea typeface="Times New Roman" panose="02020603050405020304" pitchFamily="18" charset="0"/>
              </a:rPr>
              <a:t>based on image processing and pattern matching</a:t>
            </a:r>
          </a:p>
          <a:p>
            <a:pPr marL="536575" lvl="1" indent="-179388">
              <a:buFont typeface="Arial" panose="020B0604020202020204" pitchFamily="34" charset="0"/>
              <a:buChar char="•"/>
            </a:pPr>
            <a:r>
              <a:rPr lang="en-GB" sz="2200" dirty="0" smtClean="0">
                <a:latin typeface="Times New Roman" panose="02020603050405020304" pitchFamily="18" charset="0"/>
              </a:rPr>
              <a:t>to </a:t>
            </a:r>
            <a:r>
              <a:rPr lang="en-GB" sz="2200" b="1" dirty="0">
                <a:latin typeface="Times New Roman" panose="02020603050405020304" pitchFamily="18" charset="0"/>
              </a:rPr>
              <a:t>identify </a:t>
            </a:r>
            <a:r>
              <a:rPr lang="en-GB" sz="2200" b="1" dirty="0" smtClean="0">
                <a:latin typeface="Times New Roman" panose="02020603050405020304" pitchFamily="18" charset="0"/>
              </a:rPr>
              <a:t>ripe </a:t>
            </a:r>
            <a:r>
              <a:rPr lang="en-GB" sz="2200" b="1" dirty="0">
                <a:latin typeface="Times New Roman" panose="02020603050405020304" pitchFamily="18" charset="0"/>
              </a:rPr>
              <a:t>vegetables and fruits </a:t>
            </a:r>
            <a:r>
              <a:rPr lang="en-GB" sz="2200" dirty="0">
                <a:latin typeface="Times New Roman" panose="02020603050405020304" pitchFamily="18" charset="0"/>
              </a:rPr>
              <a:t>by analysing shape and </a:t>
            </a:r>
            <a:r>
              <a:rPr lang="en-GB" sz="2200" dirty="0" smtClean="0">
                <a:latin typeface="Times New Roman" panose="02020603050405020304" pitchFamily="18" charset="0"/>
              </a:rPr>
              <a:t>colour --&gt; </a:t>
            </a:r>
            <a:r>
              <a:rPr lang="en-GB" sz="2200" b="1" dirty="0" smtClean="0">
                <a:latin typeface="Times New Roman" panose="02020603050405020304" pitchFamily="18" charset="0"/>
              </a:rPr>
              <a:t>crop growth and harvesting optimization</a:t>
            </a:r>
          </a:p>
          <a:p>
            <a:pPr marL="536575" lvl="1" indent="-179388">
              <a:buFont typeface="Arial" panose="020B0604020202020204" pitchFamily="34" charset="0"/>
              <a:buChar char="•"/>
            </a:pPr>
            <a:r>
              <a:rPr lang="en-GB" sz="2200" b="1" dirty="0">
                <a:latin typeface="Times New Roman" panose="02020603050405020304" pitchFamily="18" charset="0"/>
              </a:rPr>
              <a:t>forecasting of production in agriculture </a:t>
            </a:r>
            <a:r>
              <a:rPr lang="en-GB" sz="2200" dirty="0">
                <a:latin typeface="Times New Roman" panose="02020603050405020304" pitchFamily="18" charset="0"/>
              </a:rPr>
              <a:t>on the basis of a wide range of independent variables, caused by unexpected crisis (war, climate changes), lack of water, population </a:t>
            </a:r>
            <a:r>
              <a:rPr lang="en-GB" sz="2200" dirty="0" smtClean="0">
                <a:latin typeface="Times New Roman" panose="02020603050405020304" pitchFamily="18" charset="0"/>
              </a:rPr>
              <a:t>growth</a:t>
            </a:r>
          </a:p>
          <a:p>
            <a:pPr marL="536575" lvl="1" indent="-179388">
              <a:buFont typeface="Arial" panose="020B0604020202020204" pitchFamily="34" charset="0"/>
              <a:buChar char="•"/>
            </a:pPr>
            <a:r>
              <a:rPr lang="en-GB" sz="2200" dirty="0">
                <a:latin typeface="Times New Roman" panose="02020603050405020304" pitchFamily="18" charset="0"/>
              </a:rPr>
              <a:t>if we can </a:t>
            </a:r>
            <a:r>
              <a:rPr lang="en-GB" sz="2200" b="1" dirty="0">
                <a:latin typeface="Times New Roman" panose="02020603050405020304" pitchFamily="18" charset="0"/>
              </a:rPr>
              <a:t>predict the probability of a specific product for food recall</a:t>
            </a:r>
            <a:r>
              <a:rPr lang="en-GB" sz="2200" dirty="0">
                <a:latin typeface="Times New Roman" panose="02020603050405020304" pitchFamily="18" charset="0"/>
              </a:rPr>
              <a:t>, this will help food producers to improve food </a:t>
            </a:r>
            <a:r>
              <a:rPr lang="en-GB" sz="2200" dirty="0" smtClean="0">
                <a:latin typeface="Times New Roman" panose="02020603050405020304" pitchFamily="18" charset="0"/>
              </a:rPr>
              <a:t>safety &amp; </a:t>
            </a:r>
            <a:r>
              <a:rPr lang="en-GB" sz="2200" dirty="0">
                <a:latin typeface="Times New Roman" panose="02020603050405020304" pitchFamily="18" charset="0"/>
              </a:rPr>
              <a:t>reduce food </a:t>
            </a:r>
            <a:r>
              <a:rPr lang="en-GB" sz="2200" dirty="0" smtClean="0">
                <a:latin typeface="Times New Roman" panose="02020603050405020304" pitchFamily="18" charset="0"/>
              </a:rPr>
              <a:t>waste</a:t>
            </a:r>
            <a:endParaRPr lang="en-GB" sz="2200" dirty="0">
              <a:latin typeface="Times New Roman" panose="02020603050405020304" pitchFamily="18" charset="0"/>
            </a:endParaRPr>
          </a:p>
        </p:txBody>
      </p:sp>
    </p:spTree>
    <p:extLst>
      <p:ext uri="{BB962C8B-B14F-4D97-AF65-F5344CB8AC3E}">
        <p14:creationId xmlns:p14="http://schemas.microsoft.com/office/powerpoint/2010/main" val="3881388812"/>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itle 5"/>
          <p:cNvSpPr>
            <a:spLocks noGrp="1"/>
          </p:cNvSpPr>
          <p:nvPr>
            <p:ph type="title" idx="4294967295"/>
          </p:nvPr>
        </p:nvSpPr>
        <p:spPr>
          <a:xfrm>
            <a:off x="755650" y="1106486"/>
            <a:ext cx="7771680" cy="882078"/>
          </a:xfrm>
        </p:spPr>
        <p:txBody>
          <a:bodyPr/>
          <a:lstStyle/>
          <a:p>
            <a:r>
              <a:rPr lang="en-US" altLang="en-US" sz="3200" b="1" dirty="0">
                <a:solidFill>
                  <a:schemeClr val="tx2">
                    <a:lumMod val="60000"/>
                    <a:lumOff val="40000"/>
                  </a:schemeClr>
                </a:solidFill>
              </a:rPr>
              <a:t>What is Evolutionary </a:t>
            </a:r>
            <a:r>
              <a:rPr lang="en-US" altLang="en-US" sz="3200" b="1" dirty="0" smtClean="0">
                <a:solidFill>
                  <a:schemeClr val="tx2">
                    <a:lumMod val="60000"/>
                    <a:lumOff val="40000"/>
                  </a:schemeClr>
                </a:solidFill>
              </a:rPr>
              <a:t>Computing / Algorithms ?</a:t>
            </a:r>
            <a:endParaRPr lang="en-US" altLang="en-US" sz="3200" b="1" dirty="0">
              <a:solidFill>
                <a:schemeClr val="tx2">
                  <a:lumMod val="60000"/>
                  <a:lumOff val="40000"/>
                </a:schemeClr>
              </a:solidFill>
            </a:endParaRPr>
          </a:p>
        </p:txBody>
      </p:sp>
      <p:pic>
        <p:nvPicPr>
          <p:cNvPr id="5" name="Picture 1"/>
          <p:cNvPicPr/>
          <p:nvPr/>
        </p:nvPicPr>
        <p:blipFill>
          <a:blip r:embed="rId2"/>
          <a:stretch/>
        </p:blipFill>
        <p:spPr>
          <a:xfrm>
            <a:off x="0" y="-228600"/>
            <a:ext cx="9143280" cy="1166400"/>
          </a:xfrm>
          <a:prstGeom prst="rect">
            <a:avLst/>
          </a:prstGeom>
          <a:ln w="0">
            <a:noFill/>
          </a:ln>
        </p:spPr>
      </p:pic>
      <p:sp>
        <p:nvSpPr>
          <p:cNvPr id="3" name="Rectangle 2"/>
          <p:cNvSpPr/>
          <p:nvPr/>
        </p:nvSpPr>
        <p:spPr>
          <a:xfrm>
            <a:off x="0" y="2045294"/>
            <a:ext cx="9143999" cy="4093428"/>
          </a:xfrm>
          <a:prstGeom prst="rect">
            <a:avLst/>
          </a:prstGeom>
        </p:spPr>
        <p:txBody>
          <a:bodyPr wrap="square">
            <a:spAutoFit/>
          </a:bodyPr>
          <a:lstStyle/>
          <a:p>
            <a:pPr marL="342900" indent="-342900">
              <a:buFont typeface="Arial" panose="020B0604020202020204" pitchFamily="34" charset="0"/>
              <a:buChar char="•"/>
            </a:pPr>
            <a:r>
              <a:rPr lang="ro-RO" altLang="ro-RO" sz="2400" dirty="0"/>
              <a:t>Evolutionary computing began by lifting </a:t>
            </a:r>
            <a:r>
              <a:rPr lang="ro-RO" altLang="ro-RO" sz="2400" b="1" dirty="0"/>
              <a:t>ideas from biological evolutionary theory into computer science</a:t>
            </a:r>
            <a:r>
              <a:rPr lang="ro-RO" altLang="ro-RO" sz="2400" dirty="0"/>
              <a:t>, and continues to look toward new biological research findings for inspiration</a:t>
            </a:r>
            <a:r>
              <a:rPr lang="ro-RO" altLang="ro-RO" sz="2400" dirty="0" smtClean="0"/>
              <a:t>.</a:t>
            </a:r>
            <a:endParaRPr lang="en-GB" altLang="ro-RO" sz="2400" dirty="0" smtClean="0"/>
          </a:p>
          <a:p>
            <a:endParaRPr lang="en-GB" altLang="ro-RO" sz="1000" dirty="0" smtClean="0"/>
          </a:p>
          <a:p>
            <a:pPr marL="342900" indent="-342900">
              <a:buFont typeface="Arial" panose="020B0604020202020204" pitchFamily="34" charset="0"/>
              <a:buChar char="•"/>
            </a:pPr>
            <a:r>
              <a:rPr lang="ro-RO" altLang="ro-RO" sz="2400" dirty="0" smtClean="0"/>
              <a:t>Darwin’s </a:t>
            </a:r>
            <a:r>
              <a:rPr lang="ro-RO" altLang="ro-RO" sz="2400" dirty="0"/>
              <a:t>principle “</a:t>
            </a:r>
            <a:r>
              <a:rPr lang="ro-RO" altLang="ro-RO" sz="2400" b="1" dirty="0"/>
              <a:t>Survival of the fittest</a:t>
            </a:r>
            <a:r>
              <a:rPr lang="ro-RO" altLang="ro-RO" sz="2400" dirty="0"/>
              <a:t>”</a:t>
            </a:r>
            <a:r>
              <a:rPr lang="en-US" altLang="ro-RO" sz="2400" dirty="0"/>
              <a:t> and „</a:t>
            </a:r>
            <a:r>
              <a:rPr lang="en-US" altLang="ro-RO" sz="2400" b="1" dirty="0"/>
              <a:t>Natural selection </a:t>
            </a:r>
            <a:r>
              <a:rPr lang="en-US" altLang="ro-RO" sz="2400" dirty="0"/>
              <a:t>and </a:t>
            </a:r>
            <a:r>
              <a:rPr lang="en-US" altLang="ro-RO" sz="2400" b="1" dirty="0"/>
              <a:t>genetic inheritance</a:t>
            </a:r>
            <a:r>
              <a:rPr lang="en-US" altLang="ro-RO" sz="2400" dirty="0"/>
              <a:t>!” </a:t>
            </a:r>
            <a:r>
              <a:rPr lang="ro-RO" altLang="ro-RO" sz="2400" dirty="0"/>
              <a:t>can be used as a </a:t>
            </a:r>
            <a:r>
              <a:rPr lang="ro-RO" altLang="ro-RO" sz="2400" b="1" dirty="0"/>
              <a:t>starting point</a:t>
            </a:r>
            <a:r>
              <a:rPr lang="ro-RO" altLang="ro-RO" sz="2400" dirty="0">
                <a:solidFill>
                  <a:srgbClr val="FF0000"/>
                </a:solidFill>
              </a:rPr>
              <a:t> </a:t>
            </a:r>
            <a:r>
              <a:rPr lang="ro-RO" altLang="ro-RO" sz="2400" dirty="0"/>
              <a:t>in introducing evolutionary </a:t>
            </a:r>
            <a:r>
              <a:rPr lang="en-GB" altLang="ro-RO" sz="2400" dirty="0"/>
              <a:t>algorithms / computing</a:t>
            </a:r>
            <a:r>
              <a:rPr lang="ro-RO" altLang="ro-RO" sz="2400" dirty="0" smtClean="0"/>
              <a:t>.</a:t>
            </a:r>
            <a:endParaRPr lang="en-GB" altLang="ro-RO" sz="2400" dirty="0" smtClean="0"/>
          </a:p>
          <a:p>
            <a:endParaRPr lang="en-GB" altLang="ro-RO" sz="1000" dirty="0" smtClean="0"/>
          </a:p>
          <a:p>
            <a:pPr marL="342900" indent="-342900">
              <a:buFont typeface="Arial" panose="020B0604020202020204" pitchFamily="34" charset="0"/>
              <a:buChar char="•"/>
            </a:pPr>
            <a:r>
              <a:rPr lang="en-GB" sz="2400" dirty="0"/>
              <a:t>Although the history of evolutionary computing dates back to the </a:t>
            </a:r>
            <a:r>
              <a:rPr lang="en-GB" sz="2400" b="1" dirty="0"/>
              <a:t>1950s and 1960s</a:t>
            </a:r>
            <a:r>
              <a:rPr lang="en-GB" sz="2400" dirty="0"/>
              <a:t>, only within </a:t>
            </a:r>
            <a:r>
              <a:rPr lang="en-GB" sz="2400" b="1" dirty="0"/>
              <a:t>the last </a:t>
            </a:r>
            <a:r>
              <a:rPr lang="en-GB" sz="2400" b="1" dirty="0" smtClean="0"/>
              <a:t>two decades </a:t>
            </a:r>
            <a:r>
              <a:rPr lang="en-GB" sz="2400" dirty="0"/>
              <a:t>have evolutionary algorithms became practicable for solving real-world problems on desktop computers</a:t>
            </a:r>
            <a:r>
              <a:rPr lang="en-GB" sz="2400" dirty="0" smtClean="0"/>
              <a:t>.</a:t>
            </a:r>
            <a:endParaRPr lang="en-GB" sz="2400" dirty="0"/>
          </a:p>
        </p:txBody>
      </p:sp>
    </p:spTree>
    <p:extLst>
      <p:ext uri="{BB962C8B-B14F-4D97-AF65-F5344CB8AC3E}">
        <p14:creationId xmlns:p14="http://schemas.microsoft.com/office/powerpoint/2010/main" val="283002707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5" name="Rectangle 3"/>
          <p:cNvSpPr>
            <a:spLocks noGrp="1" noChangeArrowheads="1"/>
          </p:cNvSpPr>
          <p:nvPr>
            <p:ph type="body" sz="half" idx="1"/>
          </p:nvPr>
        </p:nvSpPr>
        <p:spPr>
          <a:xfrm>
            <a:off x="755650" y="1989138"/>
            <a:ext cx="2422525" cy="3605212"/>
          </a:xfrm>
          <a:noFill/>
        </p:spPr>
        <p:txBody>
          <a:bodyPr lIns="90488" tIns="44450" rIns="90488" bIns="44450"/>
          <a:lstStyle/>
          <a:p>
            <a:pPr algn="r" eaLnBrk="1" hangingPunct="1">
              <a:buFont typeface="Wingdings" panose="05000000000000000000" pitchFamily="2" charset="2"/>
              <a:buNone/>
            </a:pPr>
            <a:r>
              <a:rPr lang="en-US" altLang="ro-RO" sz="2400" b="1" u="sng" smtClean="0">
                <a:solidFill>
                  <a:srgbClr val="009900"/>
                </a:solidFill>
              </a:rPr>
              <a:t>EVOLUTION</a:t>
            </a:r>
          </a:p>
          <a:p>
            <a:pPr algn="r" eaLnBrk="1" hangingPunct="1">
              <a:buFont typeface="Wingdings" panose="05000000000000000000" pitchFamily="2" charset="2"/>
              <a:buNone/>
            </a:pPr>
            <a:endParaRPr lang="en-US" altLang="ro-RO" sz="1000" smtClean="0">
              <a:solidFill>
                <a:srgbClr val="009900"/>
              </a:solidFill>
            </a:endParaRPr>
          </a:p>
          <a:p>
            <a:pPr algn="r" eaLnBrk="1" hangingPunct="1">
              <a:spcAft>
                <a:spcPct val="20000"/>
              </a:spcAft>
              <a:buFont typeface="Wingdings" panose="05000000000000000000" pitchFamily="2" charset="2"/>
              <a:buNone/>
            </a:pPr>
            <a:r>
              <a:rPr lang="en-US" altLang="ro-RO" sz="2400" smtClean="0">
                <a:solidFill>
                  <a:srgbClr val="009900"/>
                </a:solidFill>
              </a:rPr>
              <a:t>Environment</a:t>
            </a:r>
          </a:p>
          <a:p>
            <a:pPr algn="r" eaLnBrk="1" hangingPunct="1">
              <a:spcAft>
                <a:spcPct val="20000"/>
              </a:spcAft>
              <a:buFont typeface="Wingdings" panose="05000000000000000000" pitchFamily="2" charset="2"/>
              <a:buNone/>
            </a:pPr>
            <a:r>
              <a:rPr lang="en-US" altLang="ro-RO" sz="2400" smtClean="0">
                <a:solidFill>
                  <a:srgbClr val="009900"/>
                </a:solidFill>
              </a:rPr>
              <a:t>Individual</a:t>
            </a:r>
          </a:p>
          <a:p>
            <a:pPr algn="r" eaLnBrk="1" hangingPunct="1">
              <a:spcAft>
                <a:spcPct val="20000"/>
              </a:spcAft>
              <a:buFont typeface="Wingdings" panose="05000000000000000000" pitchFamily="2" charset="2"/>
              <a:buNone/>
            </a:pPr>
            <a:r>
              <a:rPr lang="en-US" altLang="ro-RO" sz="2400" smtClean="0">
                <a:solidFill>
                  <a:srgbClr val="009900"/>
                </a:solidFill>
              </a:rPr>
              <a:t>Fitness</a:t>
            </a:r>
          </a:p>
          <a:p>
            <a:pPr algn="r" eaLnBrk="1" hangingPunct="1">
              <a:spcAft>
                <a:spcPct val="20000"/>
              </a:spcAft>
              <a:buFont typeface="Wingdings" panose="05000000000000000000" pitchFamily="2" charset="2"/>
              <a:buNone/>
            </a:pPr>
            <a:r>
              <a:rPr lang="en-US" altLang="ro-RO" sz="2400" smtClean="0">
                <a:solidFill>
                  <a:srgbClr val="009900"/>
                </a:solidFill>
              </a:rPr>
              <a:t>Population</a:t>
            </a:r>
          </a:p>
          <a:p>
            <a:pPr algn="r" eaLnBrk="1" hangingPunct="1">
              <a:spcAft>
                <a:spcPct val="20000"/>
              </a:spcAft>
              <a:buFont typeface="Wingdings" panose="05000000000000000000" pitchFamily="2" charset="2"/>
              <a:buNone/>
            </a:pPr>
            <a:r>
              <a:rPr lang="en-US" altLang="ro-RO" sz="2400" smtClean="0">
                <a:solidFill>
                  <a:srgbClr val="009900"/>
                </a:solidFill>
              </a:rPr>
              <a:t>Chromosome</a:t>
            </a:r>
          </a:p>
          <a:p>
            <a:pPr algn="r" eaLnBrk="1" hangingPunct="1">
              <a:spcAft>
                <a:spcPct val="20000"/>
              </a:spcAft>
              <a:buFont typeface="Wingdings" panose="05000000000000000000" pitchFamily="2" charset="2"/>
              <a:buNone/>
            </a:pPr>
            <a:r>
              <a:rPr lang="en-US" altLang="ro-RO" sz="2400" smtClean="0">
                <a:solidFill>
                  <a:srgbClr val="009900"/>
                </a:solidFill>
              </a:rPr>
              <a:t>Gene</a:t>
            </a:r>
          </a:p>
          <a:p>
            <a:pPr algn="r" eaLnBrk="1" hangingPunct="1">
              <a:spcAft>
                <a:spcPct val="20000"/>
              </a:spcAft>
              <a:buFont typeface="Wingdings" panose="05000000000000000000" pitchFamily="2" charset="2"/>
              <a:buNone/>
            </a:pPr>
            <a:endParaRPr lang="en-US" altLang="ro-RO" sz="2400" smtClean="0">
              <a:solidFill>
                <a:srgbClr val="009900"/>
              </a:solidFill>
            </a:endParaRPr>
          </a:p>
          <a:p>
            <a:pPr algn="r" eaLnBrk="1" hangingPunct="1">
              <a:buFont typeface="Wingdings" panose="05000000000000000000" pitchFamily="2" charset="2"/>
              <a:buNone/>
            </a:pPr>
            <a:endParaRPr lang="en-US" altLang="ro-RO" sz="2400" smtClean="0">
              <a:solidFill>
                <a:srgbClr val="33CC33"/>
              </a:solidFill>
            </a:endParaRPr>
          </a:p>
        </p:txBody>
      </p:sp>
      <p:sp>
        <p:nvSpPr>
          <p:cNvPr id="33795" name="Rectangle 2"/>
          <p:cNvSpPr>
            <a:spLocks noGrp="1" noChangeArrowheads="1"/>
          </p:cNvSpPr>
          <p:nvPr>
            <p:ph type="title"/>
          </p:nvPr>
        </p:nvSpPr>
        <p:spPr>
          <a:xfrm>
            <a:off x="74431" y="1017383"/>
            <a:ext cx="8988794" cy="762000"/>
          </a:xfrm>
          <a:noFill/>
        </p:spPr>
        <p:txBody>
          <a:bodyPr lIns="90488" tIns="44450" rIns="90488" bIns="44450" anchor="ctr"/>
          <a:lstStyle/>
          <a:p>
            <a:pPr eaLnBrk="1" hangingPunct="1"/>
            <a:r>
              <a:rPr lang="en-US" altLang="ro-RO" sz="3200" b="1" dirty="0">
                <a:solidFill>
                  <a:schemeClr val="tx2">
                    <a:lumMod val="60000"/>
                    <a:lumOff val="40000"/>
                  </a:schemeClr>
                </a:solidFill>
              </a:rPr>
              <a:t>The Main Evolutionary Computing Metaphor</a:t>
            </a:r>
          </a:p>
        </p:txBody>
      </p:sp>
      <p:sp>
        <p:nvSpPr>
          <p:cNvPr id="59396" name="Rectangle 4"/>
          <p:cNvSpPr>
            <a:spLocks noGrp="1" noChangeArrowheads="1"/>
          </p:cNvSpPr>
          <p:nvPr>
            <p:ph type="body" sz="half" idx="2"/>
          </p:nvPr>
        </p:nvSpPr>
        <p:spPr>
          <a:xfrm>
            <a:off x="4627563" y="1486386"/>
            <a:ext cx="4481512" cy="3640137"/>
          </a:xfrm>
          <a:noFill/>
        </p:spPr>
        <p:txBody>
          <a:bodyPr lIns="90488" tIns="44450" rIns="90488" bIns="44450"/>
          <a:lstStyle/>
          <a:p>
            <a:pPr eaLnBrk="1" hangingPunct="1">
              <a:buFont typeface="Wingdings" panose="05000000000000000000" pitchFamily="2" charset="2"/>
              <a:buNone/>
            </a:pPr>
            <a:r>
              <a:rPr lang="en-US" altLang="ro-RO" sz="2400" b="1" u="sng" dirty="0" smtClean="0">
                <a:solidFill>
                  <a:srgbClr val="FF0000"/>
                </a:solidFill>
              </a:rPr>
              <a:t>PROBLEM SOLVING</a:t>
            </a:r>
          </a:p>
          <a:p>
            <a:pPr eaLnBrk="1" hangingPunct="1">
              <a:buFont typeface="Wingdings" panose="05000000000000000000" pitchFamily="2" charset="2"/>
              <a:buNone/>
            </a:pPr>
            <a:endParaRPr lang="en-US" altLang="ro-RO" sz="1000" dirty="0" smtClean="0">
              <a:solidFill>
                <a:srgbClr val="FF0000"/>
              </a:solidFill>
            </a:endParaRPr>
          </a:p>
          <a:p>
            <a:pPr eaLnBrk="1" hangingPunct="1">
              <a:lnSpc>
                <a:spcPts val="2900"/>
              </a:lnSpc>
              <a:spcAft>
                <a:spcPct val="20000"/>
              </a:spcAft>
              <a:buFont typeface="Wingdings" panose="05000000000000000000" pitchFamily="2" charset="2"/>
              <a:buNone/>
            </a:pPr>
            <a:r>
              <a:rPr lang="en-US" altLang="ro-RO" sz="2400" dirty="0" smtClean="0">
                <a:solidFill>
                  <a:srgbClr val="FF0000"/>
                </a:solidFill>
              </a:rPr>
              <a:t>Problem</a:t>
            </a:r>
          </a:p>
          <a:p>
            <a:pPr eaLnBrk="1" hangingPunct="1">
              <a:lnSpc>
                <a:spcPts val="2900"/>
              </a:lnSpc>
              <a:spcAft>
                <a:spcPct val="20000"/>
              </a:spcAft>
              <a:buFont typeface="Wingdings" panose="05000000000000000000" pitchFamily="2" charset="2"/>
              <a:buNone/>
            </a:pPr>
            <a:r>
              <a:rPr lang="en-US" altLang="ro-RO" sz="2400" dirty="0" smtClean="0">
                <a:solidFill>
                  <a:srgbClr val="FF0000"/>
                </a:solidFill>
              </a:rPr>
              <a:t>Candidate Solution</a:t>
            </a:r>
          </a:p>
          <a:p>
            <a:pPr eaLnBrk="1" hangingPunct="1">
              <a:lnSpc>
                <a:spcPts val="2900"/>
              </a:lnSpc>
              <a:spcAft>
                <a:spcPct val="20000"/>
              </a:spcAft>
              <a:buFont typeface="Wingdings" panose="05000000000000000000" pitchFamily="2" charset="2"/>
              <a:buNone/>
            </a:pPr>
            <a:r>
              <a:rPr lang="en-US" altLang="ro-RO" sz="2400" dirty="0" smtClean="0">
                <a:solidFill>
                  <a:srgbClr val="FF0000"/>
                </a:solidFill>
              </a:rPr>
              <a:t>Quality</a:t>
            </a:r>
          </a:p>
          <a:p>
            <a:pPr eaLnBrk="1" hangingPunct="1">
              <a:lnSpc>
                <a:spcPts val="2900"/>
              </a:lnSpc>
              <a:spcAft>
                <a:spcPct val="20000"/>
              </a:spcAft>
              <a:buFont typeface="Wingdings" panose="05000000000000000000" pitchFamily="2" charset="2"/>
              <a:buNone/>
            </a:pPr>
            <a:r>
              <a:rPr lang="de-DE" altLang="ro-RO" sz="2400" dirty="0" smtClean="0">
                <a:solidFill>
                  <a:srgbClr val="FF0000"/>
                </a:solidFill>
              </a:rPr>
              <a:t>Set of potential solutions</a:t>
            </a:r>
          </a:p>
          <a:p>
            <a:pPr eaLnBrk="1" hangingPunct="1">
              <a:lnSpc>
                <a:spcPts val="2900"/>
              </a:lnSpc>
              <a:spcAft>
                <a:spcPct val="20000"/>
              </a:spcAft>
              <a:buFont typeface="Wingdings" panose="05000000000000000000" pitchFamily="2" charset="2"/>
              <a:buNone/>
            </a:pPr>
            <a:r>
              <a:rPr lang="en-US" altLang="ro-RO" sz="2400" dirty="0" smtClean="0">
                <a:solidFill>
                  <a:srgbClr val="FF0000"/>
                </a:solidFill>
              </a:rPr>
              <a:t>Encoding of potential solutions</a:t>
            </a:r>
          </a:p>
          <a:p>
            <a:pPr eaLnBrk="1" hangingPunct="1">
              <a:lnSpc>
                <a:spcPts val="2900"/>
              </a:lnSpc>
              <a:spcAft>
                <a:spcPct val="20000"/>
              </a:spcAft>
              <a:buFont typeface="Wingdings" panose="05000000000000000000" pitchFamily="2" charset="2"/>
              <a:buNone/>
            </a:pPr>
            <a:r>
              <a:rPr lang="en-US" altLang="ro-RO" sz="2400" dirty="0" smtClean="0">
                <a:solidFill>
                  <a:srgbClr val="FF0000"/>
                </a:solidFill>
              </a:rPr>
              <a:t>Part of encoding</a:t>
            </a:r>
          </a:p>
        </p:txBody>
      </p:sp>
      <p:grpSp>
        <p:nvGrpSpPr>
          <p:cNvPr id="2" name="Group 12"/>
          <p:cNvGrpSpPr>
            <a:grpSpLocks/>
          </p:cNvGrpSpPr>
          <p:nvPr/>
        </p:nvGrpSpPr>
        <p:grpSpPr bwMode="auto">
          <a:xfrm>
            <a:off x="3348038" y="2441063"/>
            <a:ext cx="1135062" cy="1008063"/>
            <a:chOff x="2496" y="2160"/>
            <a:chExt cx="715" cy="648"/>
          </a:xfrm>
        </p:grpSpPr>
        <p:sp>
          <p:nvSpPr>
            <p:cNvPr id="33804" name="Line 6"/>
            <p:cNvSpPr>
              <a:spLocks noChangeShapeType="1"/>
            </p:cNvSpPr>
            <p:nvPr/>
          </p:nvSpPr>
          <p:spPr bwMode="auto">
            <a:xfrm>
              <a:off x="2496" y="2160"/>
              <a:ext cx="715" cy="0"/>
            </a:xfrm>
            <a:prstGeom prst="line">
              <a:avLst/>
            </a:prstGeom>
            <a:noFill/>
            <a:ln w="508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33805" name="Line 7"/>
            <p:cNvSpPr>
              <a:spLocks noChangeShapeType="1"/>
            </p:cNvSpPr>
            <p:nvPr/>
          </p:nvSpPr>
          <p:spPr bwMode="auto">
            <a:xfrm>
              <a:off x="2496" y="2490"/>
              <a:ext cx="715" cy="0"/>
            </a:xfrm>
            <a:prstGeom prst="line">
              <a:avLst/>
            </a:prstGeom>
            <a:noFill/>
            <a:ln w="508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33806" name="Line 8"/>
            <p:cNvSpPr>
              <a:spLocks noChangeShapeType="1"/>
            </p:cNvSpPr>
            <p:nvPr/>
          </p:nvSpPr>
          <p:spPr bwMode="auto">
            <a:xfrm>
              <a:off x="2496" y="2808"/>
              <a:ext cx="715" cy="0"/>
            </a:xfrm>
            <a:prstGeom prst="line">
              <a:avLst/>
            </a:prstGeom>
            <a:noFill/>
            <a:ln w="508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grpSp>
      <p:sp>
        <p:nvSpPr>
          <p:cNvPr id="59401" name="Text Box 9"/>
          <p:cNvSpPr txBox="1">
            <a:spLocks noChangeArrowheads="1"/>
          </p:cNvSpPr>
          <p:nvPr/>
        </p:nvSpPr>
        <p:spPr bwMode="auto">
          <a:xfrm>
            <a:off x="1752600" y="6356350"/>
            <a:ext cx="61134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sz="2000">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buClrTx/>
              <a:buSzTx/>
              <a:buFontTx/>
              <a:buNone/>
            </a:pPr>
            <a:r>
              <a:rPr lang="en-US" altLang="ro-RO" sz="2400">
                <a:solidFill>
                  <a:srgbClr val="FF0000"/>
                </a:solidFill>
                <a:sym typeface="Symbol" panose="05050102010706020507" pitchFamily="18" charset="2"/>
              </a:rPr>
              <a:t>Quality  chance for seeding new solutions</a:t>
            </a:r>
          </a:p>
        </p:txBody>
      </p:sp>
      <p:sp>
        <p:nvSpPr>
          <p:cNvPr id="59402" name="Text Box 10"/>
          <p:cNvSpPr txBox="1">
            <a:spLocks noChangeArrowheads="1"/>
          </p:cNvSpPr>
          <p:nvPr/>
        </p:nvSpPr>
        <p:spPr bwMode="auto">
          <a:xfrm>
            <a:off x="1676400" y="5822950"/>
            <a:ext cx="670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sz="2000">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buClrTx/>
              <a:buSzTx/>
              <a:buFontTx/>
              <a:buNone/>
            </a:pPr>
            <a:r>
              <a:rPr lang="en-US" altLang="ro-RO" sz="2400">
                <a:solidFill>
                  <a:srgbClr val="009900"/>
                </a:solidFill>
              </a:rPr>
              <a:t>Fitness </a:t>
            </a:r>
            <a:r>
              <a:rPr lang="en-US" altLang="ro-RO" sz="2400">
                <a:solidFill>
                  <a:srgbClr val="009900"/>
                </a:solidFill>
                <a:sym typeface="Symbol" panose="05050102010706020507" pitchFamily="18" charset="2"/>
              </a:rPr>
              <a:t> chances for survival and reproduction</a:t>
            </a:r>
          </a:p>
        </p:txBody>
      </p:sp>
      <p:grpSp>
        <p:nvGrpSpPr>
          <p:cNvPr id="11" name="Group 12"/>
          <p:cNvGrpSpPr>
            <a:grpSpLocks/>
          </p:cNvGrpSpPr>
          <p:nvPr/>
        </p:nvGrpSpPr>
        <p:grpSpPr bwMode="auto">
          <a:xfrm>
            <a:off x="3348038" y="3798558"/>
            <a:ext cx="1135062" cy="1012825"/>
            <a:chOff x="2496" y="2160"/>
            <a:chExt cx="715" cy="648"/>
          </a:xfrm>
        </p:grpSpPr>
        <p:sp>
          <p:nvSpPr>
            <p:cNvPr id="33801" name="Line 6"/>
            <p:cNvSpPr>
              <a:spLocks noChangeShapeType="1"/>
            </p:cNvSpPr>
            <p:nvPr/>
          </p:nvSpPr>
          <p:spPr bwMode="auto">
            <a:xfrm>
              <a:off x="2496" y="2160"/>
              <a:ext cx="715" cy="0"/>
            </a:xfrm>
            <a:prstGeom prst="line">
              <a:avLst/>
            </a:prstGeom>
            <a:noFill/>
            <a:ln w="508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33802" name="Line 7"/>
            <p:cNvSpPr>
              <a:spLocks noChangeShapeType="1"/>
            </p:cNvSpPr>
            <p:nvPr/>
          </p:nvSpPr>
          <p:spPr bwMode="auto">
            <a:xfrm>
              <a:off x="2496" y="2490"/>
              <a:ext cx="715" cy="0"/>
            </a:xfrm>
            <a:prstGeom prst="line">
              <a:avLst/>
            </a:prstGeom>
            <a:noFill/>
            <a:ln w="508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33803" name="Line 8"/>
            <p:cNvSpPr>
              <a:spLocks noChangeShapeType="1"/>
            </p:cNvSpPr>
            <p:nvPr/>
          </p:nvSpPr>
          <p:spPr bwMode="auto">
            <a:xfrm>
              <a:off x="2496" y="2808"/>
              <a:ext cx="715" cy="0"/>
            </a:xfrm>
            <a:prstGeom prst="line">
              <a:avLst/>
            </a:prstGeom>
            <a:noFill/>
            <a:ln w="508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grpSp>
      <p:pic>
        <p:nvPicPr>
          <p:cNvPr id="15" name="Picture 1"/>
          <p:cNvPicPr/>
          <p:nvPr/>
        </p:nvPicPr>
        <p:blipFill>
          <a:blip r:embed="rId3"/>
          <a:stretch/>
        </p:blipFill>
        <p:spPr>
          <a:xfrm>
            <a:off x="0" y="-228600"/>
            <a:ext cx="9143280" cy="1166400"/>
          </a:xfrm>
          <a:prstGeom prst="rect">
            <a:avLst/>
          </a:prstGeom>
          <a:ln w="0">
            <a:noFill/>
          </a:ln>
        </p:spPr>
      </p:pic>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505047" y="1344613"/>
            <a:ext cx="8001000" cy="685800"/>
          </a:xfrm>
        </p:spPr>
        <p:txBody>
          <a:bodyPr/>
          <a:lstStyle/>
          <a:p>
            <a:r>
              <a:rPr lang="en-US" altLang="ro-RO" sz="3200" b="1" dirty="0">
                <a:solidFill>
                  <a:schemeClr val="tx2">
                    <a:lumMod val="60000"/>
                    <a:lumOff val="40000"/>
                  </a:schemeClr>
                </a:solidFill>
              </a:rPr>
              <a:t>Advantages of GA</a:t>
            </a:r>
          </a:p>
        </p:txBody>
      </p:sp>
      <p:sp>
        <p:nvSpPr>
          <p:cNvPr id="7171" name="Rectangle 3"/>
          <p:cNvSpPr>
            <a:spLocks noChangeArrowheads="1"/>
          </p:cNvSpPr>
          <p:nvPr/>
        </p:nvSpPr>
        <p:spPr bwMode="auto">
          <a:xfrm>
            <a:off x="552893" y="2030413"/>
            <a:ext cx="8591107" cy="449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sz="2000">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0"/>
              </a:spcBef>
              <a:buClrTx/>
              <a:buSzTx/>
              <a:buFont typeface="Arial" panose="020B0604020202020204" pitchFamily="34" charset="0"/>
              <a:buChar char="•"/>
            </a:pPr>
            <a:r>
              <a:rPr lang="en-US" altLang="ro-RO" sz="2600" dirty="0">
                <a:latin typeface="Times New Roman" panose="02020603050405020304" pitchFamily="18" charset="0"/>
              </a:rPr>
              <a:t>Parallelism</a:t>
            </a:r>
          </a:p>
          <a:p>
            <a:pPr eaLnBrk="1" hangingPunct="1">
              <a:spcBef>
                <a:spcPct val="0"/>
              </a:spcBef>
              <a:buClrTx/>
              <a:buSzTx/>
              <a:buFont typeface="Arial" panose="020B0604020202020204" pitchFamily="34" charset="0"/>
              <a:buChar char="•"/>
            </a:pPr>
            <a:r>
              <a:rPr lang="en-US" altLang="ro-RO" sz="2600" dirty="0">
                <a:latin typeface="Times New Roman" panose="02020603050405020304" pitchFamily="18" charset="0"/>
              </a:rPr>
              <a:t>Solution space is wider</a:t>
            </a:r>
          </a:p>
          <a:p>
            <a:pPr eaLnBrk="1" hangingPunct="1">
              <a:spcBef>
                <a:spcPct val="0"/>
              </a:spcBef>
              <a:buClrTx/>
              <a:buSzTx/>
              <a:buFont typeface="Arial" panose="020B0604020202020204" pitchFamily="34" charset="0"/>
              <a:buChar char="•"/>
            </a:pPr>
            <a:r>
              <a:rPr lang="en-US" altLang="ro-RO" sz="2600" dirty="0">
                <a:latin typeface="Times New Roman" panose="02020603050405020304" pitchFamily="18" charset="0"/>
              </a:rPr>
              <a:t>The problem has multi objective function</a:t>
            </a:r>
          </a:p>
          <a:p>
            <a:pPr eaLnBrk="1" hangingPunct="1">
              <a:spcBef>
                <a:spcPct val="0"/>
              </a:spcBef>
              <a:buClrTx/>
              <a:buSzTx/>
              <a:buFont typeface="Arial" panose="020B0604020202020204" pitchFamily="34" charset="0"/>
              <a:buChar char="•"/>
            </a:pPr>
            <a:r>
              <a:rPr lang="en-US" altLang="ro-RO" sz="2600" dirty="0">
                <a:latin typeface="Times New Roman" panose="02020603050405020304" pitchFamily="18" charset="0"/>
              </a:rPr>
              <a:t>Easily modified for different problems</a:t>
            </a:r>
          </a:p>
          <a:p>
            <a:pPr eaLnBrk="1" hangingPunct="1">
              <a:spcBef>
                <a:spcPct val="0"/>
              </a:spcBef>
              <a:buClrTx/>
              <a:buSzTx/>
              <a:buFont typeface="Arial" panose="020B0604020202020204" pitchFamily="34" charset="0"/>
              <a:buChar char="•"/>
            </a:pPr>
            <a:r>
              <a:rPr lang="en-US" altLang="ro-RO" sz="2600" dirty="0">
                <a:latin typeface="Times New Roman" panose="02020603050405020304" pitchFamily="18" charset="0"/>
              </a:rPr>
              <a:t>They require no knowledge or gradient information about the response surface and only uses function evaluations</a:t>
            </a:r>
          </a:p>
          <a:p>
            <a:pPr eaLnBrk="1" hangingPunct="1">
              <a:spcBef>
                <a:spcPct val="0"/>
              </a:spcBef>
              <a:buClrTx/>
              <a:buSzTx/>
              <a:buFont typeface="Arial" panose="020B0604020202020204" pitchFamily="34" charset="0"/>
              <a:buChar char="•"/>
            </a:pPr>
            <a:r>
              <a:rPr lang="en-US" altLang="ro-RO" sz="2600" dirty="0">
                <a:latin typeface="Times New Roman" panose="02020603050405020304" pitchFamily="18" charset="0"/>
              </a:rPr>
              <a:t>They are resistant to becoming trapped in local optima</a:t>
            </a:r>
          </a:p>
          <a:p>
            <a:pPr eaLnBrk="1" hangingPunct="1">
              <a:spcBef>
                <a:spcPct val="0"/>
              </a:spcBef>
              <a:buClrTx/>
              <a:buSzTx/>
              <a:buFont typeface="Arial" panose="020B0604020202020204" pitchFamily="34" charset="0"/>
              <a:buChar char="•"/>
            </a:pPr>
            <a:r>
              <a:rPr lang="en-US" altLang="ro-RO" sz="2600" dirty="0">
                <a:latin typeface="Times New Roman" panose="02020603050405020304" pitchFamily="18" charset="0"/>
              </a:rPr>
              <a:t>They perform very well for large-scale optimization problems</a:t>
            </a:r>
          </a:p>
          <a:p>
            <a:pPr eaLnBrk="1" hangingPunct="1">
              <a:spcBef>
                <a:spcPct val="0"/>
              </a:spcBef>
              <a:buClrTx/>
              <a:buSzTx/>
              <a:buFont typeface="Arial" panose="020B0604020202020204" pitchFamily="34" charset="0"/>
              <a:buChar char="•"/>
            </a:pPr>
            <a:r>
              <a:rPr lang="en-US" altLang="ro-RO" sz="2600" dirty="0">
                <a:latin typeface="Times New Roman" panose="02020603050405020304" pitchFamily="18" charset="0"/>
              </a:rPr>
              <a:t>Can be employed for a wide variety of optimization problems</a:t>
            </a:r>
          </a:p>
        </p:txBody>
      </p:sp>
      <p:pic>
        <p:nvPicPr>
          <p:cNvPr id="4" name="Picture 1"/>
          <p:cNvPicPr/>
          <p:nvPr/>
        </p:nvPicPr>
        <p:blipFill>
          <a:blip r:embed="rId2"/>
          <a:stretch/>
        </p:blipFill>
        <p:spPr>
          <a:xfrm>
            <a:off x="0" y="-228600"/>
            <a:ext cx="9143280" cy="1166400"/>
          </a:xfrm>
          <a:prstGeom prst="rect">
            <a:avLst/>
          </a:prstGeom>
          <a:ln w="0">
            <a:noFill/>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88728" y="1254620"/>
            <a:ext cx="8001000" cy="685800"/>
          </a:xfrm>
        </p:spPr>
        <p:txBody>
          <a:bodyPr/>
          <a:lstStyle/>
          <a:p>
            <a:r>
              <a:rPr lang="en-US" altLang="ro-RO" sz="3200" b="1" dirty="0">
                <a:solidFill>
                  <a:schemeClr val="tx2">
                    <a:lumMod val="60000"/>
                    <a:lumOff val="40000"/>
                  </a:schemeClr>
                </a:solidFill>
              </a:rPr>
              <a:t>Limitations of GA</a:t>
            </a:r>
          </a:p>
        </p:txBody>
      </p:sp>
      <p:sp>
        <p:nvSpPr>
          <p:cNvPr id="8195" name="Rectangle 3"/>
          <p:cNvSpPr>
            <a:spLocks noChangeArrowheads="1"/>
          </p:cNvSpPr>
          <p:nvPr/>
        </p:nvSpPr>
        <p:spPr bwMode="auto">
          <a:xfrm>
            <a:off x="499731" y="2030413"/>
            <a:ext cx="8644270" cy="449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sz="2000">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9pPr>
          </a:lstStyle>
          <a:p>
            <a:pPr eaLnBrk="1" hangingPunct="1">
              <a:spcBef>
                <a:spcPct val="0"/>
              </a:spcBef>
              <a:buClrTx/>
              <a:buSzTx/>
              <a:buFont typeface="Arial" panose="020B0604020202020204" pitchFamily="34" charset="0"/>
              <a:buChar char="•"/>
            </a:pPr>
            <a:r>
              <a:rPr lang="en-US" altLang="ro-RO" sz="2600">
                <a:latin typeface="Times New Roman" panose="02020603050405020304" pitchFamily="18" charset="0"/>
              </a:rPr>
              <a:t>The problem of identifying fitness function</a:t>
            </a:r>
          </a:p>
          <a:p>
            <a:pPr eaLnBrk="1" hangingPunct="1">
              <a:spcBef>
                <a:spcPct val="0"/>
              </a:spcBef>
              <a:buClrTx/>
              <a:buSzTx/>
              <a:buFont typeface="Arial" panose="020B0604020202020204" pitchFamily="34" charset="0"/>
              <a:buChar char="•"/>
            </a:pPr>
            <a:r>
              <a:rPr lang="en-US" altLang="ro-RO" sz="2600">
                <a:latin typeface="Times New Roman" panose="02020603050405020304" pitchFamily="18" charset="0"/>
              </a:rPr>
              <a:t>Definition of representation for the problem</a:t>
            </a:r>
          </a:p>
          <a:p>
            <a:pPr eaLnBrk="1" hangingPunct="1">
              <a:spcBef>
                <a:spcPct val="0"/>
              </a:spcBef>
              <a:buClrTx/>
              <a:buSzTx/>
              <a:buFont typeface="Arial" panose="020B0604020202020204" pitchFamily="34" charset="0"/>
              <a:buChar char="•"/>
            </a:pPr>
            <a:r>
              <a:rPr lang="en-US" altLang="ro-RO" sz="2600">
                <a:latin typeface="Times New Roman" panose="02020603050405020304" pitchFamily="18" charset="0"/>
              </a:rPr>
              <a:t>Premature convergence occurs</a:t>
            </a:r>
          </a:p>
          <a:p>
            <a:pPr eaLnBrk="1" hangingPunct="1">
              <a:spcBef>
                <a:spcPct val="0"/>
              </a:spcBef>
              <a:buClrTx/>
              <a:buSzTx/>
              <a:buFont typeface="Arial" panose="020B0604020202020204" pitchFamily="34" charset="0"/>
              <a:buChar char="•"/>
            </a:pPr>
            <a:r>
              <a:rPr lang="en-US" altLang="ro-RO" sz="2600">
                <a:latin typeface="Times New Roman" panose="02020603050405020304" pitchFamily="18" charset="0"/>
              </a:rPr>
              <a:t>Cannot easily incorporate problem specific information</a:t>
            </a:r>
          </a:p>
          <a:p>
            <a:pPr eaLnBrk="1" hangingPunct="1">
              <a:spcBef>
                <a:spcPct val="0"/>
              </a:spcBef>
              <a:buClrTx/>
              <a:buSzTx/>
              <a:buFont typeface="Arial" panose="020B0604020202020204" pitchFamily="34" charset="0"/>
              <a:buChar char="•"/>
            </a:pPr>
            <a:r>
              <a:rPr lang="en-US" altLang="ro-RO" sz="2600">
                <a:latin typeface="Times New Roman" panose="02020603050405020304" pitchFamily="18" charset="0"/>
              </a:rPr>
              <a:t>Not good at identifying local optima</a:t>
            </a:r>
          </a:p>
          <a:p>
            <a:pPr eaLnBrk="1" hangingPunct="1">
              <a:spcBef>
                <a:spcPct val="0"/>
              </a:spcBef>
              <a:buClrTx/>
              <a:buSzTx/>
              <a:buFont typeface="Arial" panose="020B0604020202020204" pitchFamily="34" charset="0"/>
              <a:buChar char="•"/>
            </a:pPr>
            <a:r>
              <a:rPr lang="en-US" altLang="ro-RO" sz="2600">
                <a:latin typeface="Times New Roman" panose="02020603050405020304" pitchFamily="18" charset="0"/>
              </a:rPr>
              <a:t>Needs to be coupled with a local search technique (</a:t>
            </a:r>
            <a:r>
              <a:rPr lang="en-US" altLang="ro-RO" sz="2600" i="1">
                <a:latin typeface="Times New Roman" panose="02020603050405020304" pitchFamily="18" charset="0"/>
              </a:rPr>
              <a:t>memetic algorithms</a:t>
            </a:r>
            <a:r>
              <a:rPr lang="en-US" altLang="ro-RO" sz="2600">
                <a:latin typeface="Times New Roman" panose="02020603050405020304" pitchFamily="18" charset="0"/>
              </a:rPr>
              <a:t>)</a:t>
            </a:r>
          </a:p>
          <a:p>
            <a:pPr eaLnBrk="1" hangingPunct="1">
              <a:spcBef>
                <a:spcPct val="0"/>
              </a:spcBef>
              <a:buClrTx/>
              <a:buSzTx/>
              <a:buFont typeface="Arial" panose="020B0604020202020204" pitchFamily="34" charset="0"/>
              <a:buChar char="•"/>
            </a:pPr>
            <a:r>
              <a:rPr lang="en-US" altLang="ro-RO" sz="2600">
                <a:latin typeface="Times New Roman" panose="02020603050405020304" pitchFamily="18" charset="0"/>
              </a:rPr>
              <a:t>Have trouble finding the exact global optimum</a:t>
            </a:r>
          </a:p>
          <a:p>
            <a:pPr eaLnBrk="1" hangingPunct="1">
              <a:spcBef>
                <a:spcPct val="0"/>
              </a:spcBef>
              <a:buClrTx/>
              <a:buSzTx/>
              <a:buFont typeface="Arial" panose="020B0604020202020204" pitchFamily="34" charset="0"/>
              <a:buChar char="•"/>
            </a:pPr>
            <a:r>
              <a:rPr lang="en-US" altLang="ro-RO" sz="2600">
                <a:latin typeface="Times New Roman" panose="02020603050405020304" pitchFamily="18" charset="0"/>
              </a:rPr>
              <a:t>Require large number of response (fitness) function evaluations</a:t>
            </a:r>
          </a:p>
          <a:p>
            <a:pPr eaLnBrk="1" hangingPunct="1">
              <a:spcBef>
                <a:spcPct val="0"/>
              </a:spcBef>
              <a:buClrTx/>
              <a:buSzTx/>
              <a:buFont typeface="Arial" panose="020B0604020202020204" pitchFamily="34" charset="0"/>
              <a:buChar char="•"/>
            </a:pPr>
            <a:r>
              <a:rPr lang="en-US" altLang="ro-RO" sz="2600">
                <a:latin typeface="Times New Roman" panose="02020603050405020304" pitchFamily="18" charset="0"/>
              </a:rPr>
              <a:t>Configuration is not straightforward</a:t>
            </a:r>
          </a:p>
        </p:txBody>
      </p:sp>
      <p:pic>
        <p:nvPicPr>
          <p:cNvPr id="4" name="Picture 1"/>
          <p:cNvPicPr/>
          <p:nvPr/>
        </p:nvPicPr>
        <p:blipFill>
          <a:blip r:embed="rId2"/>
          <a:stretch/>
        </p:blipFill>
        <p:spPr>
          <a:xfrm>
            <a:off x="0" y="-228600"/>
            <a:ext cx="9143280" cy="1166400"/>
          </a:xfrm>
          <a:prstGeom prst="rect">
            <a:avLst/>
          </a:prstGeom>
          <a:ln w="0">
            <a:noFill/>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73148" y="1237345"/>
            <a:ext cx="7771680" cy="931697"/>
          </a:xfrm>
        </p:spPr>
        <p:txBody>
          <a:bodyPr/>
          <a:lstStyle/>
          <a:p>
            <a:pPr eaLnBrk="1" hangingPunct="1"/>
            <a:r>
              <a:rPr lang="en-GB" altLang="ro-RO" sz="3200" b="1" dirty="0">
                <a:solidFill>
                  <a:schemeClr val="tx2">
                    <a:lumMod val="60000"/>
                    <a:lumOff val="40000"/>
                  </a:schemeClr>
                </a:solidFill>
              </a:rPr>
              <a:t>General Scheme of EAs</a:t>
            </a:r>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054936"/>
            <a:ext cx="6833191" cy="4317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
          <p:cNvPicPr/>
          <p:nvPr/>
        </p:nvPicPr>
        <p:blipFill>
          <a:blip r:embed="rId3"/>
          <a:stretch/>
        </p:blipFill>
        <p:spPr>
          <a:xfrm>
            <a:off x="0" y="-228600"/>
            <a:ext cx="9143280" cy="1166400"/>
          </a:xfrm>
          <a:prstGeom prst="rect">
            <a:avLst/>
          </a:prstGeom>
          <a:ln w="0">
            <a:noFill/>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391632" y="1208991"/>
            <a:ext cx="7771680" cy="853725"/>
          </a:xfrm>
        </p:spPr>
        <p:txBody>
          <a:bodyPr/>
          <a:lstStyle/>
          <a:p>
            <a:r>
              <a:rPr lang="en-US" altLang="ro-RO" sz="3200" b="1" dirty="0">
                <a:solidFill>
                  <a:schemeClr val="tx2">
                    <a:lumMod val="60000"/>
                    <a:lumOff val="40000"/>
                  </a:schemeClr>
                </a:solidFill>
              </a:rPr>
              <a:t>The generic structure </a:t>
            </a:r>
            <a:r>
              <a:rPr lang="en-GB" altLang="ro-RO" sz="3200" b="1" dirty="0">
                <a:solidFill>
                  <a:schemeClr val="tx2">
                    <a:lumMod val="60000"/>
                    <a:lumOff val="40000"/>
                  </a:schemeClr>
                </a:solidFill>
              </a:rPr>
              <a:t>of EAs</a:t>
            </a:r>
          </a:p>
        </p:txBody>
      </p:sp>
      <p:pic>
        <p:nvPicPr>
          <p:cNvPr id="9219" name="Picture 4" descr="Structure of a single population evolutionary algorith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166" y="2200940"/>
            <a:ext cx="8700947" cy="4017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
          <p:cNvPicPr/>
          <p:nvPr/>
        </p:nvPicPr>
        <p:blipFill>
          <a:blip r:embed="rId4"/>
          <a:stretch/>
        </p:blipFill>
        <p:spPr>
          <a:xfrm>
            <a:off x="0" y="-228600"/>
            <a:ext cx="9143280" cy="1166400"/>
          </a:xfrm>
          <a:prstGeom prst="rect">
            <a:avLst/>
          </a:prstGeom>
          <a:ln w="0">
            <a:noFill/>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590107" y="1060135"/>
            <a:ext cx="7771680" cy="853725"/>
          </a:xfrm>
        </p:spPr>
        <p:txBody>
          <a:bodyPr/>
          <a:lstStyle/>
          <a:p>
            <a:r>
              <a:rPr lang="en-GB" altLang="ro-RO" sz="3200" b="1" dirty="0">
                <a:solidFill>
                  <a:schemeClr val="tx2">
                    <a:lumMod val="60000"/>
                    <a:lumOff val="40000"/>
                  </a:schemeClr>
                </a:solidFill>
              </a:rPr>
              <a:t>Pseudo-code for typical EA</a:t>
            </a:r>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037" y="1767110"/>
            <a:ext cx="8107326" cy="4109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
          <p:cNvPicPr/>
          <p:nvPr/>
        </p:nvPicPr>
        <p:blipFill>
          <a:blip r:embed="rId4"/>
          <a:stretch/>
        </p:blipFill>
        <p:spPr>
          <a:xfrm>
            <a:off x="0" y="-228600"/>
            <a:ext cx="9143280" cy="1166400"/>
          </a:xfrm>
          <a:prstGeom prst="rect">
            <a:avLst/>
          </a:prstGeom>
          <a:ln w="0">
            <a:noFill/>
          </a:ln>
        </p:spPr>
      </p:pic>
      <p:sp>
        <p:nvSpPr>
          <p:cNvPr id="2" name="Rectangle 1"/>
          <p:cNvSpPr/>
          <p:nvPr/>
        </p:nvSpPr>
        <p:spPr>
          <a:xfrm>
            <a:off x="531628" y="5877074"/>
            <a:ext cx="4572000" cy="707886"/>
          </a:xfrm>
          <a:prstGeom prst="rect">
            <a:avLst/>
          </a:prstGeom>
        </p:spPr>
        <p:txBody>
          <a:bodyPr>
            <a:spAutoFit/>
          </a:bodyPr>
          <a:lstStyle/>
          <a:p>
            <a:r>
              <a:rPr lang="en-US" sz="2000">
                <a:latin typeface="Times New Roman" panose="02020603050405020304" pitchFamily="18" charset="0"/>
                <a:cs typeface="Times New Roman" panose="02020603050405020304" pitchFamily="18" charset="0"/>
              </a:rPr>
              <a:t>1 – Select parents – </a:t>
            </a:r>
            <a:r>
              <a:rPr lang="en-US" sz="2000" b="1">
                <a:latin typeface="Times New Roman" panose="02020603050405020304" pitchFamily="18" charset="0"/>
                <a:cs typeface="Times New Roman" panose="02020603050405020304" pitchFamily="18" charset="0"/>
              </a:rPr>
              <a:t>stochastic</a:t>
            </a:r>
          </a:p>
          <a:p>
            <a:r>
              <a:rPr lang="en-US" sz="2000">
                <a:latin typeface="Times New Roman" panose="02020603050405020304" pitchFamily="18" charset="0"/>
                <a:cs typeface="Times New Roman" panose="02020603050405020304" pitchFamily="18" charset="0"/>
              </a:rPr>
              <a:t>5 – Survival selection – </a:t>
            </a:r>
            <a:r>
              <a:rPr lang="en-US" sz="2000" b="1">
                <a:latin typeface="Times New Roman" panose="02020603050405020304" pitchFamily="18" charset="0"/>
                <a:cs typeface="Times New Roman" panose="02020603050405020304" pitchFamily="18" charset="0"/>
              </a:rPr>
              <a:t>deterministic</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85800" y="1169582"/>
            <a:ext cx="8380228" cy="552894"/>
          </a:xfrm>
        </p:spPr>
        <p:txBody>
          <a:bodyPr/>
          <a:lstStyle/>
          <a:p>
            <a:pPr eaLnBrk="1" hangingPunct="1"/>
            <a:r>
              <a:rPr lang="en-US" altLang="en-US" sz="3200" b="1">
                <a:solidFill>
                  <a:schemeClr val="tx2">
                    <a:lumMod val="60000"/>
                    <a:lumOff val="40000"/>
                  </a:schemeClr>
                </a:solidFill>
              </a:rPr>
              <a:t>Genetic </a:t>
            </a:r>
            <a:r>
              <a:rPr lang="en-US" altLang="en-US" sz="3200" b="1" smtClean="0">
                <a:solidFill>
                  <a:schemeClr val="tx2">
                    <a:lumMod val="60000"/>
                    <a:lumOff val="40000"/>
                  </a:schemeClr>
                </a:solidFill>
              </a:rPr>
              <a:t>Algorithms (pseudocod)</a:t>
            </a:r>
            <a:endParaRPr lang="en-US" altLang="en-US" sz="3200" b="1" dirty="0">
              <a:solidFill>
                <a:schemeClr val="tx2">
                  <a:lumMod val="60000"/>
                  <a:lumOff val="40000"/>
                </a:schemeClr>
              </a:solidFill>
            </a:endParaRPr>
          </a:p>
        </p:txBody>
      </p:sp>
      <p:sp>
        <p:nvSpPr>
          <p:cNvPr id="10243" name="Rectangle 3"/>
          <p:cNvSpPr>
            <a:spLocks noGrp="1" noChangeArrowheads="1"/>
          </p:cNvSpPr>
          <p:nvPr>
            <p:ph type="body" idx="1"/>
          </p:nvPr>
        </p:nvSpPr>
        <p:spPr>
          <a:xfrm>
            <a:off x="-2" y="1905000"/>
            <a:ext cx="9000460" cy="3879112"/>
          </a:xfrm>
        </p:spPr>
        <p:txBody>
          <a:bodyPr/>
          <a:lstStyle/>
          <a:p>
            <a:pPr algn="l" eaLnBrk="1" hangingPunct="1">
              <a:lnSpc>
                <a:spcPct val="90000"/>
              </a:lnSpc>
              <a:buFont typeface="Wingdings" panose="05000000000000000000" pitchFamily="2" charset="2"/>
              <a:buNone/>
            </a:pPr>
            <a:r>
              <a:rPr lang="en-US" altLang="en-US" sz="2000" dirty="0" smtClean="0"/>
              <a:t>	</a:t>
            </a:r>
            <a:r>
              <a:rPr lang="en-US" altLang="en-US" sz="2000" dirty="0" smtClean="0">
                <a:latin typeface="Courier New" panose="02070309020205020404" pitchFamily="49" charset="0"/>
              </a:rPr>
              <a:t>Procedure GA{</a:t>
            </a:r>
          </a:p>
          <a:p>
            <a:pPr algn="l" eaLnBrk="1" hangingPunct="1">
              <a:lnSpc>
                <a:spcPct val="90000"/>
              </a:lnSpc>
              <a:buFont typeface="Wingdings" panose="05000000000000000000" pitchFamily="2" charset="2"/>
              <a:buNone/>
            </a:pPr>
            <a:r>
              <a:rPr lang="en-US" altLang="en-US" sz="2000" dirty="0" smtClean="0">
                <a:latin typeface="Courier New" panose="02070309020205020404" pitchFamily="49" charset="0"/>
              </a:rPr>
              <a:t>	  t = 0;</a:t>
            </a:r>
          </a:p>
          <a:p>
            <a:pPr algn="l" eaLnBrk="1" hangingPunct="1">
              <a:lnSpc>
                <a:spcPct val="90000"/>
              </a:lnSpc>
              <a:buFont typeface="Wingdings" panose="05000000000000000000" pitchFamily="2" charset="2"/>
              <a:buNone/>
            </a:pPr>
            <a:r>
              <a:rPr lang="en-US" altLang="en-US" sz="2000" dirty="0" smtClean="0">
                <a:latin typeface="Courier New" panose="02070309020205020404" pitchFamily="49" charset="0"/>
              </a:rPr>
              <a:t>	  Initialize P(t);</a:t>
            </a:r>
          </a:p>
          <a:p>
            <a:pPr algn="l" eaLnBrk="1" hangingPunct="1">
              <a:lnSpc>
                <a:spcPct val="90000"/>
              </a:lnSpc>
              <a:buFont typeface="Wingdings" panose="05000000000000000000" pitchFamily="2" charset="2"/>
              <a:buNone/>
            </a:pPr>
            <a:r>
              <a:rPr lang="en-US" altLang="en-US" sz="2000" dirty="0" smtClean="0">
                <a:latin typeface="Courier New" panose="02070309020205020404" pitchFamily="49" charset="0"/>
              </a:rPr>
              <a:t>	  Evaluate P(t);</a:t>
            </a:r>
          </a:p>
          <a:p>
            <a:pPr algn="l" eaLnBrk="1" hangingPunct="1">
              <a:lnSpc>
                <a:spcPct val="90000"/>
              </a:lnSpc>
              <a:buFont typeface="Wingdings" panose="05000000000000000000" pitchFamily="2" charset="2"/>
              <a:buNone/>
            </a:pPr>
            <a:r>
              <a:rPr lang="en-US" altLang="en-US" sz="2000" dirty="0" smtClean="0">
                <a:latin typeface="Courier New" panose="02070309020205020404" pitchFamily="49" charset="0"/>
              </a:rPr>
              <a:t>	  While (Not Done)</a:t>
            </a:r>
          </a:p>
          <a:p>
            <a:pPr algn="l" eaLnBrk="1" hangingPunct="1">
              <a:lnSpc>
                <a:spcPct val="90000"/>
              </a:lnSpc>
              <a:buFont typeface="Wingdings" panose="05000000000000000000" pitchFamily="2" charset="2"/>
              <a:buNone/>
            </a:pPr>
            <a:r>
              <a:rPr lang="en-US" altLang="en-US" sz="2000" dirty="0" smtClean="0">
                <a:latin typeface="Courier New" panose="02070309020205020404" pitchFamily="49" charset="0"/>
              </a:rPr>
              <a:t>	  {</a:t>
            </a:r>
          </a:p>
          <a:p>
            <a:pPr algn="l" eaLnBrk="1" hangingPunct="1">
              <a:lnSpc>
                <a:spcPct val="90000"/>
              </a:lnSpc>
              <a:buFont typeface="Wingdings" panose="05000000000000000000" pitchFamily="2" charset="2"/>
              <a:buNone/>
            </a:pPr>
            <a:r>
              <a:rPr lang="en-US" altLang="en-US" sz="2000" dirty="0" smtClean="0">
                <a:latin typeface="Courier New" panose="02070309020205020404" pitchFamily="49" charset="0"/>
              </a:rPr>
              <a:t>	    Parents(t) = </a:t>
            </a:r>
            <a:r>
              <a:rPr lang="en-US" altLang="en-US" sz="2000" dirty="0" err="1" smtClean="0">
                <a:latin typeface="Courier New" panose="02070309020205020404" pitchFamily="49" charset="0"/>
              </a:rPr>
              <a:t>Select_Parents</a:t>
            </a:r>
            <a:r>
              <a:rPr lang="en-US" altLang="en-US" sz="2000" dirty="0" smtClean="0">
                <a:latin typeface="Courier New" panose="02070309020205020404" pitchFamily="49" charset="0"/>
              </a:rPr>
              <a:t>(P(t));</a:t>
            </a:r>
          </a:p>
          <a:p>
            <a:pPr algn="l" eaLnBrk="1" hangingPunct="1">
              <a:lnSpc>
                <a:spcPct val="90000"/>
              </a:lnSpc>
              <a:buFont typeface="Wingdings" panose="05000000000000000000" pitchFamily="2" charset="2"/>
              <a:buNone/>
            </a:pPr>
            <a:r>
              <a:rPr lang="en-US" altLang="en-US" sz="2000" dirty="0" smtClean="0">
                <a:latin typeface="Courier New" panose="02070309020205020404" pitchFamily="49" charset="0"/>
              </a:rPr>
              <a:t>		Offspring(t) = Procreate(Parents(t));</a:t>
            </a:r>
          </a:p>
          <a:p>
            <a:pPr algn="l" eaLnBrk="1" hangingPunct="1">
              <a:lnSpc>
                <a:spcPct val="90000"/>
              </a:lnSpc>
              <a:buFont typeface="Wingdings" panose="05000000000000000000" pitchFamily="2" charset="2"/>
              <a:buNone/>
            </a:pPr>
            <a:r>
              <a:rPr lang="en-US" altLang="en-US" sz="2000" dirty="0" smtClean="0">
                <a:latin typeface="Courier New" panose="02070309020205020404" pitchFamily="49" charset="0"/>
              </a:rPr>
              <a:t>		Evaluate(Offspring(t));</a:t>
            </a:r>
          </a:p>
          <a:p>
            <a:pPr algn="l" eaLnBrk="1" hangingPunct="1">
              <a:lnSpc>
                <a:spcPct val="90000"/>
              </a:lnSpc>
              <a:buFont typeface="Wingdings" panose="05000000000000000000" pitchFamily="2" charset="2"/>
              <a:buNone/>
            </a:pPr>
            <a:r>
              <a:rPr lang="en-US" altLang="en-US" sz="2000" dirty="0" smtClean="0">
                <a:latin typeface="Courier New" panose="02070309020205020404" pitchFamily="49" charset="0"/>
              </a:rPr>
              <a:t>		P(t+1)= </a:t>
            </a:r>
            <a:r>
              <a:rPr lang="en-US" altLang="en-US" sz="2000" dirty="0" err="1" smtClean="0">
                <a:latin typeface="Courier New" panose="02070309020205020404" pitchFamily="49" charset="0"/>
              </a:rPr>
              <a:t>Select_Survivors</a:t>
            </a:r>
            <a:r>
              <a:rPr lang="en-US" altLang="en-US" sz="2000" dirty="0" smtClean="0">
                <a:latin typeface="Courier New" panose="02070309020205020404" pitchFamily="49" charset="0"/>
              </a:rPr>
              <a:t>(P(t),Offspring(t));</a:t>
            </a:r>
          </a:p>
          <a:p>
            <a:pPr algn="l" eaLnBrk="1" hangingPunct="1">
              <a:lnSpc>
                <a:spcPct val="90000"/>
              </a:lnSpc>
              <a:buFont typeface="Wingdings" panose="05000000000000000000" pitchFamily="2" charset="2"/>
              <a:buNone/>
            </a:pPr>
            <a:r>
              <a:rPr lang="en-US" altLang="en-US" sz="2000" dirty="0" smtClean="0">
                <a:latin typeface="Courier New" panose="02070309020205020404" pitchFamily="49" charset="0"/>
              </a:rPr>
              <a:t>		t = t + 1;</a:t>
            </a:r>
          </a:p>
          <a:p>
            <a:pPr algn="l" eaLnBrk="1" hangingPunct="1">
              <a:lnSpc>
                <a:spcPct val="90000"/>
              </a:lnSpc>
              <a:buFont typeface="Wingdings" panose="05000000000000000000" pitchFamily="2" charset="2"/>
              <a:buNone/>
            </a:pPr>
            <a:r>
              <a:rPr lang="en-US" altLang="en-US" sz="2000" dirty="0" smtClean="0">
                <a:latin typeface="Courier New" panose="02070309020205020404" pitchFamily="49" charset="0"/>
              </a:rPr>
              <a:t>	  }</a:t>
            </a:r>
            <a:endParaRPr lang="en-US" altLang="en-US" sz="2000" dirty="0" smtClean="0"/>
          </a:p>
        </p:txBody>
      </p:sp>
      <p:pic>
        <p:nvPicPr>
          <p:cNvPr id="4" name="Picture 1"/>
          <p:cNvPicPr/>
          <p:nvPr/>
        </p:nvPicPr>
        <p:blipFill>
          <a:blip r:embed="rId3"/>
          <a:stretch/>
        </p:blipFill>
        <p:spPr>
          <a:xfrm>
            <a:off x="0" y="-228600"/>
            <a:ext cx="9143280" cy="1166400"/>
          </a:xfrm>
          <a:prstGeom prst="rect">
            <a:avLst/>
          </a:prstGeom>
          <a:ln w="0">
            <a:noFill/>
          </a:ln>
        </p:spPr>
      </p:pic>
      <p:sp>
        <p:nvSpPr>
          <p:cNvPr id="2" name="Rectangle 1"/>
          <p:cNvSpPr/>
          <p:nvPr/>
        </p:nvSpPr>
        <p:spPr>
          <a:xfrm>
            <a:off x="-360" y="5806527"/>
            <a:ext cx="9143640" cy="707886"/>
          </a:xfrm>
          <a:prstGeom prst="rect">
            <a:avLst/>
          </a:prstGeom>
        </p:spPr>
        <p:txBody>
          <a:bodyPr wrap="square">
            <a:spAutoFit/>
          </a:bodyPr>
          <a:lstStyle/>
          <a:p>
            <a:r>
              <a:rPr lang="en-US" altLang="en-US" sz="2000">
                <a:latin typeface="Times New Roman" panose="02020603050405020304" pitchFamily="18" charset="0"/>
                <a:cs typeface="Times New Roman" panose="02020603050405020304" pitchFamily="18" charset="0"/>
              </a:rPr>
              <a:t>To solve a problem using a genetic algorithm is necessary to define a </a:t>
            </a:r>
            <a:r>
              <a:rPr lang="en-US" altLang="en-US" sz="2000" b="1">
                <a:latin typeface="Times New Roman" panose="02020603050405020304" pitchFamily="18" charset="0"/>
                <a:cs typeface="Times New Roman" panose="02020603050405020304" pitchFamily="18" charset="0"/>
              </a:rPr>
              <a:t>fitness function </a:t>
            </a:r>
            <a:r>
              <a:rPr lang="en-US" altLang="en-US" sz="2000">
                <a:latin typeface="Times New Roman" panose="02020603050405020304" pitchFamily="18" charset="0"/>
                <a:cs typeface="Times New Roman" panose="02020603050405020304" pitchFamily="18" charset="0"/>
              </a:rPr>
              <a:t>(F)  to evaluate the performance of each chromosome. </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59488" y="1159374"/>
            <a:ext cx="8983792" cy="765119"/>
          </a:xfrm>
        </p:spPr>
        <p:txBody>
          <a:bodyPr/>
          <a:lstStyle/>
          <a:p>
            <a:r>
              <a:rPr lang="en-GB" sz="3200" b="1" dirty="0">
                <a:solidFill>
                  <a:schemeClr val="tx2">
                    <a:lumMod val="60000"/>
                    <a:lumOff val="40000"/>
                  </a:schemeClr>
                </a:solidFill>
              </a:rPr>
              <a:t>GA</a:t>
            </a:r>
            <a:r>
              <a:rPr lang="en-GB" sz="3200" b="1">
                <a:solidFill>
                  <a:schemeClr val="tx2">
                    <a:lumMod val="60000"/>
                    <a:lumOff val="40000"/>
                  </a:schemeClr>
                </a:solidFill>
              </a:rPr>
              <a:t>: </a:t>
            </a:r>
            <a:r>
              <a:rPr lang="ro-RO" sz="3200" b="1" smtClean="0">
                <a:solidFill>
                  <a:schemeClr val="tx2">
                    <a:lumMod val="60000"/>
                    <a:lumOff val="40000"/>
                  </a:schemeClr>
                </a:solidFill>
              </a:rPr>
              <a:t>Individual</a:t>
            </a:r>
            <a:r>
              <a:rPr lang="en-US" sz="3200" b="1" smtClean="0">
                <a:solidFill>
                  <a:schemeClr val="tx2">
                    <a:lumMod val="60000"/>
                    <a:lumOff val="40000"/>
                  </a:schemeClr>
                </a:solidFill>
              </a:rPr>
              <a:t> </a:t>
            </a:r>
            <a:r>
              <a:rPr lang="ro-RO" sz="3200" b="1" smtClean="0">
                <a:solidFill>
                  <a:schemeClr val="tx2">
                    <a:lumMod val="60000"/>
                    <a:lumOff val="40000"/>
                  </a:schemeClr>
                </a:solidFill>
              </a:rPr>
              <a:t>/</a:t>
            </a:r>
            <a:r>
              <a:rPr lang="en-US" sz="3200" b="1" smtClean="0">
                <a:solidFill>
                  <a:schemeClr val="tx2">
                    <a:lumMod val="60000"/>
                    <a:lumOff val="40000"/>
                  </a:schemeClr>
                </a:solidFill>
              </a:rPr>
              <a:t> </a:t>
            </a:r>
            <a:r>
              <a:rPr lang="ro-RO" sz="3200" b="1" smtClean="0">
                <a:solidFill>
                  <a:schemeClr val="tx2">
                    <a:lumMod val="60000"/>
                    <a:lumOff val="40000"/>
                  </a:schemeClr>
                </a:solidFill>
              </a:rPr>
              <a:t>Chromosome </a:t>
            </a:r>
            <a:r>
              <a:rPr lang="en-US" sz="3200" b="1" smtClean="0">
                <a:solidFill>
                  <a:schemeClr val="tx2">
                    <a:lumMod val="60000"/>
                    <a:lumOff val="40000"/>
                  </a:schemeClr>
                </a:solidFill>
              </a:rPr>
              <a:t>R</a:t>
            </a:r>
            <a:r>
              <a:rPr lang="en-GB" sz="3200" b="1" smtClean="0">
                <a:solidFill>
                  <a:schemeClr val="tx2">
                    <a:lumMod val="60000"/>
                    <a:lumOff val="40000"/>
                  </a:schemeClr>
                </a:solidFill>
              </a:rPr>
              <a:t>epresentation</a:t>
            </a:r>
            <a:endParaRPr lang="en-US" altLang="en-US" sz="3200" b="1" dirty="0">
              <a:solidFill>
                <a:schemeClr val="tx2">
                  <a:lumMod val="60000"/>
                  <a:lumOff val="40000"/>
                </a:schemeClr>
              </a:solidFill>
            </a:endParaRPr>
          </a:p>
        </p:txBody>
      </p:sp>
      <p:pic>
        <p:nvPicPr>
          <p:cNvPr id="5" name="Picture 1"/>
          <p:cNvPicPr/>
          <p:nvPr/>
        </p:nvPicPr>
        <p:blipFill>
          <a:blip r:embed="rId3"/>
          <a:stretch/>
        </p:blipFill>
        <p:spPr>
          <a:xfrm>
            <a:off x="0" y="-228600"/>
            <a:ext cx="9143280" cy="1166400"/>
          </a:xfrm>
          <a:prstGeom prst="rect">
            <a:avLst/>
          </a:prstGeom>
          <a:ln w="0">
            <a:noFill/>
          </a:ln>
        </p:spPr>
      </p:pic>
      <p:sp>
        <p:nvSpPr>
          <p:cNvPr id="2" name="Rectangle 1"/>
          <p:cNvSpPr/>
          <p:nvPr/>
        </p:nvSpPr>
        <p:spPr>
          <a:xfrm>
            <a:off x="164444" y="1964353"/>
            <a:ext cx="8979556" cy="3785652"/>
          </a:xfrm>
          <a:prstGeom prst="rect">
            <a:avLst/>
          </a:prstGeom>
        </p:spPr>
        <p:txBody>
          <a:bodyPr wrap="square">
            <a:spAutoFit/>
          </a:bodyPr>
          <a:lstStyle/>
          <a:p>
            <a:r>
              <a:rPr lang="en-US" sz="2400" b="1" dirty="0">
                <a:solidFill>
                  <a:srgbClr val="252525"/>
                </a:solidFill>
                <a:latin typeface="Times New Roman" panose="02020603050405020304" pitchFamily="18" charset="0"/>
                <a:cs typeface="Times New Roman" panose="02020603050405020304" pitchFamily="18" charset="0"/>
              </a:rPr>
              <a:t>Representation</a:t>
            </a:r>
            <a:r>
              <a:rPr lang="en-US" sz="2400" dirty="0">
                <a:solidFill>
                  <a:srgbClr val="252525"/>
                </a:solidFill>
                <a:latin typeface="Times New Roman" panose="02020603050405020304" pitchFamily="18" charset="0"/>
                <a:cs typeface="Times New Roman" panose="02020603050405020304" pitchFamily="18" charset="0"/>
              </a:rPr>
              <a:t> - The most critical decision in any application, namely that of deciding how best to represent a candidate solution of the algorithm</a:t>
            </a:r>
          </a:p>
          <a:p>
            <a:pPr marL="342900" indent="-342900">
              <a:buFont typeface="Arial" panose="020B0604020202020204" pitchFamily="34" charset="0"/>
              <a:buChar char="•"/>
            </a:pPr>
            <a:r>
              <a:rPr lang="en-US" sz="2400" b="1" smtClean="0">
                <a:solidFill>
                  <a:srgbClr val="252525"/>
                </a:solidFill>
                <a:latin typeface="Times New Roman" panose="02020603050405020304" pitchFamily="18" charset="0"/>
                <a:cs typeface="Times New Roman" panose="02020603050405020304" pitchFamily="18" charset="0"/>
              </a:rPr>
              <a:t>Binary encoding</a:t>
            </a:r>
          </a:p>
          <a:p>
            <a:pPr marL="342900" indent="-342900">
              <a:buFont typeface="Arial" panose="020B0604020202020204" pitchFamily="34" charset="0"/>
              <a:buChar char="•"/>
            </a:pPr>
            <a:r>
              <a:rPr lang="en-US" sz="2400" b="1" smtClean="0">
                <a:solidFill>
                  <a:srgbClr val="252525"/>
                </a:solidFill>
                <a:latin typeface="Times New Roman" panose="02020603050405020304" pitchFamily="18" charset="0"/>
                <a:cs typeface="Times New Roman" panose="02020603050405020304" pitchFamily="18" charset="0"/>
              </a:rPr>
              <a:t>Permutation</a:t>
            </a:r>
          </a:p>
          <a:p>
            <a:pPr marL="342900" indent="-342900">
              <a:buFont typeface="Arial" panose="020B0604020202020204" pitchFamily="34" charset="0"/>
              <a:buChar char="•"/>
            </a:pPr>
            <a:r>
              <a:rPr lang="en-US" sz="2400" b="1" smtClean="0">
                <a:solidFill>
                  <a:srgbClr val="252525"/>
                </a:solidFill>
                <a:latin typeface="Times New Roman" panose="02020603050405020304" pitchFamily="18" charset="0"/>
                <a:cs typeface="Times New Roman" panose="02020603050405020304" pitchFamily="18" charset="0"/>
              </a:rPr>
              <a:t>Integer encoding</a:t>
            </a:r>
            <a:endParaRPr lang="en-US" sz="2400" smtClean="0">
              <a:solidFill>
                <a:srgbClr val="252525"/>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b="1" smtClean="0">
                <a:solidFill>
                  <a:srgbClr val="252525"/>
                </a:solidFill>
                <a:latin typeface="Times New Roman" panose="02020603050405020304" pitchFamily="18" charset="0"/>
                <a:cs typeface="Times New Roman" panose="02020603050405020304" pitchFamily="18" charset="0"/>
              </a:rPr>
              <a:t>Real </a:t>
            </a:r>
            <a:r>
              <a:rPr lang="en-US" sz="2400" b="1">
                <a:solidFill>
                  <a:srgbClr val="252525"/>
                </a:solidFill>
                <a:latin typeface="Times New Roman" panose="02020603050405020304" pitchFamily="18" charset="0"/>
                <a:cs typeface="Times New Roman" panose="02020603050405020304" pitchFamily="18" charset="0"/>
              </a:rPr>
              <a:t>valued </a:t>
            </a:r>
            <a:r>
              <a:rPr lang="en-US" sz="2400" b="1" smtClean="0">
                <a:solidFill>
                  <a:srgbClr val="252525"/>
                </a:solidFill>
                <a:latin typeface="Times New Roman" panose="02020603050405020304" pitchFamily="18" charset="0"/>
                <a:cs typeface="Times New Roman" panose="02020603050405020304" pitchFamily="18" charset="0"/>
              </a:rPr>
              <a:t>problems</a:t>
            </a:r>
          </a:p>
          <a:p>
            <a:endParaRPr lang="en-US" sz="2400" dirty="0" smtClean="0">
              <a:solidFill>
                <a:srgbClr val="252525"/>
              </a:solidFill>
              <a:latin typeface="Times New Roman" panose="02020603050405020304" pitchFamily="18" charset="0"/>
              <a:cs typeface="Times New Roman" panose="02020603050405020304" pitchFamily="18" charset="0"/>
            </a:endParaRPr>
          </a:p>
          <a:p>
            <a:r>
              <a:rPr lang="en-US" sz="2400" dirty="0" smtClean="0">
                <a:solidFill>
                  <a:srgbClr val="252525"/>
                </a:solidFill>
                <a:latin typeface="Times New Roman" panose="02020603050405020304" pitchFamily="18" charset="0"/>
                <a:cs typeface="Times New Roman" panose="02020603050405020304" pitchFamily="18" charset="0"/>
              </a:rPr>
              <a:t>Based on the representation </a:t>
            </a:r>
            <a:r>
              <a:rPr lang="en-US" sz="2400" smtClean="0">
                <a:solidFill>
                  <a:srgbClr val="252525"/>
                </a:solidFill>
                <a:latin typeface="Times New Roman" panose="02020603050405020304" pitchFamily="18" charset="0"/>
                <a:cs typeface="Times New Roman" panose="02020603050405020304" pitchFamily="18" charset="0"/>
              </a:rPr>
              <a:t>– it depends </a:t>
            </a:r>
            <a:r>
              <a:rPr lang="en-US" sz="2400" dirty="0" smtClean="0">
                <a:solidFill>
                  <a:srgbClr val="252525"/>
                </a:solidFill>
                <a:latin typeface="Times New Roman" panose="02020603050405020304" pitchFamily="18" charset="0"/>
                <a:cs typeface="Times New Roman" panose="02020603050405020304" pitchFamily="18" charset="0"/>
              </a:rPr>
              <a:t>the setting of genetic operators and the computing of </a:t>
            </a:r>
            <a:r>
              <a:rPr lang="en-US" sz="2400" smtClean="0">
                <a:solidFill>
                  <a:srgbClr val="252525"/>
                </a:solidFill>
                <a:latin typeface="Times New Roman" panose="02020603050405020304" pitchFamily="18" charset="0"/>
                <a:cs typeface="Times New Roman" panose="02020603050405020304" pitchFamily="18" charset="0"/>
              </a:rPr>
              <a:t>fitness function!</a:t>
            </a:r>
            <a:endParaRPr lang="en-US" sz="2400" dirty="0">
              <a:solidFill>
                <a:srgbClr val="252525"/>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7977150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doug\AppData\Local\Microsoft\Windows\Temporary Internet Files\Content.IE5\49IOEPGU\MC900121017[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27851" y="4792412"/>
            <a:ext cx="1607716" cy="206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2" name="Rectangle 2"/>
          <p:cNvSpPr>
            <a:spLocks noGrp="1" noChangeArrowheads="1"/>
          </p:cNvSpPr>
          <p:nvPr>
            <p:ph type="title"/>
          </p:nvPr>
        </p:nvSpPr>
        <p:spPr>
          <a:xfrm>
            <a:off x="79744" y="937801"/>
            <a:ext cx="8983792" cy="582656"/>
          </a:xfrm>
        </p:spPr>
        <p:txBody>
          <a:bodyPr/>
          <a:lstStyle/>
          <a:p>
            <a:r>
              <a:rPr lang="en-GB" sz="3200" b="1" dirty="0">
                <a:solidFill>
                  <a:schemeClr val="tx2">
                    <a:lumMod val="60000"/>
                    <a:lumOff val="40000"/>
                  </a:schemeClr>
                </a:solidFill>
              </a:rPr>
              <a:t>GA</a:t>
            </a:r>
            <a:r>
              <a:rPr lang="en-GB" sz="3200" b="1">
                <a:solidFill>
                  <a:schemeClr val="tx2">
                    <a:lumMod val="60000"/>
                    <a:lumOff val="40000"/>
                  </a:schemeClr>
                </a:solidFill>
              </a:rPr>
              <a:t>: </a:t>
            </a:r>
            <a:r>
              <a:rPr lang="ro-RO" sz="3200" b="1">
                <a:solidFill>
                  <a:schemeClr val="tx2">
                    <a:lumMod val="60000"/>
                    <a:lumOff val="40000"/>
                  </a:schemeClr>
                </a:solidFill>
              </a:rPr>
              <a:t>Binary </a:t>
            </a:r>
            <a:r>
              <a:rPr lang="en-US" sz="3200" b="1" smtClean="0">
                <a:solidFill>
                  <a:schemeClr val="tx2">
                    <a:lumMod val="60000"/>
                    <a:lumOff val="40000"/>
                  </a:schemeClr>
                </a:solidFill>
              </a:rPr>
              <a:t>R</a:t>
            </a:r>
            <a:r>
              <a:rPr lang="en-GB" sz="3200" b="1" smtClean="0">
                <a:solidFill>
                  <a:schemeClr val="tx2">
                    <a:lumMod val="60000"/>
                    <a:lumOff val="40000"/>
                  </a:schemeClr>
                </a:solidFill>
              </a:rPr>
              <a:t>epresentation</a:t>
            </a:r>
            <a:endParaRPr lang="en-US" altLang="en-US" sz="3200" b="1" dirty="0">
              <a:solidFill>
                <a:schemeClr val="tx2">
                  <a:lumMod val="60000"/>
                  <a:lumOff val="40000"/>
                </a:schemeClr>
              </a:solidFill>
            </a:endParaRPr>
          </a:p>
        </p:txBody>
      </p:sp>
      <p:pic>
        <p:nvPicPr>
          <p:cNvPr id="5" name="Picture 1"/>
          <p:cNvPicPr/>
          <p:nvPr/>
        </p:nvPicPr>
        <p:blipFill>
          <a:blip r:embed="rId4"/>
          <a:stretch/>
        </p:blipFill>
        <p:spPr>
          <a:xfrm>
            <a:off x="0" y="-228600"/>
            <a:ext cx="9143280" cy="1166400"/>
          </a:xfrm>
          <a:prstGeom prst="rect">
            <a:avLst/>
          </a:prstGeom>
          <a:ln w="0">
            <a:noFill/>
          </a:ln>
        </p:spPr>
      </p:pic>
      <p:sp>
        <p:nvSpPr>
          <p:cNvPr id="2" name="Rectangle 1"/>
          <p:cNvSpPr/>
          <p:nvPr/>
        </p:nvSpPr>
        <p:spPr>
          <a:xfrm>
            <a:off x="-8433" y="1413580"/>
            <a:ext cx="9144000" cy="830997"/>
          </a:xfrm>
          <a:prstGeom prst="rect">
            <a:avLst/>
          </a:prstGeom>
        </p:spPr>
        <p:txBody>
          <a:bodyPr wrap="square">
            <a:spAutoFit/>
          </a:bodyPr>
          <a:lstStyle/>
          <a:p>
            <a:r>
              <a:rPr lang="en-US" sz="2400" b="1" smtClean="0">
                <a:solidFill>
                  <a:srgbClr val="252525"/>
                </a:solidFill>
                <a:latin typeface="Times New Roman" panose="02020603050405020304" pitchFamily="18" charset="0"/>
                <a:cs typeface="Times New Roman" panose="02020603050405020304" pitchFamily="18" charset="0"/>
              </a:rPr>
              <a:t>Binary </a:t>
            </a:r>
            <a:r>
              <a:rPr lang="en-US" sz="2400" b="1">
                <a:solidFill>
                  <a:srgbClr val="252525"/>
                </a:solidFill>
                <a:latin typeface="Times New Roman" panose="02020603050405020304" pitchFamily="18" charset="0"/>
                <a:cs typeface="Times New Roman" panose="02020603050405020304" pitchFamily="18" charset="0"/>
              </a:rPr>
              <a:t>Representation</a:t>
            </a:r>
            <a:r>
              <a:rPr lang="en-US" sz="2400">
                <a:solidFill>
                  <a:srgbClr val="252525"/>
                </a:solidFill>
                <a:latin typeface="Times New Roman" panose="02020603050405020304" pitchFamily="18" charset="0"/>
                <a:cs typeface="Times New Roman" panose="02020603050405020304" pitchFamily="18" charset="0"/>
              </a:rPr>
              <a:t> </a:t>
            </a:r>
            <a:r>
              <a:rPr lang="en-US" sz="2400" smtClean="0">
                <a:solidFill>
                  <a:srgbClr val="252525"/>
                </a:solidFill>
                <a:latin typeface="Times New Roman" panose="02020603050405020304" pitchFamily="18" charset="0"/>
                <a:cs typeface="Times New Roman" panose="02020603050405020304" pitchFamily="18" charset="0"/>
              </a:rPr>
              <a:t>(</a:t>
            </a:r>
            <a:r>
              <a:rPr lang="en-US" sz="2400" i="1" smtClean="0">
                <a:solidFill>
                  <a:srgbClr val="252525"/>
                </a:solidFill>
                <a:latin typeface="Times New Roman" panose="02020603050405020304" pitchFamily="18" charset="0"/>
                <a:cs typeface="Times New Roman" panose="02020603050405020304" pitchFamily="18" charset="0"/>
              </a:rPr>
              <a:t>knapsack </a:t>
            </a:r>
            <a:r>
              <a:rPr lang="en-US" sz="2400" i="1" dirty="0">
                <a:solidFill>
                  <a:srgbClr val="252525"/>
                </a:solidFill>
                <a:latin typeface="Times New Roman" panose="02020603050405020304" pitchFamily="18" charset="0"/>
                <a:cs typeface="Times New Roman" panose="02020603050405020304" pitchFamily="18" charset="0"/>
              </a:rPr>
              <a:t>problem </a:t>
            </a:r>
            <a:r>
              <a:rPr lang="en-US" sz="2400" dirty="0">
                <a:solidFill>
                  <a:srgbClr val="252525"/>
                </a:solidFill>
                <a:latin typeface="Times New Roman" panose="02020603050405020304" pitchFamily="18" charset="0"/>
                <a:cs typeface="Times New Roman" panose="02020603050405020304" pitchFamily="18" charset="0"/>
              </a:rPr>
              <a:t>object selection</a:t>
            </a:r>
            <a:r>
              <a:rPr lang="en-US" sz="2400">
                <a:solidFill>
                  <a:srgbClr val="252525"/>
                </a:solidFill>
                <a:latin typeface="Times New Roman" panose="02020603050405020304" pitchFamily="18" charset="0"/>
                <a:cs typeface="Times New Roman" panose="02020603050405020304" pitchFamily="18" charset="0"/>
              </a:rPr>
              <a:t>, </a:t>
            </a:r>
            <a:r>
              <a:rPr lang="en-US" sz="2400" i="1" smtClean="0">
                <a:solidFill>
                  <a:srgbClr val="252525"/>
                </a:solidFill>
                <a:latin typeface="Times New Roman" panose="02020603050405020304" pitchFamily="18" charset="0"/>
                <a:cs typeface="Times New Roman" panose="02020603050405020304" pitchFamily="18" charset="0"/>
              </a:rPr>
              <a:t>loading trucks</a:t>
            </a:r>
            <a:r>
              <a:rPr lang="en-US" sz="2400" smtClean="0">
                <a:solidFill>
                  <a:srgbClr val="252525"/>
                </a:solidFill>
                <a:latin typeface="Times New Roman" panose="02020603050405020304" pitchFamily="18" charset="0"/>
                <a:cs typeface="Times New Roman" panose="02020603050405020304" pitchFamily="18" charset="0"/>
              </a:rPr>
              <a:t>, combinatorial </a:t>
            </a:r>
            <a:r>
              <a:rPr lang="en-US" sz="2400" dirty="0">
                <a:solidFill>
                  <a:srgbClr val="252525"/>
                </a:solidFill>
                <a:latin typeface="Times New Roman" panose="02020603050405020304" pitchFamily="18" charset="0"/>
                <a:cs typeface="Times New Roman" panose="02020603050405020304" pitchFamily="18" charset="0"/>
              </a:rPr>
              <a:t>problems</a:t>
            </a:r>
            <a:r>
              <a:rPr lang="en-US" sz="2400">
                <a:solidFill>
                  <a:srgbClr val="252525"/>
                </a:solidFill>
                <a:latin typeface="Times New Roman" panose="02020603050405020304" pitchFamily="18" charset="0"/>
                <a:cs typeface="Times New Roman" panose="02020603050405020304" pitchFamily="18" charset="0"/>
              </a:rPr>
              <a:t>, </a:t>
            </a:r>
            <a:r>
              <a:rPr lang="en-US" sz="2400" smtClean="0">
                <a:solidFill>
                  <a:srgbClr val="252525"/>
                </a:solidFill>
                <a:latin typeface="Times New Roman" panose="02020603050405020304" pitchFamily="18" charset="0"/>
                <a:cs typeface="Times New Roman" panose="02020603050405020304" pitchFamily="18" charset="0"/>
              </a:rPr>
              <a:t>maximum/minimum</a:t>
            </a:r>
            <a:r>
              <a:rPr lang="en-US" sz="2400">
                <a:solidFill>
                  <a:srgbClr val="252525"/>
                </a:solidFill>
                <a:latin typeface="Times New Roman" panose="02020603050405020304" pitchFamily="18" charset="0"/>
                <a:cs typeface="Times New Roman" panose="02020603050405020304" pitchFamily="18" charset="0"/>
              </a:rPr>
              <a:t>, </a:t>
            </a:r>
            <a:r>
              <a:rPr lang="en-US" sz="2400" i="1">
                <a:solidFill>
                  <a:srgbClr val="252525"/>
                </a:solidFill>
                <a:latin typeface="Times New Roman" panose="02020603050405020304" pitchFamily="18" charset="0"/>
                <a:cs typeface="Times New Roman" panose="02020603050405020304" pitchFamily="18" charset="0"/>
              </a:rPr>
              <a:t>FPGA chip design</a:t>
            </a:r>
            <a:r>
              <a:rPr lang="en-US" sz="2400">
                <a:solidFill>
                  <a:srgbClr val="252525"/>
                </a:solidFill>
                <a:latin typeface="Times New Roman" panose="02020603050405020304" pitchFamily="18" charset="0"/>
                <a:cs typeface="Times New Roman" panose="02020603050405020304" pitchFamily="18" charset="0"/>
              </a:rPr>
              <a:t>)</a:t>
            </a:r>
            <a:endParaRPr lang="en-US" sz="2400" dirty="0">
              <a:solidFill>
                <a:srgbClr val="252525"/>
              </a:solidFill>
              <a:latin typeface="Times New Roman" panose="02020603050405020304" pitchFamily="18" charset="0"/>
              <a:cs typeface="Times New Roman" panose="02020603050405020304" pitchFamily="18" charset="0"/>
            </a:endParaRPr>
          </a:p>
        </p:txBody>
      </p:sp>
      <p:sp>
        <p:nvSpPr>
          <p:cNvPr id="6" name="Text Box 68"/>
          <p:cNvSpPr txBox="1">
            <a:spLocks noChangeArrowheads="1"/>
          </p:cNvSpPr>
          <p:nvPr/>
        </p:nvSpPr>
        <p:spPr bwMode="auto">
          <a:xfrm>
            <a:off x="-3" y="2353348"/>
            <a:ext cx="914400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SzPct val="75000"/>
              <a:buFont typeface="Wingdings" pitchFamily="2" charset="2"/>
              <a:buChar char="l"/>
              <a:defRPr sz="2800">
                <a:solidFill>
                  <a:schemeClr val="tx1"/>
                </a:solidFill>
                <a:latin typeface="Arial" pitchFamily="34" charset="0"/>
              </a:defRPr>
            </a:lvl1pPr>
            <a:lvl2pPr marL="742950" indent="-285750">
              <a:spcBef>
                <a:spcPct val="20000"/>
              </a:spcBef>
              <a:buClr>
                <a:schemeClr val="tx1"/>
              </a:buClr>
              <a:buSzPct val="75000"/>
              <a:buChar char="–"/>
              <a:defRPr sz="2400">
                <a:solidFill>
                  <a:schemeClr val="tx1"/>
                </a:solidFill>
                <a:latin typeface="Arial" pitchFamily="34" charset="0"/>
              </a:defRPr>
            </a:lvl2pPr>
            <a:lvl3pPr marL="1143000" indent="-228600">
              <a:spcBef>
                <a:spcPct val="20000"/>
              </a:spcBef>
              <a:buClr>
                <a:schemeClr val="tx1"/>
              </a:buClr>
              <a:buSzPct val="75000"/>
              <a:buFont typeface="Wingdings" pitchFamily="2" charset="2"/>
              <a:buChar char="l"/>
              <a:defRPr sz="2000">
                <a:solidFill>
                  <a:schemeClr val="tx1"/>
                </a:solidFill>
                <a:latin typeface="Arial" pitchFamily="34" charset="0"/>
              </a:defRPr>
            </a:lvl3pPr>
            <a:lvl4pPr marL="1600200" indent="-228600">
              <a:spcBef>
                <a:spcPct val="20000"/>
              </a:spcBef>
              <a:buClr>
                <a:schemeClr val="tx1"/>
              </a:buClr>
              <a:buSzPct val="80000"/>
              <a:buChar char="–"/>
              <a:defRPr sz="2000">
                <a:solidFill>
                  <a:schemeClr val="tx1"/>
                </a:solidFill>
                <a:latin typeface="Arial" pitchFamily="34" charset="0"/>
              </a:defRPr>
            </a:lvl4pPr>
            <a:lvl5pPr marL="2057400" indent="-228600">
              <a:spcBef>
                <a:spcPct val="20000"/>
              </a:spcBef>
              <a:buClr>
                <a:schemeClr val="tx1"/>
              </a:buClr>
              <a:buSzPct val="65000"/>
              <a:buFont typeface="Wingdings" pitchFamily="2" charset="2"/>
              <a:buChar char="l"/>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SzPct val="65000"/>
              <a:buFont typeface="Wingdings" pitchFamily="2" charset="2"/>
              <a:buChar char="l"/>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SzPct val="65000"/>
              <a:buFont typeface="Wingdings" pitchFamily="2" charset="2"/>
              <a:buChar char="l"/>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SzPct val="65000"/>
              <a:buFont typeface="Wingdings" pitchFamily="2" charset="2"/>
              <a:buChar char="l"/>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SzPct val="65000"/>
              <a:buFont typeface="Wingdings" pitchFamily="2" charset="2"/>
              <a:buChar char="l"/>
              <a:defRPr sz="2000">
                <a:solidFill>
                  <a:schemeClr val="tx1"/>
                </a:solidFill>
                <a:latin typeface="Arial" pitchFamily="34" charset="0"/>
              </a:defRPr>
            </a:lvl9pPr>
          </a:lstStyle>
          <a:p>
            <a:pPr algn="just" eaLnBrk="1" hangingPunct="1">
              <a:spcBef>
                <a:spcPct val="0"/>
              </a:spcBef>
              <a:buClrTx/>
              <a:buSzTx/>
              <a:buFontTx/>
              <a:buNone/>
            </a:pPr>
            <a:r>
              <a:rPr lang="en-US" altLang="ro-RO" sz="2200">
                <a:latin typeface="Times New Roman" pitchFamily="18" charset="0"/>
              </a:rPr>
              <a:t>The </a:t>
            </a:r>
            <a:r>
              <a:rPr lang="en-US" altLang="ro-RO" sz="2200" b="1">
                <a:latin typeface="Times New Roman" pitchFamily="18" charset="0"/>
              </a:rPr>
              <a:t>knapsack problem</a:t>
            </a:r>
            <a:r>
              <a:rPr lang="en-US" altLang="ro-RO" sz="2200">
                <a:latin typeface="Times New Roman" pitchFamily="18" charset="0"/>
              </a:rPr>
              <a:t> is a problem in </a:t>
            </a:r>
            <a:r>
              <a:rPr lang="en-US" altLang="ro-RO" sz="2200" i="1">
                <a:latin typeface="Times New Roman" pitchFamily="18" charset="0"/>
              </a:rPr>
              <a:t>combinatorial optimization</a:t>
            </a:r>
            <a:r>
              <a:rPr lang="en-US" altLang="ro-RO" sz="2200">
                <a:latin typeface="Times New Roman" pitchFamily="18" charset="0"/>
              </a:rPr>
              <a:t>: </a:t>
            </a:r>
            <a:r>
              <a:rPr lang="en-US" altLang="ro-RO" sz="2200" b="1">
                <a:latin typeface="Times New Roman" pitchFamily="18" charset="0"/>
              </a:rPr>
              <a:t>Given a set of items, each with a weight and a value, determine the number of each item to include in a collection so that the total weight is less than or equal to a given limit and the total value is as large as possible</a:t>
            </a:r>
            <a:r>
              <a:rPr lang="en-US" altLang="ro-RO" sz="2200">
                <a:latin typeface="Times New Roman" pitchFamily="18" charset="0"/>
              </a:rPr>
              <a:t>.</a:t>
            </a:r>
          </a:p>
          <a:p>
            <a:pPr algn="just" eaLnBrk="1" hangingPunct="1">
              <a:spcBef>
                <a:spcPct val="0"/>
              </a:spcBef>
              <a:buClrTx/>
              <a:buSzTx/>
              <a:buFontTx/>
              <a:buNone/>
            </a:pPr>
            <a:endParaRPr lang="en-US" altLang="ro-RO" sz="2200">
              <a:latin typeface="Times New Roman" pitchFamily="18" charset="0"/>
            </a:endParaRPr>
          </a:p>
          <a:p>
            <a:pPr algn="just" eaLnBrk="1" hangingPunct="1">
              <a:spcBef>
                <a:spcPct val="0"/>
              </a:spcBef>
              <a:buClrTx/>
              <a:buSzTx/>
              <a:buFontTx/>
              <a:buNone/>
            </a:pPr>
            <a:r>
              <a:rPr lang="en-US" altLang="ro-RO" sz="2200">
                <a:latin typeface="Times New Roman" pitchFamily="18" charset="0"/>
              </a:rPr>
              <a:t>It derives its name from the problem faced by someone who is constrained by a fixed-size knapsack and must fill it with the most useful items.</a:t>
            </a:r>
          </a:p>
        </p:txBody>
      </p:sp>
      <p:sp>
        <p:nvSpPr>
          <p:cNvPr id="3" name="Rectangle 2"/>
          <p:cNvSpPr/>
          <p:nvPr/>
        </p:nvSpPr>
        <p:spPr>
          <a:xfrm>
            <a:off x="-1" y="5381478"/>
            <a:ext cx="7038753" cy="769441"/>
          </a:xfrm>
          <a:prstGeom prst="rect">
            <a:avLst/>
          </a:prstGeom>
        </p:spPr>
        <p:txBody>
          <a:bodyPr wrap="square">
            <a:spAutoFit/>
          </a:bodyPr>
          <a:lstStyle/>
          <a:p>
            <a:r>
              <a:rPr lang="en-US" altLang="en-US" sz="2200">
                <a:latin typeface="Times New Roman" panose="02020603050405020304" pitchFamily="18" charset="0"/>
                <a:cs typeface="Times New Roman" panose="02020603050405020304" pitchFamily="18" charset="0"/>
              </a:rPr>
              <a:t>A bitvector with an entry for each potential item, a 1 if in the sack, a 0 if not</a:t>
            </a:r>
          </a:p>
        </p:txBody>
      </p:sp>
      <p:graphicFrame>
        <p:nvGraphicFramePr>
          <p:cNvPr id="7" name="Table 6"/>
          <p:cNvGraphicFramePr>
            <a:graphicFrameLocks noGrp="1"/>
          </p:cNvGraphicFramePr>
          <p:nvPr>
            <p:extLst>
              <p:ext uri="{D42A27DB-BD31-4B8C-83A1-F6EECF244321}">
                <p14:modId xmlns:p14="http://schemas.microsoft.com/office/powerpoint/2010/main" val="1734035351"/>
              </p:ext>
            </p:extLst>
          </p:nvPr>
        </p:nvGraphicFramePr>
        <p:xfrm>
          <a:off x="111643" y="6176112"/>
          <a:ext cx="5334000" cy="396240"/>
        </p:xfrm>
        <a:graphic>
          <a:graphicData uri="http://schemas.openxmlformats.org/drawingml/2006/table">
            <a:tbl>
              <a:tblPr>
                <a:tableStyleId>{306799F8-075E-4A3A-A7F6-7FBC6576F1A4}</a:tableStyleId>
              </a:tblPr>
              <a:tblGrid>
                <a:gridCol w="533400"/>
                <a:gridCol w="533400"/>
                <a:gridCol w="533400"/>
                <a:gridCol w="533400"/>
                <a:gridCol w="533400"/>
                <a:gridCol w="533400"/>
                <a:gridCol w="533400"/>
                <a:gridCol w="533400"/>
                <a:gridCol w="533400"/>
                <a:gridCol w="533400"/>
              </a:tblGrid>
              <a:tr h="370840">
                <a:tc>
                  <a:txBody>
                    <a:bodyPr/>
                    <a:lstStyle/>
                    <a:p>
                      <a:pPr algn="ctr"/>
                      <a:r>
                        <a:rPr lang="en-US" sz="2000" dirty="0" smtClean="0">
                          <a:latin typeface="Times New Roman" panose="02020603050405020304" pitchFamily="18" charset="0"/>
                          <a:cs typeface="Times New Roman" panose="02020603050405020304" pitchFamily="18" charset="0"/>
                        </a:rPr>
                        <a:t>0</a:t>
                      </a:r>
                      <a:endParaRPr lang="en-US" sz="20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2000" dirty="0" smtClean="0">
                          <a:latin typeface="Times New Roman" panose="02020603050405020304" pitchFamily="18" charset="0"/>
                          <a:cs typeface="Times New Roman" panose="02020603050405020304" pitchFamily="18" charset="0"/>
                        </a:rPr>
                        <a:t>0</a:t>
                      </a:r>
                      <a:endParaRPr lang="en-US" sz="20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2000" dirty="0" smtClean="0">
                          <a:latin typeface="Times New Roman" panose="02020603050405020304" pitchFamily="18" charset="0"/>
                          <a:cs typeface="Times New Roman" panose="02020603050405020304" pitchFamily="18" charset="0"/>
                        </a:rPr>
                        <a:t>1</a:t>
                      </a:r>
                      <a:endParaRPr lang="en-US" sz="20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2000" dirty="0" smtClean="0">
                          <a:latin typeface="Times New Roman" panose="02020603050405020304" pitchFamily="18" charset="0"/>
                          <a:cs typeface="Times New Roman" panose="02020603050405020304" pitchFamily="18" charset="0"/>
                        </a:rPr>
                        <a:t>0</a:t>
                      </a:r>
                      <a:endParaRPr lang="en-US" sz="20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2000" dirty="0" smtClean="0">
                          <a:latin typeface="Times New Roman" panose="02020603050405020304" pitchFamily="18" charset="0"/>
                          <a:cs typeface="Times New Roman" panose="02020603050405020304" pitchFamily="18" charset="0"/>
                        </a:rPr>
                        <a:t>1</a:t>
                      </a:r>
                      <a:endParaRPr lang="en-US" sz="20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2000" dirty="0" smtClean="0">
                          <a:latin typeface="Times New Roman" panose="02020603050405020304" pitchFamily="18" charset="0"/>
                          <a:cs typeface="Times New Roman" panose="02020603050405020304" pitchFamily="18" charset="0"/>
                        </a:rPr>
                        <a:t>1</a:t>
                      </a:r>
                      <a:endParaRPr lang="en-US" sz="20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2000" dirty="0" smtClean="0">
                          <a:latin typeface="Times New Roman" panose="02020603050405020304" pitchFamily="18" charset="0"/>
                          <a:cs typeface="Times New Roman" panose="02020603050405020304" pitchFamily="18" charset="0"/>
                        </a:rPr>
                        <a:t>0</a:t>
                      </a:r>
                      <a:endParaRPr lang="en-US" sz="20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2000" dirty="0" smtClean="0">
                          <a:latin typeface="Times New Roman" panose="02020603050405020304" pitchFamily="18" charset="0"/>
                          <a:cs typeface="Times New Roman" panose="02020603050405020304" pitchFamily="18" charset="0"/>
                        </a:rPr>
                        <a:t>1</a:t>
                      </a:r>
                      <a:endParaRPr lang="en-US" sz="20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2000" dirty="0" smtClean="0">
                          <a:latin typeface="Times New Roman" panose="02020603050405020304" pitchFamily="18" charset="0"/>
                          <a:cs typeface="Times New Roman" panose="02020603050405020304" pitchFamily="18" charset="0"/>
                        </a:rPr>
                        <a:t>0</a:t>
                      </a:r>
                      <a:endParaRPr lang="en-US" sz="20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2000" dirty="0" smtClean="0">
                          <a:latin typeface="Times New Roman" panose="02020603050405020304" pitchFamily="18" charset="0"/>
                          <a:cs typeface="Times New Roman" panose="02020603050405020304" pitchFamily="18" charset="0"/>
                        </a:rPr>
                        <a:t>0</a:t>
                      </a:r>
                      <a:endParaRPr lang="en-US" sz="20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r>
            </a:tbl>
          </a:graphicData>
        </a:graphic>
      </p:graphicFrame>
    </p:spTree>
    <p:extLst>
      <p:ext uri="{BB962C8B-B14F-4D97-AF65-F5344CB8AC3E}">
        <p14:creationId xmlns:p14="http://schemas.microsoft.com/office/powerpoint/2010/main" val="41833563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1"/>
          <p:cNvPicPr/>
          <p:nvPr/>
        </p:nvPicPr>
        <p:blipFill>
          <a:blip r:embed="rId3"/>
          <a:stretch/>
        </p:blipFill>
        <p:spPr>
          <a:xfrm>
            <a:off x="0" y="-228600"/>
            <a:ext cx="9143280" cy="1166400"/>
          </a:xfrm>
          <a:prstGeom prst="rect">
            <a:avLst/>
          </a:prstGeom>
          <a:ln w="0">
            <a:no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 y="1309883"/>
            <a:ext cx="9144000" cy="5466735"/>
          </a:xfrm>
          <a:prstGeom prst="rect">
            <a:avLst/>
          </a:prstGeom>
        </p:spPr>
      </p:pic>
    </p:spTree>
    <p:extLst>
      <p:ext uri="{BB962C8B-B14F-4D97-AF65-F5344CB8AC3E}">
        <p14:creationId xmlns:p14="http://schemas.microsoft.com/office/powerpoint/2010/main" val="561875219"/>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79744" y="937801"/>
            <a:ext cx="8983792" cy="582656"/>
          </a:xfrm>
        </p:spPr>
        <p:txBody>
          <a:bodyPr/>
          <a:lstStyle/>
          <a:p>
            <a:r>
              <a:rPr lang="en-GB" sz="3200" b="1" dirty="0">
                <a:solidFill>
                  <a:schemeClr val="tx2">
                    <a:lumMod val="60000"/>
                    <a:lumOff val="40000"/>
                  </a:schemeClr>
                </a:solidFill>
              </a:rPr>
              <a:t>GA</a:t>
            </a:r>
            <a:r>
              <a:rPr lang="en-GB" sz="3200" b="1">
                <a:solidFill>
                  <a:schemeClr val="tx2">
                    <a:lumMod val="60000"/>
                    <a:lumOff val="40000"/>
                  </a:schemeClr>
                </a:solidFill>
              </a:rPr>
              <a:t>: </a:t>
            </a:r>
            <a:r>
              <a:rPr lang="en-US" sz="3200" b="1">
                <a:solidFill>
                  <a:schemeClr val="tx2">
                    <a:lumMod val="60000"/>
                    <a:lumOff val="40000"/>
                  </a:schemeClr>
                </a:solidFill>
              </a:rPr>
              <a:t>Permutation </a:t>
            </a:r>
            <a:r>
              <a:rPr lang="en-US" sz="3200" b="1" smtClean="0">
                <a:solidFill>
                  <a:schemeClr val="tx2">
                    <a:lumMod val="60000"/>
                    <a:lumOff val="40000"/>
                  </a:schemeClr>
                </a:solidFill>
              </a:rPr>
              <a:t>representation</a:t>
            </a:r>
            <a:endParaRPr lang="en-US" altLang="en-US" sz="3200" b="1" dirty="0">
              <a:solidFill>
                <a:schemeClr val="tx2">
                  <a:lumMod val="60000"/>
                  <a:lumOff val="40000"/>
                </a:schemeClr>
              </a:solidFill>
            </a:endParaRPr>
          </a:p>
        </p:txBody>
      </p:sp>
      <p:pic>
        <p:nvPicPr>
          <p:cNvPr id="5" name="Picture 1"/>
          <p:cNvPicPr/>
          <p:nvPr/>
        </p:nvPicPr>
        <p:blipFill>
          <a:blip r:embed="rId3"/>
          <a:stretch/>
        </p:blipFill>
        <p:spPr>
          <a:xfrm>
            <a:off x="0" y="-228600"/>
            <a:ext cx="9143280" cy="1166400"/>
          </a:xfrm>
          <a:prstGeom prst="rect">
            <a:avLst/>
          </a:prstGeom>
          <a:ln w="0">
            <a:noFill/>
          </a:ln>
        </p:spPr>
      </p:pic>
      <p:sp>
        <p:nvSpPr>
          <p:cNvPr id="2" name="Rectangle 1"/>
          <p:cNvSpPr/>
          <p:nvPr/>
        </p:nvSpPr>
        <p:spPr>
          <a:xfrm>
            <a:off x="-8433" y="1413580"/>
            <a:ext cx="9144000" cy="830997"/>
          </a:xfrm>
          <a:prstGeom prst="rect">
            <a:avLst/>
          </a:prstGeom>
        </p:spPr>
        <p:txBody>
          <a:bodyPr wrap="square">
            <a:spAutoFit/>
          </a:bodyPr>
          <a:lstStyle/>
          <a:p>
            <a:r>
              <a:rPr lang="en-US" sz="2400" b="1" smtClean="0">
                <a:solidFill>
                  <a:srgbClr val="252525"/>
                </a:solidFill>
                <a:latin typeface="Times New Roman" panose="02020603050405020304" pitchFamily="18" charset="0"/>
                <a:cs typeface="Times New Roman" panose="02020603050405020304" pitchFamily="18" charset="0"/>
              </a:rPr>
              <a:t>Permutation </a:t>
            </a:r>
            <a:r>
              <a:rPr lang="en-US" sz="2400" b="1">
                <a:solidFill>
                  <a:srgbClr val="252525"/>
                </a:solidFill>
                <a:latin typeface="Times New Roman" panose="02020603050405020304" pitchFamily="18" charset="0"/>
                <a:cs typeface="Times New Roman" panose="02020603050405020304" pitchFamily="18" charset="0"/>
              </a:rPr>
              <a:t>Representation</a:t>
            </a:r>
            <a:r>
              <a:rPr lang="en-US" sz="2400">
                <a:solidFill>
                  <a:srgbClr val="252525"/>
                </a:solidFill>
                <a:latin typeface="Times New Roman" panose="02020603050405020304" pitchFamily="18" charset="0"/>
                <a:cs typeface="Times New Roman" panose="02020603050405020304" pitchFamily="18" charset="0"/>
              </a:rPr>
              <a:t> (</a:t>
            </a:r>
            <a:r>
              <a:rPr lang="en-US" sz="2400" b="1">
                <a:solidFill>
                  <a:srgbClr val="252525"/>
                </a:solidFill>
                <a:latin typeface="Times New Roman" panose="02020603050405020304" pitchFamily="18" charset="0"/>
                <a:cs typeface="Times New Roman" panose="02020603050405020304" pitchFamily="18" charset="0"/>
              </a:rPr>
              <a:t>Traveling Salesman Problem </a:t>
            </a:r>
            <a:r>
              <a:rPr lang="en-US" sz="2400">
                <a:solidFill>
                  <a:srgbClr val="252525"/>
                </a:solidFill>
                <a:latin typeface="Times New Roman" panose="02020603050405020304" pitchFamily="18" charset="0"/>
                <a:cs typeface="Times New Roman" panose="02020603050405020304" pitchFamily="18" charset="0"/>
              </a:rPr>
              <a:t>/ Vehicle Routing </a:t>
            </a:r>
            <a:r>
              <a:rPr lang="en-US" sz="2400" smtClean="0">
                <a:solidFill>
                  <a:srgbClr val="252525"/>
                </a:solidFill>
                <a:latin typeface="Times New Roman" panose="02020603050405020304" pitchFamily="18" charset="0"/>
                <a:cs typeface="Times New Roman" panose="02020603050405020304" pitchFamily="18" charset="0"/>
              </a:rPr>
              <a:t>Problem)</a:t>
            </a:r>
            <a:endParaRPr lang="en-US" sz="2400" dirty="0">
              <a:solidFill>
                <a:srgbClr val="252525"/>
              </a:solidFill>
              <a:latin typeface="Times New Roman" panose="02020603050405020304" pitchFamily="18" charset="0"/>
              <a:cs typeface="Times New Roman" panose="02020603050405020304" pitchFamily="18" charset="0"/>
            </a:endParaRPr>
          </a:p>
        </p:txBody>
      </p:sp>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9993" y="1829078"/>
            <a:ext cx="3229628" cy="3639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4"/>
          <p:cNvSpPr txBox="1">
            <a:spLocks noChangeArrowheads="1"/>
          </p:cNvSpPr>
          <p:nvPr/>
        </p:nvSpPr>
        <p:spPr bwMode="auto">
          <a:xfrm>
            <a:off x="-1" y="2197389"/>
            <a:ext cx="6039294" cy="3331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1"/>
              </a:buClr>
              <a:buSzPct val="75000"/>
              <a:buFont typeface="Wingdings" pitchFamily="2" charset="2"/>
              <a:buChar char="l"/>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mn-lt"/>
              </a:defRPr>
            </a:lvl3pPr>
            <a:lvl4pPr marL="1600200" indent="-228600" algn="l" rtl="0" eaLnBrk="0" fontAlgn="base" hangingPunct="0">
              <a:spcBef>
                <a:spcPct val="20000"/>
              </a:spcBef>
              <a:spcAft>
                <a:spcPct val="0"/>
              </a:spcAft>
              <a:buClr>
                <a:schemeClr val="tx1"/>
              </a:buClr>
              <a:buSzPct val="80000"/>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65000"/>
              <a:buFont typeface="Wingdings" pitchFamily="2" charset="2"/>
              <a:buChar char="l"/>
              <a:defRPr sz="2000">
                <a:solidFill>
                  <a:schemeClr val="tx1"/>
                </a:solidFill>
                <a:latin typeface="+mn-lt"/>
              </a:defRPr>
            </a:lvl5pPr>
            <a:lvl6pPr marL="25146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6pPr>
            <a:lvl7pPr marL="29718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7pPr>
            <a:lvl8pPr marL="34290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8pPr>
            <a:lvl9pPr marL="38862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9pPr>
          </a:lstStyle>
          <a:p>
            <a:pPr marL="342900" marR="0" lvl="0" indent="-342900" algn="l" defTabSz="914400" rtl="0" eaLnBrk="1" fontAlgn="base" latinLnBrk="0" hangingPunct="1">
              <a:lnSpc>
                <a:spcPct val="100000"/>
              </a:lnSpc>
              <a:spcBef>
                <a:spcPct val="20000"/>
              </a:spcBef>
              <a:spcAft>
                <a:spcPct val="0"/>
              </a:spcAft>
              <a:buSzPct val="75000"/>
              <a:buFont typeface="Wingdings" pitchFamily="2" charset="2"/>
              <a:buChar char="l"/>
              <a:tabLst/>
              <a:defRPr/>
            </a:pPr>
            <a:r>
              <a:rPr kumimoji="0" lang="en-GB" altLang="en-US" sz="2200" b="0" i="0" u="none" strike="noStrike" kern="0" cap="none" spc="0" normalizeH="0" baseline="0" noProof="0" smtClean="0">
                <a:ln>
                  <a:noFill/>
                </a:ln>
                <a:effectLst/>
                <a:uLnTx/>
                <a:uFillTx/>
                <a:latin typeface="Times New Roman" panose="02020603050405020304" pitchFamily="18" charset="0"/>
                <a:cs typeface="Times New Roman" panose="02020603050405020304" pitchFamily="18" charset="0"/>
              </a:rPr>
              <a:t>Problem:</a:t>
            </a:r>
          </a:p>
          <a:p>
            <a:pPr marL="742950" marR="0" lvl="1" indent="-285750" algn="l" defTabSz="914400" rtl="0" eaLnBrk="1" fontAlgn="base" latinLnBrk="0" hangingPunct="1">
              <a:lnSpc>
                <a:spcPct val="100000"/>
              </a:lnSpc>
              <a:spcBef>
                <a:spcPts val="0"/>
              </a:spcBef>
              <a:spcAft>
                <a:spcPct val="0"/>
              </a:spcAft>
              <a:buSzPct val="75000"/>
              <a:buFontTx/>
              <a:buChar char="•"/>
              <a:tabLst/>
              <a:defRPr/>
            </a:pPr>
            <a:r>
              <a:rPr kumimoji="0" lang="en-GB" altLang="en-US" sz="2200" b="0" i="0" u="none" strike="noStrike" kern="0" cap="none" spc="0" normalizeH="0" baseline="0" noProof="0" smtClean="0">
                <a:ln>
                  <a:noFill/>
                </a:ln>
                <a:effectLst/>
                <a:uLnTx/>
                <a:uFillTx/>
                <a:latin typeface="Times New Roman" panose="02020603050405020304" pitchFamily="18" charset="0"/>
                <a:cs typeface="Times New Roman" panose="02020603050405020304" pitchFamily="18" charset="0"/>
              </a:rPr>
              <a:t>Given </a:t>
            </a:r>
            <a:r>
              <a:rPr kumimoji="0" lang="en-GB" altLang="en-US" sz="2200" b="0" i="1" u="none" strike="noStrike" kern="0" cap="none" spc="0" normalizeH="0" baseline="0" noProof="0" smtClean="0">
                <a:ln>
                  <a:noFill/>
                </a:ln>
                <a:effectLst/>
                <a:uLnTx/>
                <a:uFillTx/>
                <a:latin typeface="Times New Roman" panose="02020603050405020304" pitchFamily="18" charset="0"/>
                <a:cs typeface="Times New Roman" panose="02020603050405020304" pitchFamily="18" charset="0"/>
              </a:rPr>
              <a:t>n</a:t>
            </a:r>
            <a:r>
              <a:rPr kumimoji="0" lang="en-GB" altLang="en-US" sz="2200" b="0" i="0" u="none" strike="noStrike" kern="0" cap="none" spc="0" normalizeH="0" baseline="0" noProof="0" smtClean="0">
                <a:ln>
                  <a:noFill/>
                </a:ln>
                <a:effectLst/>
                <a:uLnTx/>
                <a:uFillTx/>
                <a:latin typeface="Times New Roman" panose="02020603050405020304" pitchFamily="18" charset="0"/>
                <a:cs typeface="Times New Roman" panose="02020603050405020304" pitchFamily="18" charset="0"/>
              </a:rPr>
              <a:t> cities</a:t>
            </a:r>
          </a:p>
          <a:p>
            <a:pPr marL="742950" marR="0" lvl="1" indent="-285750" algn="l" defTabSz="914400" rtl="0" eaLnBrk="1" fontAlgn="base" latinLnBrk="0" hangingPunct="1">
              <a:lnSpc>
                <a:spcPct val="100000"/>
              </a:lnSpc>
              <a:spcBef>
                <a:spcPts val="0"/>
              </a:spcBef>
              <a:spcAft>
                <a:spcPct val="0"/>
              </a:spcAft>
              <a:buSzPct val="75000"/>
              <a:buFontTx/>
              <a:buChar char="•"/>
              <a:tabLst/>
              <a:defRPr/>
            </a:pPr>
            <a:r>
              <a:rPr kumimoji="0" lang="en-GB" altLang="en-US" sz="2200" b="0" i="0" u="none" strike="noStrike" kern="0" cap="none" spc="0" normalizeH="0" baseline="0" noProof="0" smtClean="0">
                <a:ln>
                  <a:noFill/>
                </a:ln>
                <a:effectLst/>
                <a:uLnTx/>
                <a:uFillTx/>
                <a:latin typeface="Times New Roman" panose="02020603050405020304" pitchFamily="18" charset="0"/>
                <a:cs typeface="Times New Roman" panose="02020603050405020304" pitchFamily="18" charset="0"/>
              </a:rPr>
              <a:t>Find a complete tour with minimal length</a:t>
            </a:r>
          </a:p>
          <a:p>
            <a:pPr marL="342900" marR="0" lvl="0" indent="-342900" algn="l" defTabSz="914400" rtl="0" eaLnBrk="1" fontAlgn="base" latinLnBrk="0" hangingPunct="1">
              <a:lnSpc>
                <a:spcPct val="100000"/>
              </a:lnSpc>
              <a:spcBef>
                <a:spcPts val="0"/>
              </a:spcBef>
              <a:spcAft>
                <a:spcPct val="0"/>
              </a:spcAft>
              <a:buClrTx/>
              <a:buSzPct val="75000"/>
              <a:buFont typeface="Wingdings" pitchFamily="2" charset="2"/>
              <a:buChar char="l"/>
              <a:tabLst/>
              <a:defRPr/>
            </a:pPr>
            <a:r>
              <a:rPr kumimoji="0" lang="en-GB" altLang="en-US" sz="2200" b="0" i="0" u="none" strike="noStrike" kern="0" cap="none" spc="0" normalizeH="0" baseline="0" noProof="0" smtClean="0">
                <a:ln>
                  <a:noFill/>
                </a:ln>
                <a:effectLst/>
                <a:uLnTx/>
                <a:uFillTx/>
                <a:latin typeface="Times New Roman" panose="02020603050405020304" pitchFamily="18" charset="0"/>
                <a:cs typeface="Times New Roman" panose="02020603050405020304" pitchFamily="18" charset="0"/>
              </a:rPr>
              <a:t>Encoding:</a:t>
            </a:r>
          </a:p>
          <a:p>
            <a:pPr marL="742950" marR="0" lvl="1" indent="-285750" algn="l" defTabSz="914400" rtl="0" eaLnBrk="1" fontAlgn="base" latinLnBrk="0" hangingPunct="1">
              <a:lnSpc>
                <a:spcPct val="100000"/>
              </a:lnSpc>
              <a:spcBef>
                <a:spcPts val="0"/>
              </a:spcBef>
              <a:spcAft>
                <a:spcPct val="0"/>
              </a:spcAft>
              <a:buClrTx/>
              <a:buSzPct val="75000"/>
              <a:buFontTx/>
              <a:buChar char="•"/>
              <a:tabLst/>
              <a:defRPr/>
            </a:pPr>
            <a:r>
              <a:rPr kumimoji="0" lang="en-GB" altLang="en-US" sz="2200" b="0" i="0" u="none" strike="noStrike" kern="0" cap="none" spc="0" normalizeH="0" baseline="0" noProof="0" smtClean="0">
                <a:ln>
                  <a:noFill/>
                </a:ln>
                <a:effectLst/>
                <a:uLnTx/>
                <a:uFillTx/>
                <a:latin typeface="Times New Roman" panose="02020603050405020304" pitchFamily="18" charset="0"/>
                <a:cs typeface="Times New Roman" panose="02020603050405020304" pitchFamily="18" charset="0"/>
              </a:rPr>
              <a:t>Label the cities 1, 2, … , </a:t>
            </a:r>
            <a:r>
              <a:rPr kumimoji="0" lang="en-GB" altLang="en-US" sz="2200" b="0" i="1" u="none" strike="noStrike" kern="0" cap="none" spc="0" normalizeH="0" baseline="0" noProof="0" smtClean="0">
                <a:ln>
                  <a:noFill/>
                </a:ln>
                <a:effectLst/>
                <a:uLnTx/>
                <a:uFillTx/>
                <a:latin typeface="Times New Roman" panose="02020603050405020304" pitchFamily="18" charset="0"/>
                <a:cs typeface="Times New Roman" panose="02020603050405020304" pitchFamily="18" charset="0"/>
              </a:rPr>
              <a:t>n</a:t>
            </a:r>
            <a:endParaRPr kumimoji="0" lang="en-GB" altLang="en-US" sz="2200" b="0" i="0" u="none" strike="noStrike" kern="0" cap="none" spc="0" normalizeH="0" baseline="0" noProof="0" smtClean="0">
              <a:ln>
                <a:noFill/>
              </a:ln>
              <a:effectLst/>
              <a:uLnTx/>
              <a:uFillTx/>
              <a:latin typeface="Times New Roman" panose="02020603050405020304" pitchFamily="18" charset="0"/>
              <a:cs typeface="Times New Roman" panose="02020603050405020304" pitchFamily="18" charset="0"/>
            </a:endParaRPr>
          </a:p>
          <a:p>
            <a:pPr marL="742950" marR="0" lvl="1" indent="-285750" algn="l" defTabSz="914400" rtl="0" eaLnBrk="1" fontAlgn="base" latinLnBrk="0" hangingPunct="1">
              <a:lnSpc>
                <a:spcPct val="100000"/>
              </a:lnSpc>
              <a:spcBef>
                <a:spcPts val="0"/>
              </a:spcBef>
              <a:spcAft>
                <a:spcPct val="0"/>
              </a:spcAft>
              <a:buClrTx/>
              <a:buSzPct val="75000"/>
              <a:buFontTx/>
              <a:buChar char="•"/>
              <a:tabLst/>
              <a:defRPr/>
            </a:pPr>
            <a:r>
              <a:rPr kumimoji="0" lang="en-GB" altLang="en-US" sz="2200" b="0" i="0" u="none" strike="noStrike" kern="0" cap="none" spc="0" normalizeH="0" baseline="0" noProof="0" smtClean="0">
                <a:ln>
                  <a:noFill/>
                </a:ln>
                <a:effectLst/>
                <a:uLnTx/>
                <a:uFillTx/>
                <a:latin typeface="Times New Roman" panose="02020603050405020304" pitchFamily="18" charset="0"/>
                <a:cs typeface="Times New Roman" panose="02020603050405020304" pitchFamily="18" charset="0"/>
              </a:rPr>
              <a:t>One complete tour is one </a:t>
            </a:r>
            <a:r>
              <a:rPr kumimoji="0" lang="en-GB" altLang="en-US" sz="2200" b="1" i="0" u="none" strike="noStrike" kern="0" cap="none" spc="0" normalizeH="0" baseline="0" noProof="0" smtClean="0">
                <a:ln>
                  <a:noFill/>
                </a:ln>
                <a:effectLst/>
                <a:uLnTx/>
                <a:uFillTx/>
                <a:latin typeface="Times New Roman" panose="02020603050405020304" pitchFamily="18" charset="0"/>
                <a:cs typeface="Times New Roman" panose="02020603050405020304" pitchFamily="18" charset="0"/>
              </a:rPr>
              <a:t>permutation</a:t>
            </a:r>
            <a:r>
              <a:rPr kumimoji="0" lang="en-GB" altLang="en-US" sz="2200" b="0" i="0" u="none" strike="noStrike" kern="0" cap="none" spc="0" normalizeH="0" baseline="0" noProof="0" smtClean="0">
                <a:ln>
                  <a:noFill/>
                </a:ln>
                <a:effectLst/>
                <a:uLnTx/>
                <a:uFillTx/>
                <a:latin typeface="Times New Roman" panose="02020603050405020304" pitchFamily="18" charset="0"/>
                <a:cs typeface="Times New Roman" panose="02020603050405020304" pitchFamily="18" charset="0"/>
              </a:rPr>
              <a:t> (e.g. for n =4 [</a:t>
            </a:r>
            <a:r>
              <a:rPr kumimoji="0" lang="en-GB" altLang="en-US" sz="2200" b="1" i="0" u="none" strike="noStrike" kern="0" cap="none" spc="0" normalizeH="0" baseline="0" noProof="0" smtClean="0">
                <a:ln>
                  <a:noFill/>
                </a:ln>
                <a:effectLst/>
                <a:uLnTx/>
                <a:uFillTx/>
                <a:latin typeface="Times New Roman" panose="02020603050405020304" pitchFamily="18" charset="0"/>
                <a:cs typeface="Times New Roman" panose="02020603050405020304" pitchFamily="18" charset="0"/>
              </a:rPr>
              <a:t>1,2,3,4</a:t>
            </a:r>
            <a:r>
              <a:rPr kumimoji="0" lang="en-GB" altLang="en-US" sz="2200" b="0" i="0" u="none" strike="noStrike" kern="0" cap="none" spc="0" normalizeH="0" baseline="0" noProof="0" smtClean="0">
                <a:ln>
                  <a:noFill/>
                </a:ln>
                <a:effectLst/>
                <a:uLnTx/>
                <a:uFillTx/>
                <a:latin typeface="Times New Roman" panose="02020603050405020304" pitchFamily="18" charset="0"/>
                <a:cs typeface="Times New Roman" panose="02020603050405020304" pitchFamily="18" charset="0"/>
              </a:rPr>
              <a:t>], [3,4,2,1] are OK)</a:t>
            </a:r>
            <a:endParaRPr kumimoji="0" lang="en-US" altLang="en-US" sz="2200" b="0" i="0" u="none" strike="noStrike" kern="0" cap="none" spc="0" normalizeH="0" baseline="0" noProof="0" smtClean="0">
              <a:ln>
                <a:noFill/>
              </a:ln>
              <a:effectLst/>
              <a:uLnTx/>
              <a:uFillTx/>
              <a:latin typeface="Times New Roman" panose="02020603050405020304" pitchFamily="18" charset="0"/>
              <a:cs typeface="Times New Roman" panose="02020603050405020304" pitchFamily="18" charset="0"/>
            </a:endParaRPr>
          </a:p>
          <a:p>
            <a:pPr marL="342900" marR="0" lvl="0" indent="-342900" algn="l" defTabSz="914400" rtl="0" eaLnBrk="1" fontAlgn="base" latinLnBrk="0" hangingPunct="1">
              <a:lnSpc>
                <a:spcPct val="100000"/>
              </a:lnSpc>
              <a:spcBef>
                <a:spcPts val="0"/>
              </a:spcBef>
              <a:spcAft>
                <a:spcPct val="0"/>
              </a:spcAft>
              <a:buClrTx/>
              <a:buSzPct val="75000"/>
              <a:buFont typeface="Wingdings" pitchFamily="2" charset="2"/>
              <a:buChar char="l"/>
              <a:tabLst/>
              <a:defRPr/>
            </a:pPr>
            <a:r>
              <a:rPr kumimoji="0" lang="en-US" altLang="en-US" sz="2200" b="0" i="0" u="none" strike="noStrike" kern="0" cap="none" spc="0" normalizeH="0" baseline="0" noProof="0" smtClean="0">
                <a:ln>
                  <a:noFill/>
                </a:ln>
                <a:effectLst/>
                <a:uLnTx/>
                <a:uFillTx/>
                <a:latin typeface="Times New Roman" panose="02020603050405020304" pitchFamily="18" charset="0"/>
                <a:cs typeface="Times New Roman" panose="02020603050405020304" pitchFamily="18" charset="0"/>
              </a:rPr>
              <a:t>Search space is BIG: </a:t>
            </a:r>
          </a:p>
          <a:p>
            <a:pPr marL="342900" marR="0" lvl="0" indent="-342900" algn="l" defTabSz="914400" rtl="0" eaLnBrk="1" fontAlgn="base" latinLnBrk="0" hangingPunct="1">
              <a:lnSpc>
                <a:spcPct val="100000"/>
              </a:lnSpc>
              <a:spcBef>
                <a:spcPts val="0"/>
              </a:spcBef>
              <a:spcAft>
                <a:spcPct val="0"/>
              </a:spcAft>
              <a:buClr>
                <a:srgbClr val="003366"/>
              </a:buClr>
              <a:buSzPct val="75000"/>
              <a:buFont typeface="Wingdings" pitchFamily="2" charset="2"/>
              <a:buNone/>
              <a:tabLst/>
              <a:defRPr/>
            </a:pPr>
            <a:r>
              <a:rPr kumimoji="0" lang="en-US" altLang="en-US" sz="2200" b="0" i="0" u="none" strike="noStrike" kern="0" cap="none" spc="0" normalizeH="0" baseline="0" noProof="0" smtClean="0">
                <a:ln>
                  <a:noFill/>
                </a:ln>
                <a:effectLst/>
                <a:uLnTx/>
                <a:uFillTx/>
                <a:latin typeface="Times New Roman" panose="02020603050405020304" pitchFamily="18" charset="0"/>
                <a:cs typeface="Times New Roman" panose="02020603050405020304" pitchFamily="18" charset="0"/>
              </a:rPr>
              <a:t>	for 30 cities there are 30! </a:t>
            </a:r>
            <a:r>
              <a:rPr kumimoji="0" lang="en-US" altLang="en-US" sz="2200" b="0" i="0" u="none" strike="noStrike" kern="0" cap="none" spc="0" normalizeH="0" baseline="0" noProof="0" smtClean="0">
                <a:ln>
                  <a:noFill/>
                </a:ln>
                <a:effectLst/>
                <a:uLnTx/>
                <a:uFillTx/>
                <a:latin typeface="Times New Roman" panose="02020603050405020304" pitchFamily="18" charset="0"/>
                <a:cs typeface="Times New Roman" panose="02020603050405020304" pitchFamily="18" charset="0"/>
                <a:sym typeface="Symbol" pitchFamily="18" charset="2"/>
              </a:rPr>
              <a:t> 10</a:t>
            </a:r>
            <a:r>
              <a:rPr kumimoji="0" lang="en-US" altLang="en-US" sz="2200" b="1" i="0" u="none" strike="noStrike" kern="0" cap="none" spc="0" normalizeH="0" baseline="30000" noProof="0" smtClean="0">
                <a:ln>
                  <a:noFill/>
                </a:ln>
                <a:effectLst/>
                <a:uLnTx/>
                <a:uFillTx/>
                <a:latin typeface="Times New Roman" panose="02020603050405020304" pitchFamily="18" charset="0"/>
                <a:cs typeface="Times New Roman" panose="02020603050405020304" pitchFamily="18" charset="0"/>
                <a:sym typeface="Symbol" pitchFamily="18" charset="2"/>
              </a:rPr>
              <a:t>32</a:t>
            </a:r>
            <a:r>
              <a:rPr kumimoji="0" lang="en-US" altLang="en-US" sz="2200" b="0" i="0" u="none" strike="noStrike" kern="0" cap="none" spc="0" normalizeH="0" baseline="0" noProof="0" smtClean="0">
                <a:ln>
                  <a:noFill/>
                </a:ln>
                <a:effectLst/>
                <a:uLnTx/>
                <a:uFillTx/>
                <a:latin typeface="Times New Roman" panose="02020603050405020304" pitchFamily="18" charset="0"/>
                <a:cs typeface="Times New Roman" panose="02020603050405020304" pitchFamily="18" charset="0"/>
                <a:sym typeface="Symbol" pitchFamily="18" charset="2"/>
              </a:rPr>
              <a:t> possible tours</a:t>
            </a:r>
          </a:p>
        </p:txBody>
      </p:sp>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5427427"/>
            <a:ext cx="1442001" cy="1436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74789" y="6429374"/>
            <a:ext cx="2676525" cy="428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074789" y="5468937"/>
            <a:ext cx="2608599" cy="400110"/>
          </a:xfrm>
          <a:prstGeom prst="rect">
            <a:avLst/>
          </a:prstGeom>
        </p:spPr>
        <p:txBody>
          <a:bodyPr wrap="none">
            <a:spAutoFit/>
          </a:bodyPr>
          <a:lstStyle/>
          <a:p>
            <a:r>
              <a:rPr lang="en-US" sz="2000" b="1">
                <a:solidFill>
                  <a:srgbClr val="252525"/>
                </a:solidFill>
                <a:latin typeface="Times New Roman" panose="02020603050405020304" pitchFamily="18" charset="0"/>
                <a:cs typeface="Times New Roman" panose="02020603050405020304" pitchFamily="18" charset="0"/>
              </a:rPr>
              <a:t>The 8 queens problem</a:t>
            </a:r>
            <a:endParaRPr lang="en-US" sz="2000" b="1"/>
          </a:p>
        </p:txBody>
      </p:sp>
      <p:sp>
        <p:nvSpPr>
          <p:cNvPr id="16" name="Text Box 100"/>
          <p:cNvSpPr txBox="1">
            <a:spLocks noChangeArrowheads="1"/>
          </p:cNvSpPr>
          <p:nvPr/>
        </p:nvSpPr>
        <p:spPr bwMode="auto">
          <a:xfrm>
            <a:off x="2074789" y="5877417"/>
            <a:ext cx="201369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5000"/>
              <a:buFont typeface="Wingdings" pitchFamily="2" charset="2"/>
              <a:buChar char="l"/>
              <a:defRPr sz="2800">
                <a:solidFill>
                  <a:schemeClr val="tx1"/>
                </a:solidFill>
                <a:latin typeface="Arial" pitchFamily="34" charset="0"/>
              </a:defRPr>
            </a:lvl1pPr>
            <a:lvl2pPr marL="742950" indent="-285750">
              <a:spcBef>
                <a:spcPct val="20000"/>
              </a:spcBef>
              <a:buClr>
                <a:schemeClr val="tx1"/>
              </a:buClr>
              <a:buSzPct val="75000"/>
              <a:buChar char="–"/>
              <a:defRPr sz="2400">
                <a:solidFill>
                  <a:schemeClr val="tx1"/>
                </a:solidFill>
                <a:latin typeface="Arial" pitchFamily="34" charset="0"/>
              </a:defRPr>
            </a:lvl2pPr>
            <a:lvl3pPr marL="1143000" indent="-228600">
              <a:spcBef>
                <a:spcPct val="20000"/>
              </a:spcBef>
              <a:buClr>
                <a:schemeClr val="tx1"/>
              </a:buClr>
              <a:buSzPct val="75000"/>
              <a:buFont typeface="Wingdings" pitchFamily="2" charset="2"/>
              <a:buChar char="l"/>
              <a:defRPr sz="2000">
                <a:solidFill>
                  <a:schemeClr val="tx1"/>
                </a:solidFill>
                <a:latin typeface="Arial" pitchFamily="34" charset="0"/>
              </a:defRPr>
            </a:lvl3pPr>
            <a:lvl4pPr marL="1600200" indent="-228600">
              <a:spcBef>
                <a:spcPct val="20000"/>
              </a:spcBef>
              <a:buClr>
                <a:schemeClr val="tx1"/>
              </a:buClr>
              <a:buSzPct val="80000"/>
              <a:buChar char="–"/>
              <a:defRPr sz="2000">
                <a:solidFill>
                  <a:schemeClr val="tx1"/>
                </a:solidFill>
                <a:latin typeface="Arial" pitchFamily="34" charset="0"/>
              </a:defRPr>
            </a:lvl4pPr>
            <a:lvl5pPr marL="2057400" indent="-228600">
              <a:spcBef>
                <a:spcPct val="20000"/>
              </a:spcBef>
              <a:buClr>
                <a:schemeClr val="tx1"/>
              </a:buClr>
              <a:buSzPct val="65000"/>
              <a:buFont typeface="Wingdings" pitchFamily="2" charset="2"/>
              <a:buChar char="l"/>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SzPct val="65000"/>
              <a:buFont typeface="Wingdings" pitchFamily="2" charset="2"/>
              <a:buChar char="l"/>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SzPct val="65000"/>
              <a:buFont typeface="Wingdings" pitchFamily="2" charset="2"/>
              <a:buChar char="l"/>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SzPct val="65000"/>
              <a:buFont typeface="Wingdings" pitchFamily="2" charset="2"/>
              <a:buChar char="l"/>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SzPct val="65000"/>
              <a:buFont typeface="Wingdings" pitchFamily="2" charset="2"/>
              <a:buChar char="l"/>
              <a:defRPr sz="2000">
                <a:solidFill>
                  <a:schemeClr val="tx1"/>
                </a:solidFill>
                <a:latin typeface="Arial" pitchFamily="34" charset="0"/>
              </a:defRPr>
            </a:lvl9pPr>
          </a:lstStyle>
          <a:p>
            <a:pPr>
              <a:spcBef>
                <a:spcPct val="0"/>
              </a:spcBef>
              <a:buClrTx/>
              <a:buSzTx/>
              <a:buFontTx/>
              <a:buNone/>
            </a:pPr>
            <a:r>
              <a:rPr lang="en-US" altLang="ro-RO" sz="2000">
                <a:latin typeface="Times New Roman" panose="02020603050405020304" pitchFamily="18" charset="0"/>
                <a:cs typeface="Times New Roman" panose="02020603050405020304" pitchFamily="18" charset="0"/>
              </a:rPr>
              <a:t>Obvious mapping</a:t>
            </a:r>
          </a:p>
        </p:txBody>
      </p:sp>
    </p:spTree>
    <p:extLst>
      <p:ext uri="{BB962C8B-B14F-4D97-AF65-F5344CB8AC3E}">
        <p14:creationId xmlns:p14="http://schemas.microsoft.com/office/powerpoint/2010/main" val="59442214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79744" y="937801"/>
            <a:ext cx="8983792" cy="582656"/>
          </a:xfrm>
        </p:spPr>
        <p:txBody>
          <a:bodyPr/>
          <a:lstStyle/>
          <a:p>
            <a:r>
              <a:rPr lang="en-GB" sz="3200" b="1" dirty="0">
                <a:solidFill>
                  <a:schemeClr val="tx2">
                    <a:lumMod val="60000"/>
                    <a:lumOff val="40000"/>
                  </a:schemeClr>
                </a:solidFill>
              </a:rPr>
              <a:t>GA</a:t>
            </a:r>
            <a:r>
              <a:rPr lang="en-GB" sz="3200" b="1">
                <a:solidFill>
                  <a:schemeClr val="tx2">
                    <a:lumMod val="60000"/>
                    <a:lumOff val="40000"/>
                  </a:schemeClr>
                </a:solidFill>
              </a:rPr>
              <a:t>: </a:t>
            </a:r>
            <a:r>
              <a:rPr lang="en-US" sz="3200" b="1" smtClean="0">
                <a:solidFill>
                  <a:schemeClr val="tx2">
                    <a:lumMod val="60000"/>
                    <a:lumOff val="40000"/>
                  </a:schemeClr>
                </a:solidFill>
              </a:rPr>
              <a:t>Integer</a:t>
            </a:r>
            <a:r>
              <a:rPr lang="ro-RO" sz="3200" b="1" smtClean="0">
                <a:solidFill>
                  <a:schemeClr val="tx2">
                    <a:lumMod val="60000"/>
                    <a:lumOff val="40000"/>
                  </a:schemeClr>
                </a:solidFill>
              </a:rPr>
              <a:t> </a:t>
            </a:r>
            <a:r>
              <a:rPr lang="en-US" sz="3200" b="1" smtClean="0">
                <a:solidFill>
                  <a:schemeClr val="tx2">
                    <a:lumMod val="60000"/>
                    <a:lumOff val="40000"/>
                  </a:schemeClr>
                </a:solidFill>
              </a:rPr>
              <a:t>R</a:t>
            </a:r>
            <a:r>
              <a:rPr lang="en-GB" sz="3200" b="1" smtClean="0">
                <a:solidFill>
                  <a:schemeClr val="tx2">
                    <a:lumMod val="60000"/>
                    <a:lumOff val="40000"/>
                  </a:schemeClr>
                </a:solidFill>
              </a:rPr>
              <a:t>epresentation</a:t>
            </a:r>
            <a:endParaRPr lang="en-US" altLang="en-US" sz="3200" b="1" dirty="0">
              <a:solidFill>
                <a:schemeClr val="tx2">
                  <a:lumMod val="60000"/>
                  <a:lumOff val="40000"/>
                </a:schemeClr>
              </a:solidFill>
            </a:endParaRPr>
          </a:p>
        </p:txBody>
      </p:sp>
      <p:pic>
        <p:nvPicPr>
          <p:cNvPr id="5" name="Picture 1"/>
          <p:cNvPicPr/>
          <p:nvPr/>
        </p:nvPicPr>
        <p:blipFill>
          <a:blip r:embed="rId3"/>
          <a:stretch/>
        </p:blipFill>
        <p:spPr>
          <a:xfrm>
            <a:off x="0" y="-228600"/>
            <a:ext cx="9143280" cy="1166400"/>
          </a:xfrm>
          <a:prstGeom prst="rect">
            <a:avLst/>
          </a:prstGeom>
          <a:ln w="0">
            <a:noFill/>
          </a:ln>
        </p:spPr>
      </p:pic>
      <p:sp>
        <p:nvSpPr>
          <p:cNvPr id="2" name="Rectangle 1"/>
          <p:cNvSpPr/>
          <p:nvPr/>
        </p:nvSpPr>
        <p:spPr>
          <a:xfrm>
            <a:off x="-8433" y="1413580"/>
            <a:ext cx="9144000" cy="830997"/>
          </a:xfrm>
          <a:prstGeom prst="rect">
            <a:avLst/>
          </a:prstGeom>
          <a:noFill/>
        </p:spPr>
        <p:txBody>
          <a:bodyPr wrap="square">
            <a:spAutoFit/>
          </a:bodyPr>
          <a:lstStyle/>
          <a:p>
            <a:r>
              <a:rPr lang="en-US" sz="2400" b="1">
                <a:solidFill>
                  <a:srgbClr val="252525"/>
                </a:solidFill>
                <a:latin typeface="Times New Roman" panose="02020603050405020304" pitchFamily="18" charset="0"/>
                <a:cs typeface="Times New Roman" panose="02020603050405020304" pitchFamily="18" charset="0"/>
              </a:rPr>
              <a:t>Integer Representation</a:t>
            </a:r>
            <a:r>
              <a:rPr lang="en-US" sz="2400">
                <a:solidFill>
                  <a:srgbClr val="252525"/>
                </a:solidFill>
                <a:latin typeface="Times New Roman" panose="02020603050405020304" pitchFamily="18" charset="0"/>
                <a:cs typeface="Times New Roman" panose="02020603050405020304" pitchFamily="18" charset="0"/>
              </a:rPr>
              <a:t> (image processing parameters, microarchitectural configuration</a:t>
            </a:r>
            <a:r>
              <a:rPr lang="en-US" sz="2400" smtClean="0">
                <a:solidFill>
                  <a:srgbClr val="252525"/>
                </a:solidFill>
                <a:latin typeface="Times New Roman" panose="02020603050405020304" pitchFamily="18" charset="0"/>
                <a:cs typeface="Times New Roman" panose="02020603050405020304" pitchFamily="18" charset="0"/>
              </a:rPr>
              <a:t>)</a:t>
            </a:r>
            <a:endParaRPr lang="en-US" sz="2400" dirty="0">
              <a:solidFill>
                <a:srgbClr val="0070C0"/>
              </a:solidFill>
              <a:latin typeface="Times New Roman" panose="02020603050405020304" pitchFamily="18" charset="0"/>
              <a:cs typeface="Times New Roman" panose="02020603050405020304" pitchFamily="18" charset="0"/>
            </a:endParaRPr>
          </a:p>
        </p:txBody>
      </p:sp>
      <p:sp>
        <p:nvSpPr>
          <p:cNvPr id="3" name="Rectangle 2"/>
          <p:cNvSpPr/>
          <p:nvPr/>
        </p:nvSpPr>
        <p:spPr>
          <a:xfrm>
            <a:off x="-8433" y="2570871"/>
            <a:ext cx="9144000" cy="2308324"/>
          </a:xfrm>
          <a:prstGeom prst="rect">
            <a:avLst/>
          </a:prstGeom>
        </p:spPr>
        <p:txBody>
          <a:bodyPr wrap="square">
            <a:spAutoFit/>
          </a:bodyPr>
          <a:lstStyle/>
          <a:p>
            <a:r>
              <a:rPr lang="en-US" sz="1600">
                <a:latin typeface="Times New Roman" panose="02020603050405020304" pitchFamily="18" charset="0"/>
                <a:cs typeface="Times New Roman" panose="02020603050405020304" pitchFamily="18" charset="0"/>
              </a:rPr>
              <a:t>public class </a:t>
            </a:r>
            <a:r>
              <a:rPr lang="en-US" sz="1600" smtClean="0">
                <a:latin typeface="Times New Roman" panose="02020603050405020304" pitchFamily="18" charset="0"/>
                <a:cs typeface="Times New Roman" panose="02020603050405020304" pitchFamily="18" charset="0"/>
              </a:rPr>
              <a:t>PSATSimSolutionType: SolutionType </a:t>
            </a:r>
            <a:r>
              <a:rPr lang="en-US" sz="1600">
                <a:latin typeface="Times New Roman" panose="02020603050405020304" pitchFamily="18" charset="0"/>
                <a:cs typeface="Times New Roman" panose="02020603050405020304" pitchFamily="18" charset="0"/>
              </a:rPr>
              <a:t>{</a:t>
            </a:r>
          </a:p>
          <a:p>
            <a:r>
              <a:rPr lang="en-US" sz="1600" smtClean="0">
                <a:latin typeface="Times New Roman" panose="02020603050405020304" pitchFamily="18" charset="0"/>
                <a:cs typeface="Times New Roman" panose="02020603050405020304" pitchFamily="18" charset="0"/>
              </a:rPr>
              <a:t>       public </a:t>
            </a:r>
            <a:r>
              <a:rPr lang="en-US" sz="1600">
                <a:latin typeface="Times New Roman" panose="02020603050405020304" pitchFamily="18" charset="0"/>
                <a:cs typeface="Times New Roman" panose="02020603050405020304" pitchFamily="18" charset="0"/>
              </a:rPr>
              <a:t>override Variable[] CreateVariables(Problem problem)</a:t>
            </a:r>
          </a:p>
          <a:p>
            <a:r>
              <a:rPr lang="en-US" sz="1600">
                <a:latin typeface="Times New Roman" panose="02020603050405020304" pitchFamily="18" charset="0"/>
                <a:cs typeface="Times New Roman" panose="02020603050405020304" pitchFamily="18" charset="0"/>
              </a:rPr>
              <a:t>        {</a:t>
            </a:r>
          </a:p>
          <a:p>
            <a:r>
              <a:rPr lang="en-US" sz="1600">
                <a:latin typeface="Times New Roman" panose="02020603050405020304" pitchFamily="18" charset="0"/>
                <a:cs typeface="Times New Roman" panose="02020603050405020304" pitchFamily="18" charset="0"/>
              </a:rPr>
              <a:t> </a:t>
            </a:r>
            <a:r>
              <a:rPr lang="en-US" sz="1600" smtClean="0">
                <a:latin typeface="Times New Roman" panose="02020603050405020304" pitchFamily="18" charset="0"/>
                <a:cs typeface="Times New Roman" panose="02020603050405020304" pitchFamily="18" charset="0"/>
              </a:rPr>
              <a:t>        var </a:t>
            </a:r>
            <a:r>
              <a:rPr lang="en-US" sz="1600">
                <a:latin typeface="Times New Roman" panose="02020603050405020304" pitchFamily="18" charset="0"/>
                <a:cs typeface="Times New Roman" panose="02020603050405020304" pitchFamily="18" charset="0"/>
              </a:rPr>
              <a:t>variables = new PSATSimVariable[problem.NumberOfVariables];</a:t>
            </a:r>
          </a:p>
          <a:p>
            <a:r>
              <a:rPr lang="en-US" sz="1600" smtClean="0">
                <a:latin typeface="Times New Roman" panose="02020603050405020304" pitchFamily="18" charset="0"/>
                <a:cs typeface="Times New Roman" panose="02020603050405020304" pitchFamily="18" charset="0"/>
              </a:rPr>
              <a:t>         variables[0</a:t>
            </a:r>
            <a:r>
              <a:rPr lang="en-US" sz="1600">
                <a:latin typeface="Times New Roman" panose="02020603050405020304" pitchFamily="18" charset="0"/>
                <a:cs typeface="Times New Roman" panose="02020603050405020304" pitchFamily="18" charset="0"/>
              </a:rPr>
              <a:t>] = new PSATSimVariable(1, 16, "Super-Scalar Factor");</a:t>
            </a:r>
          </a:p>
          <a:p>
            <a:pPr indent="457200"/>
            <a:r>
              <a:rPr lang="en-US" sz="1600">
                <a:latin typeface="Times New Roman" panose="02020603050405020304" pitchFamily="18" charset="0"/>
                <a:cs typeface="Times New Roman" panose="02020603050405020304" pitchFamily="18" charset="0"/>
              </a:rPr>
              <a:t>variables[2] = new PSATSimVariable(1, 512, "Reorder entries", MutationType.Exponential);</a:t>
            </a:r>
          </a:p>
          <a:p>
            <a:pPr indent="457200"/>
            <a:r>
              <a:rPr lang="en-US" sz="1600">
                <a:latin typeface="Times New Roman" panose="02020603050405020304" pitchFamily="18" charset="0"/>
                <a:cs typeface="Times New Roman" panose="02020603050405020304" pitchFamily="18" charset="0"/>
              </a:rPr>
              <a:t>variables[6] = new PSATSimVariable(1, 8, "Integer Execution Units</a:t>
            </a:r>
            <a:r>
              <a:rPr lang="en-US" sz="1600" smtClean="0">
                <a:latin typeface="Times New Roman" panose="02020603050405020304" pitchFamily="18" charset="0"/>
                <a:cs typeface="Times New Roman" panose="02020603050405020304" pitchFamily="18" charset="0"/>
              </a:rPr>
              <a:t>");</a:t>
            </a:r>
          </a:p>
          <a:p>
            <a:pPr indent="457200"/>
            <a:r>
              <a:rPr lang="en-US" sz="1600" smtClean="0">
                <a:latin typeface="Times New Roman" panose="02020603050405020304" pitchFamily="18" charset="0"/>
                <a:cs typeface="Times New Roman" panose="02020603050405020304" pitchFamily="18" charset="0"/>
              </a:rPr>
              <a:t>…</a:t>
            </a:r>
          </a:p>
          <a:p>
            <a:pPr indent="457200"/>
            <a:r>
              <a:rPr lang="en-US" sz="1600" smtClean="0">
                <a:latin typeface="Times New Roman" panose="02020603050405020304" pitchFamily="18" charset="0"/>
                <a:cs typeface="Times New Roman" panose="02020603050405020304" pitchFamily="18" charset="0"/>
              </a:rPr>
              <a:t>}}</a:t>
            </a:r>
            <a:endParaRPr lang="en-US" sz="1600">
              <a:latin typeface="Times New Roman" panose="02020603050405020304" pitchFamily="18" charset="0"/>
              <a:cs typeface="Times New Roman" panose="02020603050405020304" pitchFamily="18" charset="0"/>
            </a:endParaRPr>
          </a:p>
        </p:txBody>
      </p:sp>
      <p:sp>
        <p:nvSpPr>
          <p:cNvPr id="4" name="Rectangle 3"/>
          <p:cNvSpPr/>
          <p:nvPr/>
        </p:nvSpPr>
        <p:spPr>
          <a:xfrm>
            <a:off x="0" y="5190092"/>
            <a:ext cx="9144000" cy="830997"/>
          </a:xfrm>
          <a:prstGeom prst="rect">
            <a:avLst/>
          </a:prstGeom>
        </p:spPr>
        <p:txBody>
          <a:bodyPr wrap="square">
            <a:spAutoFit/>
          </a:bodyPr>
          <a:lstStyle/>
          <a:p>
            <a:r>
              <a:rPr lang="en-GB" altLang="en-US" sz="2400">
                <a:solidFill>
                  <a:srgbClr val="252525"/>
                </a:solidFill>
                <a:latin typeface="Times New Roman" panose="02020603050405020304" pitchFamily="18" charset="0"/>
                <a:cs typeface="Times New Roman" panose="02020603050405020304" pitchFamily="18" charset="0"/>
              </a:rPr>
              <a:t>Extend bit-flipping </a:t>
            </a:r>
            <a:r>
              <a:rPr lang="en-GB" altLang="en-US" sz="2400" smtClean="0">
                <a:solidFill>
                  <a:srgbClr val="252525"/>
                </a:solidFill>
                <a:latin typeface="Times New Roman" panose="02020603050405020304" pitchFamily="18" charset="0"/>
                <a:cs typeface="Times New Roman" panose="02020603050405020304" pitchFamily="18" charset="0"/>
              </a:rPr>
              <a:t>mutation from binary representation </a:t>
            </a:r>
            <a:r>
              <a:rPr lang="en-GB" altLang="en-US" sz="2400">
                <a:solidFill>
                  <a:srgbClr val="252525"/>
                </a:solidFill>
                <a:latin typeface="Times New Roman" panose="02020603050405020304" pitchFamily="18" charset="0"/>
                <a:cs typeface="Times New Roman" panose="02020603050405020304" pitchFamily="18" charset="0"/>
              </a:rPr>
              <a:t>to </a:t>
            </a:r>
            <a:r>
              <a:rPr lang="en-GB" altLang="en-US" sz="2400" smtClean="0">
                <a:solidFill>
                  <a:srgbClr val="252525"/>
                </a:solidFill>
                <a:latin typeface="Times New Roman" panose="02020603050405020304" pitchFamily="18" charset="0"/>
                <a:cs typeface="Times New Roman" panose="02020603050405020304" pitchFamily="18" charset="0"/>
              </a:rPr>
              <a:t>make r</a:t>
            </a:r>
            <a:r>
              <a:rPr lang="en-US" altLang="en-US" sz="2400" smtClean="0">
                <a:solidFill>
                  <a:srgbClr val="252525"/>
                </a:solidFill>
                <a:latin typeface="Times New Roman" panose="02020603050405020304" pitchFamily="18" charset="0"/>
                <a:cs typeface="Times New Roman" panose="02020603050405020304" pitchFamily="18" charset="0"/>
              </a:rPr>
              <a:t>andom </a:t>
            </a:r>
            <a:r>
              <a:rPr lang="en-US" altLang="en-US" sz="2400">
                <a:solidFill>
                  <a:srgbClr val="252525"/>
                </a:solidFill>
                <a:latin typeface="Times New Roman" panose="02020603050405020304" pitchFamily="18" charset="0"/>
                <a:cs typeface="Times New Roman" panose="02020603050405020304" pitchFamily="18" charset="0"/>
              </a:rPr>
              <a:t>choice (esp. categorical variables)</a:t>
            </a:r>
            <a:endParaRPr lang="en-US" sz="2400">
              <a:solidFill>
                <a:srgbClr val="252525"/>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092523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79744" y="937801"/>
            <a:ext cx="8983792" cy="582656"/>
          </a:xfrm>
        </p:spPr>
        <p:txBody>
          <a:bodyPr/>
          <a:lstStyle/>
          <a:p>
            <a:r>
              <a:rPr lang="en-GB" sz="3200" b="1" dirty="0">
                <a:solidFill>
                  <a:schemeClr val="tx2">
                    <a:lumMod val="60000"/>
                    <a:lumOff val="40000"/>
                  </a:schemeClr>
                </a:solidFill>
              </a:rPr>
              <a:t>GA</a:t>
            </a:r>
            <a:r>
              <a:rPr lang="en-GB" sz="3200" b="1">
                <a:solidFill>
                  <a:schemeClr val="tx2">
                    <a:lumMod val="60000"/>
                    <a:lumOff val="40000"/>
                  </a:schemeClr>
                </a:solidFill>
              </a:rPr>
              <a:t>: </a:t>
            </a:r>
            <a:r>
              <a:rPr lang="en-US" sz="3200" b="1" smtClean="0">
                <a:solidFill>
                  <a:schemeClr val="tx2">
                    <a:lumMod val="60000"/>
                    <a:lumOff val="40000"/>
                  </a:schemeClr>
                </a:solidFill>
              </a:rPr>
              <a:t>Real values</a:t>
            </a:r>
            <a:r>
              <a:rPr lang="ro-RO" sz="3200" b="1" smtClean="0">
                <a:solidFill>
                  <a:schemeClr val="tx2">
                    <a:lumMod val="60000"/>
                    <a:lumOff val="40000"/>
                  </a:schemeClr>
                </a:solidFill>
              </a:rPr>
              <a:t> </a:t>
            </a:r>
            <a:r>
              <a:rPr lang="en-US" sz="3200" b="1" smtClean="0">
                <a:solidFill>
                  <a:schemeClr val="tx2">
                    <a:lumMod val="60000"/>
                    <a:lumOff val="40000"/>
                  </a:schemeClr>
                </a:solidFill>
              </a:rPr>
              <a:t>R</a:t>
            </a:r>
            <a:r>
              <a:rPr lang="en-GB" sz="3200" b="1" smtClean="0">
                <a:solidFill>
                  <a:schemeClr val="tx2">
                    <a:lumMod val="60000"/>
                    <a:lumOff val="40000"/>
                  </a:schemeClr>
                </a:solidFill>
              </a:rPr>
              <a:t>epresentation</a:t>
            </a:r>
            <a:endParaRPr lang="en-US" altLang="en-US" sz="3200" b="1" dirty="0">
              <a:solidFill>
                <a:schemeClr val="tx2">
                  <a:lumMod val="60000"/>
                  <a:lumOff val="40000"/>
                </a:schemeClr>
              </a:solidFill>
            </a:endParaRPr>
          </a:p>
        </p:txBody>
      </p:sp>
      <p:pic>
        <p:nvPicPr>
          <p:cNvPr id="5" name="Picture 1"/>
          <p:cNvPicPr/>
          <p:nvPr/>
        </p:nvPicPr>
        <p:blipFill>
          <a:blip r:embed="rId3"/>
          <a:stretch/>
        </p:blipFill>
        <p:spPr>
          <a:xfrm>
            <a:off x="0" y="-228600"/>
            <a:ext cx="9143280" cy="1166400"/>
          </a:xfrm>
          <a:prstGeom prst="rect">
            <a:avLst/>
          </a:prstGeom>
          <a:ln w="0">
            <a:noFill/>
          </a:ln>
        </p:spPr>
      </p:pic>
      <p:sp>
        <p:nvSpPr>
          <p:cNvPr id="2" name="Rectangle 1"/>
          <p:cNvSpPr/>
          <p:nvPr/>
        </p:nvSpPr>
        <p:spPr>
          <a:xfrm>
            <a:off x="-8433" y="1413580"/>
            <a:ext cx="9144000" cy="830997"/>
          </a:xfrm>
          <a:prstGeom prst="rect">
            <a:avLst/>
          </a:prstGeom>
        </p:spPr>
        <p:txBody>
          <a:bodyPr wrap="square">
            <a:spAutoFit/>
          </a:bodyPr>
          <a:lstStyle/>
          <a:p>
            <a:r>
              <a:rPr lang="en-US" sz="2400" b="1">
                <a:solidFill>
                  <a:srgbClr val="252525"/>
                </a:solidFill>
                <a:latin typeface="Times New Roman" panose="02020603050405020304" pitchFamily="18" charset="0"/>
                <a:cs typeface="Times New Roman" panose="02020603050405020304" pitchFamily="18" charset="0"/>
              </a:rPr>
              <a:t>Real valued problems </a:t>
            </a:r>
            <a:r>
              <a:rPr lang="en-US" sz="2400">
                <a:solidFill>
                  <a:srgbClr val="252525"/>
                </a:solidFill>
                <a:latin typeface="Times New Roman" panose="02020603050405020304" pitchFamily="18" charset="0"/>
                <a:cs typeface="Times New Roman" panose="02020603050405020304" pitchFamily="18" charset="0"/>
              </a:rPr>
              <a:t>(continuous parameter optimisation, using a GA for Neural Network training in order to increase prediction accuracy</a:t>
            </a:r>
            <a:r>
              <a:rPr lang="en-US" sz="2400" smtClean="0">
                <a:solidFill>
                  <a:srgbClr val="252525"/>
                </a:solidFill>
                <a:latin typeface="Times New Roman" panose="02020603050405020304" pitchFamily="18" charset="0"/>
                <a:cs typeface="Times New Roman" panose="02020603050405020304" pitchFamily="18" charset="0"/>
              </a:rPr>
              <a:t>)</a:t>
            </a:r>
            <a:endParaRPr lang="en-US" sz="2400">
              <a:solidFill>
                <a:srgbClr val="252525"/>
              </a:solidFill>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1156" y="2167035"/>
            <a:ext cx="4444411" cy="4690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p:nvPr/>
        </p:nvPicPr>
        <p:blipFill>
          <a:blip r:embed="rId5">
            <a:extLst>
              <a:ext uri="{28A0092B-C50C-407E-A947-70E740481C1C}">
                <a14:useLocalDpi xmlns:a14="http://schemas.microsoft.com/office/drawing/2010/main" val="0"/>
              </a:ext>
            </a:extLst>
          </a:blip>
          <a:srcRect/>
          <a:stretch>
            <a:fillRect/>
          </a:stretch>
        </p:blipFill>
        <p:spPr bwMode="auto">
          <a:xfrm>
            <a:off x="73935" y="2955497"/>
            <a:ext cx="4497705" cy="281940"/>
          </a:xfrm>
          <a:prstGeom prst="rect">
            <a:avLst/>
          </a:prstGeom>
          <a:noFill/>
        </p:spPr>
      </p:pic>
      <p:sp>
        <p:nvSpPr>
          <p:cNvPr id="3" name="Rectangle 2"/>
          <p:cNvSpPr/>
          <p:nvPr/>
        </p:nvSpPr>
        <p:spPr>
          <a:xfrm>
            <a:off x="119156" y="3429000"/>
            <a:ext cx="4572000" cy="1200329"/>
          </a:xfrm>
          <a:prstGeom prst="rect">
            <a:avLst/>
          </a:prstGeom>
        </p:spPr>
        <p:txBody>
          <a:bodyPr>
            <a:spAutoFit/>
          </a:bodyPr>
          <a:lstStyle/>
          <a:p>
            <a:r>
              <a:rPr lang="en-US">
                <a:latin typeface="Times New Roman" panose="02020603050405020304" pitchFamily="18" charset="0"/>
                <a:cs typeface="Times New Roman" panose="02020603050405020304" pitchFamily="18" charset="0"/>
              </a:rPr>
              <a:t>Each individual has a </a:t>
            </a:r>
            <a:r>
              <a:rPr lang="en-US" b="1">
                <a:latin typeface="Times New Roman" panose="02020603050405020304" pitchFamily="18" charset="0"/>
                <a:cs typeface="Times New Roman" panose="02020603050405020304" pitchFamily="18" charset="0"/>
              </a:rPr>
              <a:t>finite number of genes</a:t>
            </a:r>
            <a:r>
              <a:rPr lang="en-US">
                <a:latin typeface="Times New Roman" panose="02020603050405020304" pitchFamily="18" charset="0"/>
                <a:cs typeface="Times New Roman" panose="02020603050405020304" pitchFamily="18" charset="0"/>
              </a:rPr>
              <a:t>, which in </a:t>
            </a:r>
            <a:r>
              <a:rPr lang="en-US" smtClean="0">
                <a:latin typeface="Times New Roman" panose="02020603050405020304" pitchFamily="18" charset="0"/>
                <a:cs typeface="Times New Roman" panose="02020603050405020304" pitchFamily="18" charset="0"/>
              </a:rPr>
              <a:t>this </a:t>
            </a:r>
            <a:r>
              <a:rPr lang="en-US">
                <a:latin typeface="Times New Roman" panose="02020603050405020304" pitchFamily="18" charset="0"/>
                <a:cs typeface="Times New Roman" panose="02020603050405020304" pitchFamily="18" charset="0"/>
              </a:rPr>
              <a:t>case are represented by the </a:t>
            </a:r>
            <a:r>
              <a:rPr lang="en-US" b="1">
                <a:latin typeface="Times New Roman" panose="02020603050405020304" pitchFamily="18" charset="0"/>
                <a:cs typeface="Times New Roman" panose="02020603050405020304" pitchFamily="18" charset="0"/>
              </a:rPr>
              <a:t>linear matrix of weights</a:t>
            </a:r>
            <a:r>
              <a:rPr lang="en-US">
                <a:latin typeface="Times New Roman" panose="02020603050405020304" pitchFamily="18" charset="0"/>
                <a:cs typeface="Times New Roman" panose="02020603050405020304" pitchFamily="18" charset="0"/>
              </a:rPr>
              <a:t>, where one </a:t>
            </a:r>
            <a:r>
              <a:rPr lang="en-US" smtClean="0">
                <a:latin typeface="Times New Roman" panose="02020603050405020304" pitchFamily="18" charset="0"/>
                <a:cs typeface="Times New Roman" panose="02020603050405020304" pitchFamily="18" charset="0"/>
              </a:rPr>
              <a:t>weight of NN </a:t>
            </a:r>
            <a:r>
              <a:rPr lang="en-US">
                <a:latin typeface="Times New Roman" panose="02020603050405020304" pitchFamily="18" charset="0"/>
                <a:cs typeface="Times New Roman" panose="02020603050405020304" pitchFamily="18" charset="0"/>
              </a:rPr>
              <a:t>corresponds to one gene.</a:t>
            </a:r>
          </a:p>
        </p:txBody>
      </p:sp>
    </p:spTree>
    <p:extLst>
      <p:ext uri="{BB962C8B-B14F-4D97-AF65-F5344CB8AC3E}">
        <p14:creationId xmlns:p14="http://schemas.microsoft.com/office/powerpoint/2010/main" val="194220211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79744" y="937800"/>
            <a:ext cx="8983792" cy="646451"/>
          </a:xfrm>
        </p:spPr>
        <p:txBody>
          <a:bodyPr/>
          <a:lstStyle/>
          <a:p>
            <a:r>
              <a:rPr lang="en-GB" sz="3200" b="1" smtClean="0">
                <a:solidFill>
                  <a:schemeClr val="tx2">
                    <a:lumMod val="60000"/>
                    <a:lumOff val="40000"/>
                  </a:schemeClr>
                </a:solidFill>
              </a:rPr>
              <a:t>GA: </a:t>
            </a:r>
            <a:r>
              <a:rPr lang="en-US" sz="3200" b="1" smtClean="0">
                <a:solidFill>
                  <a:schemeClr val="tx2">
                    <a:lumMod val="60000"/>
                    <a:lumOff val="40000"/>
                  </a:schemeClr>
                </a:solidFill>
              </a:rPr>
              <a:t>Mapping </a:t>
            </a:r>
            <a:r>
              <a:rPr lang="en-US" sz="3200" b="1">
                <a:solidFill>
                  <a:schemeClr val="tx2">
                    <a:lumMod val="60000"/>
                    <a:lumOff val="40000"/>
                  </a:schemeClr>
                </a:solidFill>
              </a:rPr>
              <a:t>real values on bit strings</a:t>
            </a:r>
            <a:endParaRPr lang="en-US" altLang="en-US" sz="3200" b="1" dirty="0">
              <a:solidFill>
                <a:schemeClr val="tx2">
                  <a:lumMod val="60000"/>
                  <a:lumOff val="40000"/>
                </a:schemeClr>
              </a:solidFill>
            </a:endParaRPr>
          </a:p>
        </p:txBody>
      </p:sp>
      <p:pic>
        <p:nvPicPr>
          <p:cNvPr id="5" name="Picture 1"/>
          <p:cNvPicPr/>
          <p:nvPr/>
        </p:nvPicPr>
        <p:blipFill>
          <a:blip r:embed="rId4"/>
          <a:stretch/>
        </p:blipFill>
        <p:spPr>
          <a:xfrm>
            <a:off x="0" y="-228600"/>
            <a:ext cx="9143280" cy="1166400"/>
          </a:xfrm>
          <a:prstGeom prst="rect">
            <a:avLst/>
          </a:prstGeom>
          <a:ln w="0">
            <a:noFill/>
          </a:ln>
        </p:spPr>
      </p:pic>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799" y="1636011"/>
            <a:ext cx="8278813" cy="488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Object 3"/>
          <p:cNvGraphicFramePr>
            <a:graphicFrameLocks noChangeAspect="1"/>
          </p:cNvGraphicFramePr>
          <p:nvPr/>
        </p:nvGraphicFramePr>
        <p:xfrm>
          <a:off x="1295400" y="3962400"/>
          <a:ext cx="6457950" cy="1036638"/>
        </p:xfrm>
        <a:graphic>
          <a:graphicData uri="http://schemas.openxmlformats.org/presentationml/2006/ole">
            <mc:AlternateContent xmlns:mc="http://schemas.openxmlformats.org/markup-compatibility/2006">
              <mc:Choice xmlns:v="urn:schemas-microsoft-com:vml" Requires="v">
                <p:oleObj spid="_x0000_s5186" name="Equation" r:id="rId6" imgW="2768600" imgH="444500" progId="Equation.3">
                  <p:embed/>
                </p:oleObj>
              </mc:Choice>
              <mc:Fallback>
                <p:oleObj name="Equation" r:id="rId6" imgW="2768600" imgH="444500" progId="Equation.3">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95400" y="3962400"/>
                        <a:ext cx="6457950" cy="1036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92125921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972879" y="918671"/>
            <a:ext cx="7650125" cy="546850"/>
          </a:xfrm>
        </p:spPr>
        <p:txBody>
          <a:bodyPr/>
          <a:lstStyle/>
          <a:p>
            <a:r>
              <a:rPr lang="en-GB" sz="3200" b="1" smtClean="0">
                <a:solidFill>
                  <a:schemeClr val="tx2">
                    <a:lumMod val="60000"/>
                    <a:lumOff val="40000"/>
                  </a:schemeClr>
                </a:solidFill>
              </a:rPr>
              <a:t>GA: </a:t>
            </a:r>
            <a:r>
              <a:rPr lang="en-US" sz="3200" b="1" smtClean="0">
                <a:solidFill>
                  <a:schemeClr val="tx2">
                    <a:lumMod val="60000"/>
                    <a:lumOff val="40000"/>
                  </a:schemeClr>
                </a:solidFill>
              </a:rPr>
              <a:t>Parent </a:t>
            </a:r>
            <a:r>
              <a:rPr lang="en-US" sz="3200" b="1">
                <a:solidFill>
                  <a:schemeClr val="tx2">
                    <a:lumMod val="60000"/>
                    <a:lumOff val="40000"/>
                  </a:schemeClr>
                </a:solidFill>
              </a:rPr>
              <a:t>Selection Methods</a:t>
            </a:r>
            <a:endParaRPr lang="en-US" altLang="en-US" sz="3200" b="1" dirty="0">
              <a:solidFill>
                <a:schemeClr val="tx2">
                  <a:lumMod val="60000"/>
                  <a:lumOff val="40000"/>
                </a:schemeClr>
              </a:solidFill>
            </a:endParaRPr>
          </a:p>
        </p:txBody>
      </p:sp>
      <p:pic>
        <p:nvPicPr>
          <p:cNvPr id="5" name="Picture 1"/>
          <p:cNvPicPr/>
          <p:nvPr/>
        </p:nvPicPr>
        <p:blipFill>
          <a:blip r:embed="rId3"/>
          <a:stretch/>
        </p:blipFill>
        <p:spPr>
          <a:xfrm>
            <a:off x="0" y="-228600"/>
            <a:ext cx="9143280" cy="1166400"/>
          </a:xfrm>
          <a:prstGeom prst="rect">
            <a:avLst/>
          </a:prstGeom>
          <a:ln w="0">
            <a:noFill/>
          </a:ln>
        </p:spPr>
      </p:pic>
      <p:sp>
        <p:nvSpPr>
          <p:cNvPr id="6" name="Rectangle 3"/>
          <p:cNvSpPr txBox="1">
            <a:spLocks noChangeArrowheads="1"/>
          </p:cNvSpPr>
          <p:nvPr/>
        </p:nvSpPr>
        <p:spPr bwMode="auto">
          <a:xfrm>
            <a:off x="0" y="1412355"/>
            <a:ext cx="9143280" cy="5488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None/>
              <a:tabLst/>
              <a:defRPr/>
            </a:pPr>
            <a:r>
              <a:rPr kumimoji="0" lang="en-US" altLang="en-US" sz="2200" b="0" i="0" u="none" strike="noStrike" kern="0" cap="none" spc="0" normalizeH="0" baseline="0" noProof="0" smtClean="0">
                <a:ln>
                  <a:noFill/>
                </a:ln>
                <a:solidFill>
                  <a:srgbClr val="000000"/>
                </a:solidFill>
                <a:effectLst/>
                <a:uLnTx/>
                <a:uFillTx/>
                <a:latin typeface="Times New Roman"/>
                <a:ea typeface="+mn-ea"/>
                <a:cs typeface="+mn-cs"/>
              </a:rPr>
              <a:t>GA researchers have used a number of parent selection methods. Some of the more popular methods are:</a:t>
            </a:r>
          </a:p>
          <a:p>
            <a:pPr marL="233363" lvl="1" indent="-233363"/>
            <a:r>
              <a:rPr kumimoji="0" lang="en-US" altLang="en-US" sz="2200" b="1" i="0" u="none" strike="noStrike" kern="0" cap="none" spc="0" normalizeH="0" baseline="0" noProof="0" smtClean="0">
                <a:ln>
                  <a:noFill/>
                </a:ln>
                <a:solidFill>
                  <a:srgbClr val="000000"/>
                </a:solidFill>
                <a:effectLst/>
                <a:uLnTx/>
                <a:uFillTx/>
                <a:latin typeface="Times New Roman"/>
              </a:rPr>
              <a:t>Proportionate </a:t>
            </a:r>
            <a:r>
              <a:rPr kumimoji="0" lang="en-US" altLang="en-US" sz="2200" b="1" i="0" u="none" strike="noStrike" kern="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rPr>
              <a:t>Selection (FPS or </a:t>
            </a:r>
            <a:r>
              <a:rPr lang="en-US" altLang="en-US" sz="2200" b="1" i="1" smtClean="0">
                <a:latin typeface="Times New Roman" panose="02020603050405020304" pitchFamily="18" charset="0"/>
                <a:cs typeface="Times New Roman" panose="02020603050405020304" pitchFamily="18" charset="0"/>
                <a:sym typeface="Symbol" pitchFamily="18" charset="2"/>
              </a:rPr>
              <a:t>roulette wheel</a:t>
            </a:r>
            <a:r>
              <a:rPr kumimoji="0" lang="en-US" altLang="en-US" sz="2200" b="1" i="0" u="none" strike="noStrike" kern="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rPr>
              <a:t>)</a:t>
            </a:r>
          </a:p>
          <a:p>
            <a:pPr marL="457200" lvl="1" indent="-223838">
              <a:lnSpc>
                <a:spcPct val="90000"/>
              </a:lnSpc>
              <a:buClr>
                <a:srgbClr val="003366"/>
              </a:buClr>
              <a:buSzPct val="100000"/>
              <a:buFont typeface="Wingdings" panose="05000000000000000000" pitchFamily="2" charset="2"/>
              <a:buChar char="Ø"/>
            </a:pPr>
            <a:r>
              <a:rPr lang="en-US" altLang="en-US" sz="2000" kern="0">
                <a:solidFill>
                  <a:srgbClr val="000000"/>
                </a:solidFill>
                <a:latin typeface="Times New Roman"/>
              </a:rPr>
              <a:t>individuals are assigned a probability of being selected based on their </a:t>
            </a:r>
            <a:r>
              <a:rPr lang="en-US" altLang="en-US" sz="2000" kern="0" smtClean="0">
                <a:solidFill>
                  <a:srgbClr val="000000"/>
                </a:solidFill>
                <a:latin typeface="Times New Roman"/>
              </a:rPr>
              <a:t>fitness </a:t>
            </a:r>
          </a:p>
          <a:p>
            <a:pPr lvl="1" indent="288925">
              <a:lnSpc>
                <a:spcPct val="90000"/>
              </a:lnSpc>
              <a:buClr>
                <a:srgbClr val="003366"/>
              </a:buClr>
              <a:buSzPct val="100000"/>
              <a:buNone/>
            </a:pPr>
            <a:r>
              <a:rPr lang="en-US" altLang="en-US" sz="2000" kern="0" smtClean="0">
                <a:solidFill>
                  <a:srgbClr val="000000"/>
                </a:solidFill>
                <a:latin typeface="Times New Roman"/>
              </a:rPr>
              <a:t>p</a:t>
            </a:r>
            <a:r>
              <a:rPr lang="en-US" altLang="en-US" sz="2000" kern="0" baseline="-25000" smtClean="0">
                <a:solidFill>
                  <a:srgbClr val="000000"/>
                </a:solidFill>
                <a:latin typeface="Times New Roman"/>
              </a:rPr>
              <a:t>i</a:t>
            </a:r>
            <a:r>
              <a:rPr lang="en-US" altLang="en-US" sz="2000" kern="0" smtClean="0">
                <a:solidFill>
                  <a:srgbClr val="000000"/>
                </a:solidFill>
                <a:latin typeface="Times New Roman"/>
              </a:rPr>
              <a:t> = f</a:t>
            </a:r>
            <a:r>
              <a:rPr lang="en-US" altLang="en-US" sz="2000" kern="0" baseline="-25000" smtClean="0">
                <a:solidFill>
                  <a:srgbClr val="000000"/>
                </a:solidFill>
                <a:latin typeface="Times New Roman"/>
              </a:rPr>
              <a:t>i</a:t>
            </a:r>
            <a:r>
              <a:rPr lang="en-US" altLang="en-US" sz="2000" kern="0" smtClean="0">
                <a:solidFill>
                  <a:srgbClr val="000000"/>
                </a:solidFill>
                <a:latin typeface="Times New Roman"/>
              </a:rPr>
              <a:t> / </a:t>
            </a:r>
            <a:r>
              <a:rPr lang="en-US" altLang="en-US" sz="2000" kern="0" smtClean="0">
                <a:solidFill>
                  <a:srgbClr val="000000"/>
                </a:solidFill>
                <a:latin typeface="Times New Roman"/>
                <a:sym typeface="Symbol" pitchFamily="18" charset="2"/>
              </a:rPr>
              <a:t>f</a:t>
            </a:r>
            <a:r>
              <a:rPr lang="en-US" altLang="en-US" sz="2000" kern="0" baseline="-25000" smtClean="0">
                <a:solidFill>
                  <a:srgbClr val="000000"/>
                </a:solidFill>
                <a:latin typeface="Times New Roman"/>
                <a:sym typeface="Symbol" pitchFamily="18" charset="2"/>
              </a:rPr>
              <a:t>j</a:t>
            </a:r>
          </a:p>
          <a:p>
            <a:pPr marL="509588" lvl="1" indent="-276225">
              <a:lnSpc>
                <a:spcPct val="90000"/>
              </a:lnSpc>
              <a:buClr>
                <a:srgbClr val="003366"/>
              </a:buClr>
              <a:buSzPct val="100000"/>
              <a:buFont typeface="Wingdings" panose="05000000000000000000" pitchFamily="2" charset="2"/>
              <a:buChar char="Ø"/>
            </a:pPr>
            <a:r>
              <a:rPr lang="en-US" altLang="en-US" sz="2000" kern="0" smtClean="0">
                <a:solidFill>
                  <a:srgbClr val="000000"/>
                </a:solidFill>
                <a:latin typeface="Times New Roman"/>
                <a:sym typeface="Symbol" pitchFamily="18" charset="2"/>
              </a:rPr>
              <a:t>where </a:t>
            </a:r>
            <a:r>
              <a:rPr lang="en-US" altLang="en-US" sz="2000" kern="0">
                <a:solidFill>
                  <a:srgbClr val="000000"/>
                </a:solidFill>
                <a:latin typeface="Times New Roman"/>
              </a:rPr>
              <a:t>p</a:t>
            </a:r>
            <a:r>
              <a:rPr lang="en-US" altLang="en-US" sz="2000" kern="0" baseline="-25000">
                <a:solidFill>
                  <a:srgbClr val="000000"/>
                </a:solidFill>
                <a:latin typeface="Times New Roman"/>
              </a:rPr>
              <a:t>i</a:t>
            </a:r>
            <a:r>
              <a:rPr lang="en-US" altLang="en-US" sz="2000" kern="0" smtClean="0">
                <a:solidFill>
                  <a:srgbClr val="000000"/>
                </a:solidFill>
                <a:latin typeface="Times New Roman"/>
                <a:sym typeface="Symbol" pitchFamily="18" charset="2"/>
              </a:rPr>
              <a:t> </a:t>
            </a:r>
            <a:r>
              <a:rPr lang="en-US" altLang="en-US" sz="2000" kern="0">
                <a:solidFill>
                  <a:srgbClr val="000000"/>
                </a:solidFill>
                <a:latin typeface="Times New Roman"/>
                <a:sym typeface="Symbol" pitchFamily="18" charset="2"/>
              </a:rPr>
              <a:t>is the probability that individual </a:t>
            </a:r>
            <a:r>
              <a:rPr lang="en-US" altLang="en-US" sz="2000" i="1" kern="0">
                <a:solidFill>
                  <a:srgbClr val="000000"/>
                </a:solidFill>
                <a:latin typeface="Times New Roman"/>
                <a:sym typeface="Symbol" pitchFamily="18" charset="2"/>
              </a:rPr>
              <a:t>i</a:t>
            </a:r>
            <a:r>
              <a:rPr lang="en-US" altLang="en-US" sz="2000" kern="0">
                <a:solidFill>
                  <a:srgbClr val="000000"/>
                </a:solidFill>
                <a:latin typeface="Times New Roman"/>
                <a:sym typeface="Symbol" pitchFamily="18" charset="2"/>
              </a:rPr>
              <a:t> will be selected</a:t>
            </a:r>
            <a:r>
              <a:rPr lang="en-US" altLang="en-US" sz="2000" kern="0" smtClean="0">
                <a:solidFill>
                  <a:srgbClr val="000000"/>
                </a:solidFill>
                <a:latin typeface="Times New Roman"/>
                <a:sym typeface="Symbol" pitchFamily="18" charset="2"/>
              </a:rPr>
              <a:t>, </a:t>
            </a:r>
            <a:r>
              <a:rPr lang="en-US" altLang="en-US" sz="2000" kern="0" smtClean="0">
                <a:solidFill>
                  <a:srgbClr val="000000"/>
                </a:solidFill>
                <a:latin typeface="Times New Roman"/>
              </a:rPr>
              <a:t>f</a:t>
            </a:r>
            <a:r>
              <a:rPr lang="en-US" altLang="en-US" sz="2000" kern="0" baseline="-25000" smtClean="0">
                <a:solidFill>
                  <a:srgbClr val="000000"/>
                </a:solidFill>
                <a:latin typeface="Times New Roman"/>
              </a:rPr>
              <a:t>i</a:t>
            </a:r>
            <a:r>
              <a:rPr lang="en-US" altLang="en-US" sz="2000" kern="0" smtClean="0">
                <a:solidFill>
                  <a:srgbClr val="000000"/>
                </a:solidFill>
                <a:latin typeface="Times New Roman"/>
                <a:sym typeface="Symbol" pitchFamily="18" charset="2"/>
              </a:rPr>
              <a:t> </a:t>
            </a:r>
            <a:r>
              <a:rPr lang="en-US" altLang="en-US" sz="2000" kern="0">
                <a:solidFill>
                  <a:srgbClr val="000000"/>
                </a:solidFill>
                <a:latin typeface="Times New Roman"/>
                <a:sym typeface="Symbol" pitchFamily="18" charset="2"/>
              </a:rPr>
              <a:t>is the fitness of individual </a:t>
            </a:r>
            <a:r>
              <a:rPr lang="en-US" altLang="en-US" sz="2000" i="1" kern="0">
                <a:solidFill>
                  <a:srgbClr val="000000"/>
                </a:solidFill>
                <a:latin typeface="Times New Roman"/>
                <a:sym typeface="Symbol" pitchFamily="18" charset="2"/>
              </a:rPr>
              <a:t>i</a:t>
            </a:r>
            <a:r>
              <a:rPr lang="en-US" altLang="en-US" sz="2000" kern="0">
                <a:solidFill>
                  <a:srgbClr val="000000"/>
                </a:solidFill>
                <a:latin typeface="Times New Roman"/>
                <a:sym typeface="Symbol" pitchFamily="18" charset="2"/>
              </a:rPr>
              <a:t>, </a:t>
            </a:r>
            <a:r>
              <a:rPr lang="en-US" altLang="en-US" sz="2000" kern="0" smtClean="0">
                <a:solidFill>
                  <a:srgbClr val="000000"/>
                </a:solidFill>
                <a:latin typeface="Times New Roman"/>
                <a:sym typeface="Symbol" pitchFamily="18" charset="2"/>
              </a:rPr>
              <a:t>and </a:t>
            </a:r>
            <a:r>
              <a:rPr lang="en-US" altLang="en-US" sz="2000" kern="0" smtClean="0">
                <a:solidFill>
                  <a:srgbClr val="000000"/>
                </a:solidFill>
                <a:latin typeface="Times New Roman"/>
              </a:rPr>
              <a:t> f</a:t>
            </a:r>
            <a:r>
              <a:rPr lang="en-US" altLang="en-US" sz="2000" kern="0" baseline="-25000" smtClean="0">
                <a:solidFill>
                  <a:srgbClr val="000000"/>
                </a:solidFill>
                <a:latin typeface="Times New Roman"/>
              </a:rPr>
              <a:t>j</a:t>
            </a:r>
            <a:r>
              <a:rPr lang="en-US" altLang="en-US" sz="2000" kern="0" smtClean="0">
                <a:solidFill>
                  <a:srgbClr val="000000"/>
                </a:solidFill>
                <a:latin typeface="Times New Roman"/>
                <a:sym typeface="Symbol" pitchFamily="18" charset="2"/>
              </a:rPr>
              <a:t> </a:t>
            </a:r>
            <a:r>
              <a:rPr lang="en-US" altLang="en-US" sz="2000" kern="0">
                <a:solidFill>
                  <a:srgbClr val="000000"/>
                </a:solidFill>
                <a:latin typeface="Times New Roman"/>
                <a:sym typeface="Symbol" pitchFamily="18" charset="2"/>
              </a:rPr>
              <a:t>represents the sum of all the fitnesses of the individuals with the population</a:t>
            </a:r>
            <a:r>
              <a:rPr lang="en-US" altLang="en-US" sz="2000" kern="0" smtClean="0">
                <a:solidFill>
                  <a:srgbClr val="000000"/>
                </a:solidFill>
                <a:latin typeface="Times New Roman"/>
                <a:sym typeface="Symbol" pitchFamily="18" charset="2"/>
              </a:rPr>
              <a:t>.</a:t>
            </a:r>
            <a:endParaRPr lang="en-US" altLang="en-US" sz="2000" kern="0">
              <a:solidFill>
                <a:srgbClr val="000000"/>
              </a:solidFill>
              <a:latin typeface="Times New Roman"/>
            </a:endParaRPr>
          </a:p>
          <a:p>
            <a:pPr marL="233363" lvl="1" indent="-233363"/>
            <a:r>
              <a:rPr lang="en-US" altLang="en-US" sz="2200" b="1" kern="0">
                <a:solidFill>
                  <a:srgbClr val="000000"/>
                </a:solidFill>
                <a:latin typeface="Times New Roman"/>
              </a:rPr>
              <a:t>Rank based Selection (Linear, Exponential)</a:t>
            </a:r>
            <a:r>
              <a:rPr lang="en-US" altLang="en-US" sz="2000" b="1" kern="0" smtClean="0">
                <a:solidFill>
                  <a:srgbClr val="000000"/>
                </a:solidFill>
                <a:latin typeface="Times New Roman"/>
              </a:rPr>
              <a:t> </a:t>
            </a:r>
            <a:endParaRPr lang="en-US" altLang="en-US" sz="2000" b="1" kern="0">
              <a:solidFill>
                <a:srgbClr val="000000"/>
              </a:solidFill>
              <a:latin typeface="Times New Roman"/>
            </a:endParaRPr>
          </a:p>
          <a:p>
            <a:pPr marL="509588" lvl="2" indent="-276225">
              <a:buFont typeface="Wingdings" panose="05000000000000000000" pitchFamily="2" charset="2"/>
              <a:buChar char="Ø"/>
            </a:pPr>
            <a:r>
              <a:rPr lang="en-US" altLang="en-US" sz="2000" kern="0">
                <a:solidFill>
                  <a:srgbClr val="000000"/>
                </a:solidFill>
                <a:latin typeface="Times New Roman"/>
              </a:rPr>
              <a:t>Attempt to remove problems of FPS by </a:t>
            </a:r>
            <a:r>
              <a:rPr lang="en-US" altLang="en-US" sz="2000" b="1" kern="0">
                <a:solidFill>
                  <a:srgbClr val="000000"/>
                </a:solidFill>
                <a:latin typeface="Times New Roman"/>
              </a:rPr>
              <a:t>basing selection probabilities on relative rather than absolute </a:t>
            </a:r>
            <a:r>
              <a:rPr lang="en-US" altLang="en-US" sz="2000" b="1" kern="0" smtClean="0">
                <a:solidFill>
                  <a:srgbClr val="000000"/>
                </a:solidFill>
                <a:latin typeface="Times New Roman"/>
              </a:rPr>
              <a:t>fitness</a:t>
            </a:r>
          </a:p>
          <a:p>
            <a:pPr marL="457200" lvl="2" indent="-223838">
              <a:buFont typeface="Wingdings" panose="05000000000000000000" pitchFamily="2" charset="2"/>
              <a:buChar char="Ø"/>
            </a:pPr>
            <a:r>
              <a:rPr lang="en-US" altLang="en-US" sz="2000" kern="0">
                <a:solidFill>
                  <a:srgbClr val="000000"/>
                </a:solidFill>
                <a:latin typeface="Times New Roman"/>
              </a:rPr>
              <a:t>This imposes a sorting overhead on the algorithm, but this is usually negligible compared to the fitness evaluation time</a:t>
            </a:r>
          </a:p>
          <a:p>
            <a:pPr marL="233363" marR="0" lvl="1" indent="-233363" algn="l" defTabSz="914400" rtl="0" eaLnBrk="1" fontAlgn="base" latinLnBrk="0" hangingPunct="1">
              <a:lnSpc>
                <a:spcPct val="100000"/>
              </a:lnSpc>
              <a:spcBef>
                <a:spcPct val="20000"/>
              </a:spcBef>
              <a:spcAft>
                <a:spcPct val="0"/>
              </a:spcAft>
              <a:buClrTx/>
              <a:buSzTx/>
              <a:buFontTx/>
              <a:buChar char="–"/>
              <a:tabLst/>
              <a:defRPr/>
            </a:pPr>
            <a:r>
              <a:rPr lang="en-US" altLang="en-US" sz="2200" b="1" kern="0">
                <a:solidFill>
                  <a:srgbClr val="000000"/>
                </a:solidFill>
                <a:latin typeface="Times New Roman"/>
              </a:rPr>
              <a:t>Tournament Selection</a:t>
            </a:r>
          </a:p>
          <a:p>
            <a:pPr marL="457200" lvl="2" indent="-223838">
              <a:buFont typeface="Wingdings" panose="05000000000000000000" pitchFamily="2" charset="2"/>
              <a:buChar char="Ø"/>
            </a:pPr>
            <a:r>
              <a:rPr lang="en-US" altLang="en-US" sz="2000" kern="0">
                <a:solidFill>
                  <a:srgbClr val="000000"/>
                </a:solidFill>
                <a:latin typeface="Times New Roman"/>
              </a:rPr>
              <a:t>Two members are selected at random to compete against each other with only the winner of the competition progressing to the next level of the </a:t>
            </a:r>
            <a:r>
              <a:rPr lang="en-US" altLang="en-US" sz="2000" kern="0" smtClean="0">
                <a:solidFill>
                  <a:srgbClr val="000000"/>
                </a:solidFill>
                <a:latin typeface="Times New Roman"/>
              </a:rPr>
              <a:t>tournament.</a:t>
            </a:r>
            <a:endParaRPr kumimoji="0" lang="en-US" altLang="en-US" sz="2000" b="0" i="0" u="none" strike="noStrike" kern="0" cap="none" spc="0" normalizeH="0" baseline="0" noProof="0" smtClean="0">
              <a:ln>
                <a:noFill/>
              </a:ln>
              <a:solidFill>
                <a:srgbClr val="000000"/>
              </a:solidFill>
              <a:effectLst/>
              <a:uLnTx/>
              <a:uFillTx/>
              <a:latin typeface="Times New Roman"/>
            </a:endParaRPr>
          </a:p>
          <a:p>
            <a:pPr marL="742950" marR="0" lvl="1" indent="-285750" algn="l" defTabSz="914400" rtl="0" eaLnBrk="1" fontAlgn="base" latinLnBrk="0" hangingPunct="1">
              <a:lnSpc>
                <a:spcPct val="100000"/>
              </a:lnSpc>
              <a:spcBef>
                <a:spcPct val="20000"/>
              </a:spcBef>
              <a:spcAft>
                <a:spcPct val="0"/>
              </a:spcAft>
              <a:buClrTx/>
              <a:buSzTx/>
              <a:buFontTx/>
              <a:buNone/>
              <a:tabLst/>
              <a:defRPr/>
            </a:pPr>
            <a:endParaRPr kumimoji="0" lang="en-US" altLang="en-US" sz="2000" b="0" i="0" u="none" strike="noStrike" kern="0" cap="none" spc="0" normalizeH="0" baseline="0" noProof="0">
              <a:ln>
                <a:noFill/>
              </a:ln>
              <a:solidFill>
                <a:srgbClr val="000000"/>
              </a:solidFill>
              <a:effectLst/>
              <a:uLnTx/>
              <a:uFillTx/>
              <a:latin typeface="Times New Roman"/>
            </a:endParaRPr>
          </a:p>
        </p:txBody>
      </p:sp>
    </p:spTree>
    <p:extLst>
      <p:ext uri="{BB962C8B-B14F-4D97-AF65-F5344CB8AC3E}">
        <p14:creationId xmlns:p14="http://schemas.microsoft.com/office/powerpoint/2010/main" val="381375893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972879" y="918671"/>
            <a:ext cx="7650125" cy="546850"/>
          </a:xfrm>
        </p:spPr>
        <p:txBody>
          <a:bodyPr/>
          <a:lstStyle/>
          <a:p>
            <a:r>
              <a:rPr lang="en-GB" sz="3200" b="1" smtClean="0">
                <a:solidFill>
                  <a:schemeClr val="tx2">
                    <a:lumMod val="60000"/>
                    <a:lumOff val="40000"/>
                  </a:schemeClr>
                </a:solidFill>
              </a:rPr>
              <a:t>GA: </a:t>
            </a:r>
            <a:r>
              <a:rPr lang="en-US" sz="3200" b="1">
                <a:solidFill>
                  <a:schemeClr val="tx2">
                    <a:lumMod val="60000"/>
                    <a:lumOff val="40000"/>
                  </a:schemeClr>
                </a:solidFill>
              </a:rPr>
              <a:t>Genetic Procreation Operators</a:t>
            </a:r>
            <a:endParaRPr lang="en-US" altLang="en-US" sz="3200" b="1" dirty="0">
              <a:solidFill>
                <a:schemeClr val="tx2">
                  <a:lumMod val="60000"/>
                  <a:lumOff val="40000"/>
                </a:schemeClr>
              </a:solidFill>
            </a:endParaRPr>
          </a:p>
        </p:txBody>
      </p:sp>
      <p:pic>
        <p:nvPicPr>
          <p:cNvPr id="5" name="Picture 1"/>
          <p:cNvPicPr/>
          <p:nvPr/>
        </p:nvPicPr>
        <p:blipFill>
          <a:blip r:embed="rId3"/>
          <a:stretch/>
        </p:blipFill>
        <p:spPr>
          <a:xfrm>
            <a:off x="0" y="-228600"/>
            <a:ext cx="9143280" cy="1166400"/>
          </a:xfrm>
          <a:prstGeom prst="rect">
            <a:avLst/>
          </a:prstGeom>
          <a:ln w="0">
            <a:noFill/>
          </a:ln>
        </p:spPr>
      </p:pic>
      <p:sp>
        <p:nvSpPr>
          <p:cNvPr id="2" name="Rectangle 1"/>
          <p:cNvSpPr/>
          <p:nvPr/>
        </p:nvSpPr>
        <p:spPr>
          <a:xfrm>
            <a:off x="0" y="1621274"/>
            <a:ext cx="9144000" cy="3564053"/>
          </a:xfrm>
          <a:prstGeom prst="rect">
            <a:avLst/>
          </a:prstGeom>
        </p:spPr>
        <p:txBody>
          <a:bodyPr wrap="square">
            <a:spAutoFit/>
          </a:bodyPr>
          <a:lstStyle/>
          <a:p>
            <a:pPr marL="342900" lvl="0" indent="-342900" fontAlgn="base">
              <a:spcBef>
                <a:spcPct val="20000"/>
              </a:spcBef>
              <a:spcAft>
                <a:spcPct val="0"/>
              </a:spcAft>
              <a:buFontTx/>
              <a:buChar char="•"/>
            </a:pPr>
            <a:r>
              <a:rPr lang="en-US" altLang="en-US" sz="2400" kern="0">
                <a:solidFill>
                  <a:srgbClr val="000000"/>
                </a:solidFill>
                <a:latin typeface="Times New Roman"/>
              </a:rPr>
              <a:t>Genetic Algorithms typically use two types of operators:</a:t>
            </a:r>
          </a:p>
          <a:p>
            <a:pPr marL="742950" lvl="1" indent="-285750" fontAlgn="base">
              <a:spcBef>
                <a:spcPct val="20000"/>
              </a:spcBef>
              <a:spcAft>
                <a:spcPct val="0"/>
              </a:spcAft>
              <a:buFontTx/>
              <a:buChar char="–"/>
            </a:pPr>
            <a:r>
              <a:rPr lang="en-US" altLang="en-US" sz="2000" b="1" kern="0">
                <a:solidFill>
                  <a:srgbClr val="000000"/>
                </a:solidFill>
                <a:latin typeface="Times New Roman"/>
              </a:rPr>
              <a:t>Crossover</a:t>
            </a:r>
            <a:r>
              <a:rPr lang="en-US" altLang="en-US" sz="2000" kern="0">
                <a:solidFill>
                  <a:srgbClr val="000000"/>
                </a:solidFill>
                <a:latin typeface="Times New Roman"/>
              </a:rPr>
              <a:t> (Sexual Recombination), and</a:t>
            </a:r>
          </a:p>
          <a:p>
            <a:pPr marL="742950" lvl="1" indent="-285750" fontAlgn="base">
              <a:spcBef>
                <a:spcPct val="20000"/>
              </a:spcBef>
              <a:spcAft>
                <a:spcPct val="0"/>
              </a:spcAft>
              <a:buFontTx/>
              <a:buChar char="–"/>
            </a:pPr>
            <a:r>
              <a:rPr lang="en-US" altLang="en-US" sz="2000" b="1" kern="0">
                <a:solidFill>
                  <a:srgbClr val="000000"/>
                </a:solidFill>
                <a:latin typeface="Times New Roman"/>
              </a:rPr>
              <a:t>Mutation</a:t>
            </a:r>
            <a:r>
              <a:rPr lang="en-US" altLang="en-US" sz="2000" kern="0">
                <a:solidFill>
                  <a:srgbClr val="000000"/>
                </a:solidFill>
                <a:latin typeface="Times New Roman"/>
              </a:rPr>
              <a:t> (Asexual)</a:t>
            </a:r>
          </a:p>
          <a:p>
            <a:pPr marL="342900" lvl="0" indent="-342900" fontAlgn="base">
              <a:spcBef>
                <a:spcPct val="20000"/>
              </a:spcBef>
              <a:spcAft>
                <a:spcPct val="0"/>
              </a:spcAft>
              <a:buFontTx/>
              <a:buChar char="•"/>
            </a:pPr>
            <a:r>
              <a:rPr lang="en-US" altLang="en-US" sz="2400" b="1" kern="0">
                <a:solidFill>
                  <a:srgbClr val="000000"/>
                </a:solidFill>
                <a:latin typeface="Times New Roman"/>
              </a:rPr>
              <a:t>Crossover</a:t>
            </a:r>
            <a:r>
              <a:rPr lang="en-US" altLang="en-US" sz="2400" kern="0">
                <a:solidFill>
                  <a:srgbClr val="000000"/>
                </a:solidFill>
                <a:latin typeface="Times New Roman"/>
              </a:rPr>
              <a:t> is usually the </a:t>
            </a:r>
            <a:r>
              <a:rPr lang="en-US" altLang="en-US" sz="2400" b="1" kern="0">
                <a:solidFill>
                  <a:srgbClr val="000000"/>
                </a:solidFill>
                <a:latin typeface="Times New Roman"/>
              </a:rPr>
              <a:t>primary operator </a:t>
            </a:r>
            <a:r>
              <a:rPr lang="en-US" altLang="en-US" sz="2400" kern="0">
                <a:solidFill>
                  <a:srgbClr val="000000"/>
                </a:solidFill>
                <a:latin typeface="Times New Roman"/>
              </a:rPr>
              <a:t>with </a:t>
            </a:r>
            <a:r>
              <a:rPr lang="en-US" altLang="en-US" sz="2400" b="1" kern="0">
                <a:solidFill>
                  <a:srgbClr val="000000"/>
                </a:solidFill>
                <a:latin typeface="Times New Roman"/>
              </a:rPr>
              <a:t>mutation serving </a:t>
            </a:r>
            <a:r>
              <a:rPr lang="en-US" altLang="en-US" sz="2400" kern="0">
                <a:solidFill>
                  <a:srgbClr val="000000"/>
                </a:solidFill>
                <a:latin typeface="Times New Roman"/>
              </a:rPr>
              <a:t>only as a mechanism </a:t>
            </a:r>
            <a:r>
              <a:rPr lang="en-US" altLang="en-US" sz="2400" b="1" kern="0">
                <a:solidFill>
                  <a:srgbClr val="000000"/>
                </a:solidFill>
                <a:latin typeface="Times New Roman"/>
              </a:rPr>
              <a:t>to introduce diversity </a:t>
            </a:r>
            <a:r>
              <a:rPr lang="en-US" altLang="en-US" sz="2400" kern="0">
                <a:solidFill>
                  <a:srgbClr val="000000"/>
                </a:solidFill>
                <a:latin typeface="Times New Roman"/>
              </a:rPr>
              <a:t>in the population.</a:t>
            </a:r>
          </a:p>
          <a:p>
            <a:pPr marL="342900" lvl="0" indent="-342900" fontAlgn="base">
              <a:spcBef>
                <a:spcPct val="20000"/>
              </a:spcBef>
              <a:spcAft>
                <a:spcPct val="0"/>
              </a:spcAft>
              <a:buFontTx/>
              <a:buChar char="•"/>
            </a:pPr>
            <a:r>
              <a:rPr lang="en-US" altLang="en-US" sz="2400" kern="0">
                <a:solidFill>
                  <a:srgbClr val="000000"/>
                </a:solidFill>
                <a:latin typeface="Times New Roman"/>
              </a:rPr>
              <a:t>However, when designing a GA to solve a problem it is not uncommon that one will have to </a:t>
            </a:r>
            <a:r>
              <a:rPr lang="en-US" altLang="en-US" sz="2400" b="1" kern="0">
                <a:solidFill>
                  <a:srgbClr val="000000"/>
                </a:solidFill>
                <a:latin typeface="Times New Roman"/>
              </a:rPr>
              <a:t>develop unique crossover and mutation operators that take advantage of the structure of the </a:t>
            </a:r>
            <a:r>
              <a:rPr lang="en-US" altLang="en-US" sz="2400" b="1" kern="0" smtClean="0">
                <a:solidFill>
                  <a:srgbClr val="000000"/>
                </a:solidFill>
                <a:latin typeface="Times New Roman"/>
              </a:rPr>
              <a:t>chromosomes</a:t>
            </a:r>
            <a:r>
              <a:rPr lang="en-US" altLang="en-US" sz="2400" kern="0" smtClean="0">
                <a:solidFill>
                  <a:srgbClr val="000000"/>
                </a:solidFill>
                <a:latin typeface="Times New Roman"/>
              </a:rPr>
              <a:t> comprising </a:t>
            </a:r>
            <a:r>
              <a:rPr lang="en-US" altLang="en-US" sz="2400" kern="0">
                <a:solidFill>
                  <a:srgbClr val="000000"/>
                </a:solidFill>
                <a:latin typeface="Times New Roman"/>
              </a:rPr>
              <a:t>the search space.</a:t>
            </a:r>
          </a:p>
        </p:txBody>
      </p:sp>
    </p:spTree>
    <p:extLst>
      <p:ext uri="{BB962C8B-B14F-4D97-AF65-F5344CB8AC3E}">
        <p14:creationId xmlns:p14="http://schemas.microsoft.com/office/powerpoint/2010/main" val="186565112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877186" y="1074424"/>
            <a:ext cx="7650125" cy="546850"/>
          </a:xfrm>
        </p:spPr>
        <p:txBody>
          <a:bodyPr/>
          <a:lstStyle/>
          <a:p>
            <a:r>
              <a:rPr lang="en-GB" sz="3200" b="1" smtClean="0">
                <a:solidFill>
                  <a:schemeClr val="tx2">
                    <a:lumMod val="60000"/>
                    <a:lumOff val="40000"/>
                  </a:schemeClr>
                </a:solidFill>
              </a:rPr>
              <a:t>GA: </a:t>
            </a:r>
            <a:r>
              <a:rPr lang="en-US" sz="3200" b="1" smtClean="0">
                <a:solidFill>
                  <a:schemeClr val="tx2">
                    <a:lumMod val="60000"/>
                    <a:lumOff val="40000"/>
                  </a:schemeClr>
                </a:solidFill>
              </a:rPr>
              <a:t>Types of Crossover</a:t>
            </a:r>
            <a:endParaRPr lang="en-US" altLang="en-US" sz="3200" b="1" dirty="0">
              <a:solidFill>
                <a:schemeClr val="tx2">
                  <a:lumMod val="60000"/>
                  <a:lumOff val="40000"/>
                </a:schemeClr>
              </a:solidFill>
            </a:endParaRPr>
          </a:p>
        </p:txBody>
      </p:sp>
      <p:pic>
        <p:nvPicPr>
          <p:cNvPr id="5" name="Picture 1"/>
          <p:cNvPicPr/>
          <p:nvPr/>
        </p:nvPicPr>
        <p:blipFill>
          <a:blip r:embed="rId3"/>
          <a:stretch/>
        </p:blipFill>
        <p:spPr>
          <a:xfrm>
            <a:off x="0" y="-228600"/>
            <a:ext cx="9143280" cy="1166400"/>
          </a:xfrm>
          <a:prstGeom prst="rect">
            <a:avLst/>
          </a:prstGeom>
          <a:ln w="0">
            <a:noFill/>
          </a:ln>
        </p:spPr>
      </p:pic>
      <p:sp>
        <p:nvSpPr>
          <p:cNvPr id="2" name="Rectangle 1"/>
          <p:cNvSpPr/>
          <p:nvPr/>
        </p:nvSpPr>
        <p:spPr>
          <a:xfrm>
            <a:off x="0" y="1621274"/>
            <a:ext cx="9144000" cy="2603790"/>
          </a:xfrm>
          <a:prstGeom prst="rect">
            <a:avLst/>
          </a:prstGeom>
        </p:spPr>
        <p:txBody>
          <a:bodyPr wrap="square">
            <a:spAutoFit/>
          </a:bodyPr>
          <a:lstStyle/>
          <a:p>
            <a:pPr marL="342900" lvl="0" indent="-342900" fontAlgn="base">
              <a:spcBef>
                <a:spcPct val="20000"/>
              </a:spcBef>
              <a:spcAft>
                <a:spcPct val="0"/>
              </a:spcAft>
              <a:buFontTx/>
              <a:buChar char="•"/>
            </a:pPr>
            <a:r>
              <a:rPr lang="en-US" altLang="en-US" sz="2400" kern="0">
                <a:solidFill>
                  <a:srgbClr val="000000"/>
                </a:solidFill>
                <a:latin typeface="Times New Roman"/>
              </a:rPr>
              <a:t>However, there are a number of </a:t>
            </a:r>
            <a:r>
              <a:rPr lang="en-US" altLang="en-US" sz="2400" b="1" kern="0">
                <a:solidFill>
                  <a:srgbClr val="000000"/>
                </a:solidFill>
                <a:latin typeface="Times New Roman"/>
              </a:rPr>
              <a:t>crossover operators </a:t>
            </a:r>
            <a:r>
              <a:rPr lang="en-US" altLang="en-US" sz="2400" kern="0">
                <a:solidFill>
                  <a:srgbClr val="000000"/>
                </a:solidFill>
                <a:latin typeface="Times New Roman"/>
              </a:rPr>
              <a:t>that have been used on </a:t>
            </a:r>
            <a:r>
              <a:rPr lang="en-US" altLang="en-US" sz="2400" b="1" kern="0">
                <a:solidFill>
                  <a:srgbClr val="000000"/>
                </a:solidFill>
                <a:latin typeface="Times New Roman"/>
              </a:rPr>
              <a:t>binary and real-coded GAs</a:t>
            </a:r>
            <a:r>
              <a:rPr lang="en-US" altLang="en-US" sz="2400" kern="0">
                <a:solidFill>
                  <a:srgbClr val="000000"/>
                </a:solidFill>
                <a:latin typeface="Times New Roman"/>
              </a:rPr>
              <a:t>:</a:t>
            </a:r>
          </a:p>
          <a:p>
            <a:pPr marL="690563" lvl="0" indent="-350838" fontAlgn="base">
              <a:spcBef>
                <a:spcPct val="20000"/>
              </a:spcBef>
              <a:spcAft>
                <a:spcPct val="0"/>
              </a:spcAft>
              <a:buFont typeface="Wingdings" panose="05000000000000000000" pitchFamily="2" charset="2"/>
              <a:buChar char="Ø"/>
            </a:pPr>
            <a:r>
              <a:rPr lang="en-US" altLang="en-US" sz="2400" b="1" kern="0">
                <a:solidFill>
                  <a:srgbClr val="000000"/>
                </a:solidFill>
                <a:latin typeface="Times New Roman"/>
              </a:rPr>
              <a:t>Single-point</a:t>
            </a:r>
            <a:r>
              <a:rPr lang="en-US" altLang="en-US" sz="2400" kern="0">
                <a:solidFill>
                  <a:srgbClr val="000000"/>
                </a:solidFill>
                <a:latin typeface="Times New Roman"/>
              </a:rPr>
              <a:t> </a:t>
            </a:r>
            <a:r>
              <a:rPr lang="en-US" altLang="en-US" sz="2400" kern="0" smtClean="0">
                <a:solidFill>
                  <a:srgbClr val="000000"/>
                </a:solidFill>
                <a:latin typeface="Times New Roman"/>
              </a:rPr>
              <a:t>Crossover</a:t>
            </a:r>
            <a:endParaRPr lang="en-US" altLang="en-US" sz="2400" kern="0">
              <a:solidFill>
                <a:srgbClr val="000000"/>
              </a:solidFill>
              <a:latin typeface="Times New Roman"/>
            </a:endParaRPr>
          </a:p>
          <a:p>
            <a:pPr marL="690563" lvl="0" indent="-350838" fontAlgn="base">
              <a:spcBef>
                <a:spcPct val="20000"/>
              </a:spcBef>
              <a:spcAft>
                <a:spcPct val="0"/>
              </a:spcAft>
              <a:buFont typeface="Wingdings" panose="05000000000000000000" pitchFamily="2" charset="2"/>
              <a:buChar char="Ø"/>
            </a:pPr>
            <a:r>
              <a:rPr lang="en-US" altLang="en-US" sz="2400" b="1" kern="0" smtClean="0">
                <a:solidFill>
                  <a:srgbClr val="000000"/>
                </a:solidFill>
                <a:latin typeface="Times New Roman"/>
              </a:rPr>
              <a:t>n-point </a:t>
            </a:r>
            <a:r>
              <a:rPr lang="en-US" altLang="en-US" sz="2400" kern="0" smtClean="0">
                <a:solidFill>
                  <a:srgbClr val="000000"/>
                </a:solidFill>
                <a:latin typeface="Times New Roman"/>
              </a:rPr>
              <a:t>Crossover</a:t>
            </a:r>
            <a:endParaRPr lang="en-US" altLang="en-US" sz="2400" kern="0">
              <a:solidFill>
                <a:srgbClr val="000000"/>
              </a:solidFill>
              <a:latin typeface="Times New Roman"/>
            </a:endParaRPr>
          </a:p>
          <a:p>
            <a:pPr marL="690563" lvl="0" indent="-350838" fontAlgn="base">
              <a:spcBef>
                <a:spcPct val="20000"/>
              </a:spcBef>
              <a:spcAft>
                <a:spcPct val="0"/>
              </a:spcAft>
              <a:buFont typeface="Wingdings" panose="05000000000000000000" pitchFamily="2" charset="2"/>
              <a:buChar char="Ø"/>
            </a:pPr>
            <a:r>
              <a:rPr lang="en-US" altLang="en-US" sz="2400" b="1" kern="0">
                <a:solidFill>
                  <a:srgbClr val="000000"/>
                </a:solidFill>
                <a:latin typeface="Times New Roman"/>
              </a:rPr>
              <a:t>Uniform</a:t>
            </a:r>
            <a:r>
              <a:rPr lang="en-US" altLang="en-US" sz="2400" kern="0">
                <a:solidFill>
                  <a:srgbClr val="000000"/>
                </a:solidFill>
                <a:latin typeface="Times New Roman"/>
              </a:rPr>
              <a:t> Crossover</a:t>
            </a:r>
          </a:p>
          <a:p>
            <a:pPr marL="690563" lvl="0" indent="-350838" fontAlgn="base">
              <a:spcBef>
                <a:spcPct val="20000"/>
              </a:spcBef>
              <a:spcAft>
                <a:spcPct val="0"/>
              </a:spcAft>
              <a:buFont typeface="Wingdings" panose="05000000000000000000" pitchFamily="2" charset="2"/>
              <a:buChar char="Ø"/>
            </a:pPr>
            <a:r>
              <a:rPr lang="en-US" altLang="en-US" sz="2400" b="1" kern="0" smtClean="0">
                <a:solidFill>
                  <a:srgbClr val="000000"/>
                </a:solidFill>
                <a:latin typeface="Times New Roman"/>
              </a:rPr>
              <a:t>Half-uniform</a:t>
            </a:r>
            <a:r>
              <a:rPr lang="en-US" altLang="en-US" sz="2400" kern="0" smtClean="0">
                <a:solidFill>
                  <a:srgbClr val="000000"/>
                </a:solidFill>
                <a:latin typeface="Times New Roman"/>
              </a:rPr>
              <a:t> Crossover</a:t>
            </a:r>
            <a:endParaRPr lang="en-US" altLang="en-US" sz="2400" kern="0">
              <a:solidFill>
                <a:srgbClr val="000000"/>
              </a:solidFill>
              <a:latin typeface="Times New Roman"/>
            </a:endParaRPr>
          </a:p>
        </p:txBody>
      </p:sp>
      <p:sp>
        <p:nvSpPr>
          <p:cNvPr id="6" name="Rectangle 5"/>
          <p:cNvSpPr/>
          <p:nvPr/>
        </p:nvSpPr>
        <p:spPr>
          <a:xfrm>
            <a:off x="-720" y="4254210"/>
            <a:ext cx="9144000" cy="2234458"/>
          </a:xfrm>
          <a:prstGeom prst="rect">
            <a:avLst/>
          </a:prstGeom>
        </p:spPr>
        <p:txBody>
          <a:bodyPr wrap="square">
            <a:spAutoFit/>
          </a:bodyPr>
          <a:lstStyle/>
          <a:p>
            <a:pPr marL="342900" lvl="0" indent="-342900" fontAlgn="base">
              <a:spcBef>
                <a:spcPct val="20000"/>
              </a:spcBef>
              <a:spcAft>
                <a:spcPct val="0"/>
              </a:spcAft>
              <a:buFontTx/>
              <a:buChar char="•"/>
            </a:pPr>
            <a:r>
              <a:rPr lang="en-US" altLang="en-US" sz="2400" b="1" kern="0" smtClean="0">
                <a:solidFill>
                  <a:srgbClr val="000000"/>
                </a:solidFill>
                <a:latin typeface="Times New Roman"/>
              </a:rPr>
              <a:t>Crossover </a:t>
            </a:r>
            <a:r>
              <a:rPr lang="en-US" altLang="en-US" sz="2400" b="1" kern="0">
                <a:solidFill>
                  <a:srgbClr val="000000"/>
                </a:solidFill>
                <a:latin typeface="Times New Roman"/>
              </a:rPr>
              <a:t>operators </a:t>
            </a:r>
            <a:r>
              <a:rPr lang="en-US" altLang="en-US" sz="2400" kern="0" smtClean="0">
                <a:solidFill>
                  <a:srgbClr val="000000"/>
                </a:solidFill>
                <a:latin typeface="Times New Roman"/>
              </a:rPr>
              <a:t>used </a:t>
            </a:r>
            <a:r>
              <a:rPr lang="en-US" altLang="en-US" sz="2400" kern="0">
                <a:solidFill>
                  <a:srgbClr val="000000"/>
                </a:solidFill>
                <a:latin typeface="Times New Roman"/>
              </a:rPr>
              <a:t>on </a:t>
            </a:r>
            <a:r>
              <a:rPr lang="en-US" altLang="en-US" sz="2400" b="1" kern="0" smtClean="0">
                <a:solidFill>
                  <a:srgbClr val="000000"/>
                </a:solidFill>
                <a:latin typeface="Times New Roman"/>
              </a:rPr>
              <a:t>permutation representation of GAs</a:t>
            </a:r>
            <a:r>
              <a:rPr lang="en-US" altLang="en-US" sz="2400" kern="0">
                <a:solidFill>
                  <a:srgbClr val="000000"/>
                </a:solidFill>
                <a:latin typeface="Times New Roman"/>
              </a:rPr>
              <a:t>:</a:t>
            </a:r>
          </a:p>
          <a:p>
            <a:pPr marL="690563" lvl="0" indent="-350838" fontAlgn="base">
              <a:spcBef>
                <a:spcPct val="20000"/>
              </a:spcBef>
              <a:spcAft>
                <a:spcPct val="0"/>
              </a:spcAft>
              <a:buFont typeface="Wingdings" panose="05000000000000000000" pitchFamily="2" charset="2"/>
              <a:buChar char="Ø"/>
            </a:pPr>
            <a:r>
              <a:rPr lang="en-US" altLang="en-US" sz="2400" b="1" kern="0">
                <a:solidFill>
                  <a:srgbClr val="000000"/>
                </a:solidFill>
                <a:latin typeface="Times New Roman"/>
              </a:rPr>
              <a:t>Order 1 crossover</a:t>
            </a:r>
            <a:r>
              <a:rPr lang="en-US" altLang="en-US" sz="2400" kern="0" smtClean="0">
                <a:solidFill>
                  <a:srgbClr val="000000"/>
                </a:solidFill>
                <a:latin typeface="Times New Roman"/>
              </a:rPr>
              <a:t> Crossover</a:t>
            </a:r>
            <a:endParaRPr lang="en-US" altLang="en-US" sz="2400" kern="0">
              <a:solidFill>
                <a:srgbClr val="000000"/>
              </a:solidFill>
              <a:latin typeface="Times New Roman"/>
            </a:endParaRPr>
          </a:p>
          <a:p>
            <a:pPr marL="690563" lvl="0" indent="-350838" fontAlgn="base">
              <a:spcBef>
                <a:spcPct val="20000"/>
              </a:spcBef>
              <a:spcAft>
                <a:spcPct val="0"/>
              </a:spcAft>
              <a:buFont typeface="Wingdings" panose="05000000000000000000" pitchFamily="2" charset="2"/>
              <a:buChar char="Ø"/>
            </a:pPr>
            <a:r>
              <a:rPr lang="en-US" altLang="en-US" sz="2400" b="1" kern="0">
                <a:solidFill>
                  <a:srgbClr val="000000"/>
                </a:solidFill>
                <a:latin typeface="Times New Roman"/>
              </a:rPr>
              <a:t>Partially matched </a:t>
            </a:r>
            <a:r>
              <a:rPr lang="en-US" altLang="en-US" sz="2400" kern="0" smtClean="0">
                <a:solidFill>
                  <a:srgbClr val="000000"/>
                </a:solidFill>
                <a:latin typeface="Times New Roman"/>
              </a:rPr>
              <a:t>Crossover</a:t>
            </a:r>
            <a:endParaRPr lang="en-US" altLang="en-US" sz="2400" kern="0">
              <a:solidFill>
                <a:srgbClr val="000000"/>
              </a:solidFill>
              <a:latin typeface="Times New Roman"/>
            </a:endParaRPr>
          </a:p>
          <a:p>
            <a:pPr marL="690563" lvl="0" indent="-350838" fontAlgn="base">
              <a:spcBef>
                <a:spcPct val="20000"/>
              </a:spcBef>
              <a:spcAft>
                <a:spcPct val="0"/>
              </a:spcAft>
              <a:buFont typeface="Wingdings" panose="05000000000000000000" pitchFamily="2" charset="2"/>
              <a:buChar char="Ø"/>
            </a:pPr>
            <a:r>
              <a:rPr lang="en-US" altLang="en-US" sz="2400" b="1" kern="0" smtClean="0">
                <a:solidFill>
                  <a:srgbClr val="000000"/>
                </a:solidFill>
                <a:latin typeface="Times New Roman"/>
              </a:rPr>
              <a:t>Cycle</a:t>
            </a:r>
            <a:r>
              <a:rPr lang="en-US" altLang="en-US" sz="2400" kern="0" smtClean="0">
                <a:solidFill>
                  <a:srgbClr val="000000"/>
                </a:solidFill>
                <a:latin typeface="Times New Roman"/>
              </a:rPr>
              <a:t> </a:t>
            </a:r>
            <a:r>
              <a:rPr lang="en-US" altLang="en-US" sz="2400" kern="0">
                <a:solidFill>
                  <a:srgbClr val="000000"/>
                </a:solidFill>
                <a:latin typeface="Times New Roman"/>
              </a:rPr>
              <a:t>Crossover</a:t>
            </a:r>
          </a:p>
          <a:p>
            <a:pPr marL="690563" lvl="0" indent="-350838" fontAlgn="base">
              <a:spcBef>
                <a:spcPct val="20000"/>
              </a:spcBef>
              <a:spcAft>
                <a:spcPct val="0"/>
              </a:spcAft>
              <a:buFont typeface="Wingdings" panose="05000000000000000000" pitchFamily="2" charset="2"/>
              <a:buChar char="Ø"/>
            </a:pPr>
            <a:r>
              <a:rPr lang="en-US" altLang="en-US" sz="2400" b="1" kern="0">
                <a:solidFill>
                  <a:srgbClr val="000000"/>
                </a:solidFill>
                <a:latin typeface="Times New Roman"/>
              </a:rPr>
              <a:t>Edge</a:t>
            </a:r>
            <a:r>
              <a:rPr lang="en-US" altLang="en-US" sz="2400" kern="0" smtClean="0">
                <a:solidFill>
                  <a:srgbClr val="000000"/>
                </a:solidFill>
                <a:latin typeface="Times New Roman"/>
              </a:rPr>
              <a:t> Crossover</a:t>
            </a:r>
            <a:endParaRPr lang="en-US" altLang="en-US" sz="2400" kern="0">
              <a:solidFill>
                <a:srgbClr val="000000"/>
              </a:solidFill>
              <a:latin typeface="Times New Roman"/>
            </a:endParaRPr>
          </a:p>
        </p:txBody>
      </p:sp>
    </p:spTree>
    <p:extLst>
      <p:ext uri="{BB962C8B-B14F-4D97-AF65-F5344CB8AC3E}">
        <p14:creationId xmlns:p14="http://schemas.microsoft.com/office/powerpoint/2010/main" val="382734172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877186" y="1074424"/>
            <a:ext cx="7650125" cy="546850"/>
          </a:xfrm>
        </p:spPr>
        <p:txBody>
          <a:bodyPr/>
          <a:lstStyle/>
          <a:p>
            <a:r>
              <a:rPr lang="en-GB" sz="3200" b="1" smtClean="0">
                <a:solidFill>
                  <a:schemeClr val="tx2">
                    <a:lumMod val="60000"/>
                    <a:lumOff val="40000"/>
                  </a:schemeClr>
                </a:solidFill>
              </a:rPr>
              <a:t>GA: </a:t>
            </a:r>
            <a:r>
              <a:rPr lang="en-US" sz="3200" b="1">
                <a:solidFill>
                  <a:schemeClr val="tx2">
                    <a:lumMod val="60000"/>
                    <a:lumOff val="40000"/>
                  </a:schemeClr>
                </a:solidFill>
              </a:rPr>
              <a:t>Alternative Mutation  Operators</a:t>
            </a:r>
            <a:endParaRPr lang="en-US" altLang="en-US" sz="3200" b="1" dirty="0">
              <a:solidFill>
                <a:schemeClr val="tx2">
                  <a:lumMod val="60000"/>
                  <a:lumOff val="40000"/>
                </a:schemeClr>
              </a:solidFill>
            </a:endParaRPr>
          </a:p>
        </p:txBody>
      </p:sp>
      <p:pic>
        <p:nvPicPr>
          <p:cNvPr id="5" name="Picture 1"/>
          <p:cNvPicPr/>
          <p:nvPr/>
        </p:nvPicPr>
        <p:blipFill>
          <a:blip r:embed="rId3"/>
          <a:stretch/>
        </p:blipFill>
        <p:spPr>
          <a:xfrm>
            <a:off x="0" y="-228600"/>
            <a:ext cx="9143280" cy="1166400"/>
          </a:xfrm>
          <a:prstGeom prst="rect">
            <a:avLst/>
          </a:prstGeom>
          <a:ln w="0">
            <a:noFill/>
          </a:ln>
        </p:spPr>
      </p:pic>
      <p:sp>
        <p:nvSpPr>
          <p:cNvPr id="2" name="Rectangle 1"/>
          <p:cNvSpPr/>
          <p:nvPr/>
        </p:nvSpPr>
        <p:spPr>
          <a:xfrm>
            <a:off x="0" y="1621274"/>
            <a:ext cx="9144000" cy="5041380"/>
          </a:xfrm>
          <a:prstGeom prst="rect">
            <a:avLst/>
          </a:prstGeom>
        </p:spPr>
        <p:txBody>
          <a:bodyPr wrap="square">
            <a:spAutoFit/>
          </a:bodyPr>
          <a:lstStyle/>
          <a:p>
            <a:pPr marL="342900" lvl="0" indent="-342900" fontAlgn="base">
              <a:spcBef>
                <a:spcPct val="20000"/>
              </a:spcBef>
              <a:spcAft>
                <a:spcPct val="0"/>
              </a:spcAft>
              <a:buFontTx/>
              <a:buChar char="•"/>
            </a:pPr>
            <a:r>
              <a:rPr lang="en-US" altLang="en-US" sz="2400" kern="0">
                <a:solidFill>
                  <a:srgbClr val="000000"/>
                </a:solidFill>
                <a:latin typeface="Times New Roman"/>
              </a:rPr>
              <a:t>Through mutation are introduced in the population individuals which could not be generated by other mechanisms</a:t>
            </a:r>
            <a:r>
              <a:rPr lang="en-US" altLang="en-US" sz="2400" kern="0" smtClean="0">
                <a:solidFill>
                  <a:srgbClr val="000000"/>
                </a:solidFill>
                <a:latin typeface="Times New Roman"/>
              </a:rPr>
              <a:t>.</a:t>
            </a:r>
          </a:p>
          <a:p>
            <a:pPr marL="342900" lvl="0" indent="-342900" fontAlgn="base">
              <a:spcBef>
                <a:spcPct val="20000"/>
              </a:spcBef>
              <a:spcAft>
                <a:spcPct val="0"/>
              </a:spcAft>
              <a:buFontTx/>
              <a:buChar char="•"/>
            </a:pPr>
            <a:r>
              <a:rPr lang="en-US" altLang="en-US" sz="2400" kern="0" smtClean="0">
                <a:solidFill>
                  <a:srgbClr val="000000"/>
                </a:solidFill>
                <a:latin typeface="Times New Roman"/>
              </a:rPr>
              <a:t>Mutation operators used </a:t>
            </a:r>
            <a:r>
              <a:rPr lang="en-US" altLang="en-US" sz="2400" kern="0">
                <a:solidFill>
                  <a:srgbClr val="000000"/>
                </a:solidFill>
                <a:latin typeface="Times New Roman"/>
              </a:rPr>
              <a:t>on </a:t>
            </a:r>
            <a:r>
              <a:rPr lang="en-US" altLang="en-US" sz="2400" b="1" kern="0">
                <a:solidFill>
                  <a:srgbClr val="000000"/>
                </a:solidFill>
                <a:latin typeface="Times New Roman"/>
              </a:rPr>
              <a:t>binary and real-coded GAs</a:t>
            </a:r>
            <a:r>
              <a:rPr lang="en-US" altLang="en-US" sz="2400" kern="0">
                <a:solidFill>
                  <a:srgbClr val="000000"/>
                </a:solidFill>
                <a:latin typeface="Times New Roman"/>
              </a:rPr>
              <a:t>:</a:t>
            </a:r>
          </a:p>
          <a:p>
            <a:pPr marL="690563" lvl="0" indent="-350838" fontAlgn="base">
              <a:spcBef>
                <a:spcPct val="20000"/>
              </a:spcBef>
              <a:spcAft>
                <a:spcPct val="0"/>
              </a:spcAft>
              <a:buFont typeface="Wingdings" panose="05000000000000000000" pitchFamily="2" charset="2"/>
              <a:buChar char="Ø"/>
            </a:pPr>
            <a:r>
              <a:rPr lang="en-US" altLang="en-US" sz="2000" b="1" kern="0">
                <a:solidFill>
                  <a:srgbClr val="000000"/>
                </a:solidFill>
                <a:latin typeface="Times New Roman"/>
              </a:rPr>
              <a:t>Strong </a:t>
            </a:r>
            <a:r>
              <a:rPr lang="en-US" altLang="en-US" sz="2000" kern="0">
                <a:solidFill>
                  <a:srgbClr val="000000"/>
                </a:solidFill>
                <a:latin typeface="Times New Roman"/>
              </a:rPr>
              <a:t>Mutation</a:t>
            </a:r>
          </a:p>
          <a:p>
            <a:pPr marL="690563" lvl="0" indent="-350838" fontAlgn="base">
              <a:spcBef>
                <a:spcPct val="20000"/>
              </a:spcBef>
              <a:spcAft>
                <a:spcPct val="0"/>
              </a:spcAft>
              <a:buFont typeface="Wingdings" panose="05000000000000000000" pitchFamily="2" charset="2"/>
              <a:buChar char="Ø"/>
            </a:pPr>
            <a:r>
              <a:rPr lang="en-US" altLang="en-US" sz="2000" b="1" kern="0">
                <a:solidFill>
                  <a:srgbClr val="000000"/>
                </a:solidFill>
                <a:latin typeface="Times New Roman"/>
              </a:rPr>
              <a:t>Weak </a:t>
            </a:r>
            <a:r>
              <a:rPr lang="en-US" altLang="en-US" sz="2000" kern="0">
                <a:solidFill>
                  <a:srgbClr val="000000"/>
                </a:solidFill>
                <a:latin typeface="Times New Roman"/>
              </a:rPr>
              <a:t>Mutation</a:t>
            </a:r>
          </a:p>
          <a:p>
            <a:pPr marL="690563" lvl="0" indent="-350838" fontAlgn="base">
              <a:spcBef>
                <a:spcPct val="20000"/>
              </a:spcBef>
              <a:spcAft>
                <a:spcPct val="0"/>
              </a:spcAft>
              <a:buFont typeface="Wingdings" panose="05000000000000000000" pitchFamily="2" charset="2"/>
              <a:buChar char="Ø"/>
            </a:pPr>
            <a:r>
              <a:rPr lang="en-US" altLang="en-US" sz="2000" b="1" kern="0">
                <a:solidFill>
                  <a:srgbClr val="000000"/>
                </a:solidFill>
                <a:latin typeface="Times New Roman"/>
              </a:rPr>
              <a:t>Single chromosome (individual) </a:t>
            </a:r>
            <a:r>
              <a:rPr lang="en-US" altLang="en-US" sz="2000" kern="0">
                <a:solidFill>
                  <a:srgbClr val="000000"/>
                </a:solidFill>
                <a:latin typeface="Times New Roman"/>
              </a:rPr>
              <a:t>mutation</a:t>
            </a:r>
          </a:p>
          <a:p>
            <a:pPr marL="690563" lvl="0" indent="-350838" fontAlgn="base">
              <a:spcBef>
                <a:spcPct val="20000"/>
              </a:spcBef>
              <a:spcAft>
                <a:spcPct val="0"/>
              </a:spcAft>
              <a:buFont typeface="Wingdings" panose="05000000000000000000" pitchFamily="2" charset="2"/>
              <a:buChar char="Ø"/>
            </a:pPr>
            <a:r>
              <a:rPr lang="en-US" altLang="en-US" sz="2000" b="1" kern="0">
                <a:solidFill>
                  <a:srgbClr val="000000"/>
                </a:solidFill>
                <a:latin typeface="Times New Roman"/>
              </a:rPr>
              <a:t>Not uniform </a:t>
            </a:r>
            <a:r>
              <a:rPr lang="en-US" altLang="en-US" sz="2000" kern="0">
                <a:solidFill>
                  <a:srgbClr val="000000"/>
                </a:solidFill>
                <a:latin typeface="Times New Roman"/>
              </a:rPr>
              <a:t>mutation</a:t>
            </a:r>
          </a:p>
          <a:p>
            <a:pPr marL="690563" lvl="0" indent="-350838" fontAlgn="base">
              <a:spcBef>
                <a:spcPct val="20000"/>
              </a:spcBef>
              <a:spcAft>
                <a:spcPct val="0"/>
              </a:spcAft>
              <a:buFont typeface="Wingdings" panose="05000000000000000000" pitchFamily="2" charset="2"/>
              <a:buChar char="Ø"/>
            </a:pPr>
            <a:r>
              <a:rPr lang="en-US" altLang="en-US" sz="2000" b="1" kern="0">
                <a:solidFill>
                  <a:srgbClr val="000000"/>
                </a:solidFill>
                <a:latin typeface="Times New Roman"/>
              </a:rPr>
              <a:t>Adaptive not-uniform </a:t>
            </a:r>
            <a:r>
              <a:rPr lang="en-US" altLang="en-US" sz="2000" kern="0" smtClean="0">
                <a:solidFill>
                  <a:srgbClr val="000000"/>
                </a:solidFill>
                <a:latin typeface="Times New Roman"/>
              </a:rPr>
              <a:t>mutation</a:t>
            </a:r>
          </a:p>
          <a:p>
            <a:pPr marL="339725" indent="-339725" fontAlgn="base">
              <a:spcBef>
                <a:spcPct val="20000"/>
              </a:spcBef>
              <a:spcAft>
                <a:spcPct val="0"/>
              </a:spcAft>
              <a:buFont typeface="Arial" panose="020B0604020202020204" pitchFamily="34" charset="0"/>
              <a:buChar char="•"/>
            </a:pPr>
            <a:r>
              <a:rPr lang="en-US" altLang="en-US" sz="2400" kern="0">
                <a:solidFill>
                  <a:srgbClr val="000000"/>
                </a:solidFill>
                <a:latin typeface="Times New Roman"/>
              </a:rPr>
              <a:t>Mutation operators used on </a:t>
            </a:r>
            <a:r>
              <a:rPr lang="en-US" altLang="en-US" sz="2400" b="1" kern="0">
                <a:solidFill>
                  <a:srgbClr val="000000"/>
                </a:solidFill>
                <a:latin typeface="Times New Roman"/>
              </a:rPr>
              <a:t>permutation representation of GAs</a:t>
            </a:r>
            <a:r>
              <a:rPr lang="en-US" altLang="en-US" sz="2400" kern="0" smtClean="0">
                <a:solidFill>
                  <a:srgbClr val="000000"/>
                </a:solidFill>
                <a:latin typeface="Times New Roman"/>
              </a:rPr>
              <a:t>:</a:t>
            </a:r>
          </a:p>
          <a:p>
            <a:pPr marL="690563" lvl="0" indent="-350838" fontAlgn="base">
              <a:spcBef>
                <a:spcPct val="20000"/>
              </a:spcBef>
              <a:spcAft>
                <a:spcPct val="0"/>
              </a:spcAft>
              <a:buFont typeface="Wingdings" panose="05000000000000000000" pitchFamily="2" charset="2"/>
              <a:buChar char="Ø"/>
            </a:pPr>
            <a:r>
              <a:rPr lang="en-US" altLang="en-US" sz="2000" b="1" kern="0" smtClean="0">
                <a:solidFill>
                  <a:srgbClr val="000000"/>
                </a:solidFill>
                <a:latin typeface="Times New Roman"/>
              </a:rPr>
              <a:t>Insert </a:t>
            </a:r>
            <a:r>
              <a:rPr lang="en-US" altLang="en-US" sz="2000" kern="0">
                <a:solidFill>
                  <a:srgbClr val="000000"/>
                </a:solidFill>
                <a:latin typeface="Times New Roman"/>
              </a:rPr>
              <a:t>Mutation</a:t>
            </a:r>
          </a:p>
          <a:p>
            <a:pPr marL="690563" lvl="0" indent="-350838" fontAlgn="base">
              <a:spcBef>
                <a:spcPct val="20000"/>
              </a:spcBef>
              <a:spcAft>
                <a:spcPct val="0"/>
              </a:spcAft>
              <a:buFont typeface="Wingdings" panose="05000000000000000000" pitchFamily="2" charset="2"/>
              <a:buChar char="Ø"/>
            </a:pPr>
            <a:r>
              <a:rPr lang="en-US" altLang="en-US" sz="2000" b="1" kern="0" smtClean="0">
                <a:solidFill>
                  <a:srgbClr val="000000"/>
                </a:solidFill>
                <a:latin typeface="Times New Roman"/>
              </a:rPr>
              <a:t>Swap </a:t>
            </a:r>
            <a:r>
              <a:rPr lang="en-US" altLang="en-US" sz="2000" kern="0">
                <a:solidFill>
                  <a:srgbClr val="000000"/>
                </a:solidFill>
                <a:latin typeface="Times New Roman"/>
              </a:rPr>
              <a:t>Mutation</a:t>
            </a:r>
          </a:p>
          <a:p>
            <a:pPr marL="690563" lvl="0" indent="-350838" fontAlgn="base">
              <a:spcBef>
                <a:spcPct val="20000"/>
              </a:spcBef>
              <a:spcAft>
                <a:spcPct val="0"/>
              </a:spcAft>
              <a:buFont typeface="Wingdings" panose="05000000000000000000" pitchFamily="2" charset="2"/>
              <a:buChar char="Ø"/>
            </a:pPr>
            <a:r>
              <a:rPr lang="en-US" altLang="en-US" sz="2000" b="1" kern="0" smtClean="0">
                <a:solidFill>
                  <a:srgbClr val="000000"/>
                </a:solidFill>
                <a:latin typeface="Times New Roman"/>
              </a:rPr>
              <a:t>Inversion </a:t>
            </a:r>
            <a:r>
              <a:rPr lang="en-US" altLang="en-US" sz="2000" kern="0">
                <a:solidFill>
                  <a:srgbClr val="000000"/>
                </a:solidFill>
                <a:latin typeface="Times New Roman"/>
              </a:rPr>
              <a:t>mutation</a:t>
            </a:r>
          </a:p>
          <a:p>
            <a:pPr marL="690563" lvl="0" indent="-350838" fontAlgn="base">
              <a:spcBef>
                <a:spcPct val="20000"/>
              </a:spcBef>
              <a:spcAft>
                <a:spcPct val="0"/>
              </a:spcAft>
              <a:buFont typeface="Wingdings" panose="05000000000000000000" pitchFamily="2" charset="2"/>
              <a:buChar char="Ø"/>
            </a:pPr>
            <a:r>
              <a:rPr lang="en-US" altLang="en-US" sz="2000" b="1" kern="0">
                <a:solidFill>
                  <a:srgbClr val="000000"/>
                </a:solidFill>
                <a:latin typeface="Times New Roman"/>
              </a:rPr>
              <a:t>Scramble</a:t>
            </a:r>
            <a:r>
              <a:rPr lang="en-US" altLang="en-US" sz="2000" kern="0" smtClean="0">
                <a:solidFill>
                  <a:srgbClr val="000000"/>
                </a:solidFill>
                <a:latin typeface="Times New Roman"/>
              </a:rPr>
              <a:t>mutation</a:t>
            </a:r>
            <a:endParaRPr lang="en-US" altLang="en-US" sz="2000" kern="0">
              <a:solidFill>
                <a:srgbClr val="000000"/>
              </a:solidFill>
              <a:latin typeface="Times New Roman"/>
            </a:endParaRPr>
          </a:p>
        </p:txBody>
      </p:sp>
    </p:spTree>
    <p:extLst>
      <p:ext uri="{BB962C8B-B14F-4D97-AF65-F5344CB8AC3E}">
        <p14:creationId xmlns:p14="http://schemas.microsoft.com/office/powerpoint/2010/main" val="88608801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877186" y="1074424"/>
            <a:ext cx="7650125" cy="546850"/>
          </a:xfrm>
        </p:spPr>
        <p:txBody>
          <a:bodyPr/>
          <a:lstStyle/>
          <a:p>
            <a:r>
              <a:rPr lang="en-GB" sz="3200" b="1" smtClean="0">
                <a:solidFill>
                  <a:schemeClr val="tx2">
                    <a:lumMod val="60000"/>
                    <a:lumOff val="40000"/>
                  </a:schemeClr>
                </a:solidFill>
              </a:rPr>
              <a:t>GA: </a:t>
            </a:r>
            <a:r>
              <a:rPr lang="en-US" sz="3200" b="1">
                <a:solidFill>
                  <a:schemeClr val="tx2">
                    <a:lumMod val="60000"/>
                    <a:lumOff val="40000"/>
                  </a:schemeClr>
                </a:solidFill>
              </a:rPr>
              <a:t>Crossover OR mutation?</a:t>
            </a:r>
            <a:endParaRPr lang="en-US" altLang="en-US" sz="3200" b="1" dirty="0">
              <a:solidFill>
                <a:schemeClr val="tx2">
                  <a:lumMod val="60000"/>
                  <a:lumOff val="40000"/>
                </a:schemeClr>
              </a:solidFill>
            </a:endParaRPr>
          </a:p>
        </p:txBody>
      </p:sp>
      <p:pic>
        <p:nvPicPr>
          <p:cNvPr id="5" name="Picture 1"/>
          <p:cNvPicPr/>
          <p:nvPr/>
        </p:nvPicPr>
        <p:blipFill>
          <a:blip r:embed="rId3"/>
          <a:stretch/>
        </p:blipFill>
        <p:spPr>
          <a:xfrm>
            <a:off x="0" y="-228600"/>
            <a:ext cx="9143280" cy="1166400"/>
          </a:xfrm>
          <a:prstGeom prst="rect">
            <a:avLst/>
          </a:prstGeom>
          <a:ln w="0">
            <a:noFill/>
          </a:ln>
        </p:spPr>
      </p:pic>
      <p:sp>
        <p:nvSpPr>
          <p:cNvPr id="6" name="Rectangle 3"/>
          <p:cNvSpPr txBox="1">
            <a:spLocks noChangeArrowheads="1"/>
          </p:cNvSpPr>
          <p:nvPr/>
        </p:nvSpPr>
        <p:spPr bwMode="auto">
          <a:xfrm>
            <a:off x="172890" y="1651997"/>
            <a:ext cx="8970389" cy="507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1"/>
              </a:buClr>
              <a:buSzPct val="75000"/>
              <a:buFont typeface="Wingdings" pitchFamily="2" charset="2"/>
              <a:buChar char="l"/>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mn-lt"/>
              </a:defRPr>
            </a:lvl3pPr>
            <a:lvl4pPr marL="1600200" indent="-228600" algn="l" rtl="0" eaLnBrk="0" fontAlgn="base" hangingPunct="0">
              <a:spcBef>
                <a:spcPct val="20000"/>
              </a:spcBef>
              <a:spcAft>
                <a:spcPct val="0"/>
              </a:spcAft>
              <a:buClr>
                <a:schemeClr val="tx1"/>
              </a:buClr>
              <a:buSzPct val="80000"/>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65000"/>
              <a:buFont typeface="Wingdings" pitchFamily="2" charset="2"/>
              <a:buChar char="l"/>
              <a:defRPr sz="2000">
                <a:solidFill>
                  <a:schemeClr val="tx1"/>
                </a:solidFill>
                <a:latin typeface="+mn-lt"/>
              </a:defRPr>
            </a:lvl5pPr>
            <a:lvl6pPr marL="25146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6pPr>
            <a:lvl7pPr marL="29718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7pPr>
            <a:lvl8pPr marL="34290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8pPr>
            <a:lvl9pPr marL="38862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9pPr>
          </a:lstStyle>
          <a:p>
            <a:pPr marL="342900" marR="0" lvl="0" indent="-342900" algn="just" defTabSz="914400" rtl="0" eaLnBrk="1" fontAlgn="base" latinLnBrk="0" hangingPunct="1">
              <a:lnSpc>
                <a:spcPct val="100000"/>
              </a:lnSpc>
              <a:spcBef>
                <a:spcPct val="20000"/>
              </a:spcBef>
              <a:spcAft>
                <a:spcPct val="0"/>
              </a:spcAft>
              <a:buClr>
                <a:srgbClr val="003366"/>
              </a:buClr>
              <a:buSzPct val="75000"/>
              <a:buFont typeface="Wingdings" pitchFamily="2" charset="2"/>
              <a:buChar char="l"/>
              <a:tabLst/>
              <a:defRPr/>
            </a:pPr>
            <a:r>
              <a:rPr kumimoji="0" lang="en-US" altLang="en-US" sz="2000" b="0" i="0" u="none" strike="noStrike" kern="0" cap="none" spc="0" normalizeH="0" baseline="0" noProof="0" smtClean="0">
                <a:ln>
                  <a:noFill/>
                </a:ln>
                <a:effectLst/>
                <a:uLnTx/>
                <a:uFillTx/>
                <a:latin typeface="Times New Roman" panose="02020603050405020304" pitchFamily="18" charset="0"/>
                <a:cs typeface="Times New Roman" panose="02020603050405020304" pitchFamily="18" charset="0"/>
              </a:rPr>
              <a:t>Decade long debate: </a:t>
            </a:r>
            <a:r>
              <a:rPr kumimoji="0" lang="en-US" altLang="en-US" sz="2000" b="1" i="0" u="none" strike="noStrike" kern="0" cap="none" spc="0" normalizeH="0" baseline="0" noProof="0" smtClean="0">
                <a:ln>
                  <a:noFill/>
                </a:ln>
                <a:effectLst/>
                <a:uLnTx/>
                <a:uFillTx/>
                <a:latin typeface="Times New Roman" panose="02020603050405020304" pitchFamily="18" charset="0"/>
                <a:cs typeface="Times New Roman" panose="02020603050405020304" pitchFamily="18" charset="0"/>
              </a:rPr>
              <a:t>which one is better / necessary </a:t>
            </a:r>
            <a:r>
              <a:rPr kumimoji="0" lang="en-US" altLang="en-US" sz="2000" b="0" i="0" u="none" strike="noStrike" kern="0" cap="none" spc="0" normalizeH="0" baseline="0" noProof="0" smtClean="0">
                <a:ln>
                  <a:noFill/>
                </a:ln>
                <a:effectLst/>
                <a:uLnTx/>
                <a:uFillTx/>
                <a:latin typeface="Times New Roman" panose="02020603050405020304" pitchFamily="18" charset="0"/>
                <a:cs typeface="Times New Roman" panose="02020603050405020304" pitchFamily="18" charset="0"/>
              </a:rPr>
              <a:t>/ main-background </a:t>
            </a:r>
          </a:p>
          <a:p>
            <a:pPr marL="342900" marR="0" lvl="0" indent="-342900" algn="l" defTabSz="914400" rtl="0" eaLnBrk="1" fontAlgn="base" latinLnBrk="0" hangingPunct="1">
              <a:lnSpc>
                <a:spcPct val="100000"/>
              </a:lnSpc>
              <a:spcBef>
                <a:spcPct val="20000"/>
              </a:spcBef>
              <a:spcAft>
                <a:spcPct val="0"/>
              </a:spcAft>
              <a:buClr>
                <a:srgbClr val="003366"/>
              </a:buClr>
              <a:buSzPct val="75000"/>
              <a:buFont typeface="Wingdings" pitchFamily="2" charset="2"/>
              <a:buChar char="l"/>
              <a:tabLst/>
              <a:defRPr/>
            </a:pPr>
            <a:r>
              <a:rPr kumimoji="0" lang="en-US" altLang="en-US" sz="2000" b="0" i="0" u="none" strike="noStrike" kern="0" cap="none" spc="0" normalizeH="0" baseline="0" noProof="0" smtClean="0">
                <a:ln>
                  <a:noFill/>
                </a:ln>
                <a:effectLst/>
                <a:uLnTx/>
                <a:uFillTx/>
                <a:latin typeface="Times New Roman" panose="02020603050405020304" pitchFamily="18" charset="0"/>
                <a:cs typeface="Times New Roman" panose="02020603050405020304" pitchFamily="18" charset="0"/>
              </a:rPr>
              <a:t>Answer (at least, rather wide agreement):</a:t>
            </a:r>
          </a:p>
          <a:p>
            <a:pPr marL="742950" marR="0" lvl="1" indent="-285750" algn="l" defTabSz="914400" rtl="0" eaLnBrk="1" fontAlgn="base" latinLnBrk="0" hangingPunct="1">
              <a:lnSpc>
                <a:spcPct val="100000"/>
              </a:lnSpc>
              <a:spcBef>
                <a:spcPct val="20000"/>
              </a:spcBef>
              <a:spcAft>
                <a:spcPct val="0"/>
              </a:spcAft>
              <a:buClr>
                <a:srgbClr val="003366"/>
              </a:buClr>
              <a:buSzPct val="75000"/>
              <a:buFontTx/>
              <a:buChar char="–"/>
              <a:tabLst/>
              <a:defRPr/>
            </a:pPr>
            <a:r>
              <a:rPr kumimoji="0" lang="en-US" altLang="en-US" sz="2000" b="0" i="0" u="none" strike="noStrike" kern="0" cap="none" spc="0" normalizeH="0" baseline="0" noProof="0" smtClean="0">
                <a:ln>
                  <a:noFill/>
                </a:ln>
                <a:effectLst/>
                <a:uLnTx/>
                <a:uFillTx/>
                <a:latin typeface="Times New Roman" panose="02020603050405020304" pitchFamily="18" charset="0"/>
                <a:cs typeface="Times New Roman" panose="02020603050405020304" pitchFamily="18" charset="0"/>
              </a:rPr>
              <a:t>it </a:t>
            </a:r>
            <a:r>
              <a:rPr kumimoji="0" lang="en-US" altLang="en-US" sz="2000" b="1" i="0" u="none" strike="noStrike" kern="0" cap="none" spc="0" normalizeH="0" baseline="0" noProof="0" smtClean="0">
                <a:ln>
                  <a:noFill/>
                </a:ln>
                <a:effectLst/>
                <a:uLnTx/>
                <a:uFillTx/>
                <a:latin typeface="Times New Roman" panose="02020603050405020304" pitchFamily="18" charset="0"/>
                <a:cs typeface="Times New Roman" panose="02020603050405020304" pitchFamily="18" charset="0"/>
              </a:rPr>
              <a:t>depends on the problem</a:t>
            </a:r>
            <a:r>
              <a:rPr kumimoji="0" lang="en-US" altLang="en-US" sz="2000" b="0" i="0" u="none" strike="noStrike" kern="0" cap="none" spc="0" normalizeH="0" baseline="0" noProof="0" smtClean="0">
                <a:ln>
                  <a:noFill/>
                </a:ln>
                <a:effectLst/>
                <a:uLnTx/>
                <a:uFillTx/>
                <a:latin typeface="Times New Roman" panose="02020603050405020304" pitchFamily="18" charset="0"/>
                <a:cs typeface="Times New Roman" panose="02020603050405020304" pitchFamily="18" charset="0"/>
              </a:rPr>
              <a:t>, but</a:t>
            </a:r>
          </a:p>
          <a:p>
            <a:pPr marL="742950" marR="0" lvl="1" indent="-285750" algn="l" defTabSz="914400" rtl="0" eaLnBrk="1" fontAlgn="base" latinLnBrk="0" hangingPunct="1">
              <a:lnSpc>
                <a:spcPct val="100000"/>
              </a:lnSpc>
              <a:spcBef>
                <a:spcPct val="20000"/>
              </a:spcBef>
              <a:spcAft>
                <a:spcPct val="0"/>
              </a:spcAft>
              <a:buClr>
                <a:srgbClr val="003366"/>
              </a:buClr>
              <a:buSzPct val="75000"/>
              <a:buFontTx/>
              <a:buChar char="–"/>
              <a:tabLst/>
              <a:defRPr/>
            </a:pPr>
            <a:r>
              <a:rPr kumimoji="0" lang="en-US" altLang="en-US" sz="2000" b="0" i="0" u="none" strike="noStrike" kern="0" cap="none" spc="0" normalizeH="0" baseline="0" noProof="0" smtClean="0">
                <a:ln>
                  <a:noFill/>
                </a:ln>
                <a:effectLst/>
                <a:uLnTx/>
                <a:uFillTx/>
                <a:latin typeface="Times New Roman" panose="02020603050405020304" pitchFamily="18" charset="0"/>
                <a:cs typeface="Times New Roman" panose="02020603050405020304" pitchFamily="18" charset="0"/>
              </a:rPr>
              <a:t>in general, </a:t>
            </a:r>
            <a:r>
              <a:rPr kumimoji="0" lang="en-US" altLang="en-US" sz="2000" b="1" i="0" u="none" strike="noStrike" kern="0" cap="none" spc="0" normalizeH="0" baseline="0" noProof="0" smtClean="0">
                <a:ln>
                  <a:noFill/>
                </a:ln>
                <a:effectLst/>
                <a:uLnTx/>
                <a:uFillTx/>
                <a:latin typeface="Times New Roman" panose="02020603050405020304" pitchFamily="18" charset="0"/>
                <a:cs typeface="Times New Roman" panose="02020603050405020304" pitchFamily="18" charset="0"/>
              </a:rPr>
              <a:t>it is good to have both</a:t>
            </a:r>
          </a:p>
          <a:p>
            <a:pPr marL="742950" marR="0" lvl="1" indent="-285750" algn="l" defTabSz="914400" rtl="0" eaLnBrk="1" fontAlgn="base" latinLnBrk="0" hangingPunct="1">
              <a:lnSpc>
                <a:spcPct val="100000"/>
              </a:lnSpc>
              <a:spcBef>
                <a:spcPct val="20000"/>
              </a:spcBef>
              <a:spcAft>
                <a:spcPct val="0"/>
              </a:spcAft>
              <a:buClr>
                <a:srgbClr val="003366"/>
              </a:buClr>
              <a:buSzPct val="75000"/>
              <a:buFontTx/>
              <a:buChar char="–"/>
              <a:tabLst/>
              <a:defRPr/>
            </a:pPr>
            <a:r>
              <a:rPr kumimoji="0" lang="en-US" altLang="en-US" sz="2000" b="0" i="0" u="none" strike="noStrike" kern="0" cap="none" spc="0" normalizeH="0" baseline="0" noProof="0" smtClean="0">
                <a:ln>
                  <a:noFill/>
                </a:ln>
                <a:effectLst/>
                <a:uLnTx/>
                <a:uFillTx/>
                <a:latin typeface="Times New Roman" panose="02020603050405020304" pitchFamily="18" charset="0"/>
                <a:cs typeface="Times New Roman" panose="02020603050405020304" pitchFamily="18" charset="0"/>
              </a:rPr>
              <a:t>both have another role</a:t>
            </a:r>
          </a:p>
          <a:p>
            <a:pPr marL="742950" marR="0" lvl="1" indent="-285750" algn="l" defTabSz="914400" rtl="0" eaLnBrk="1" fontAlgn="base" latinLnBrk="0" hangingPunct="1">
              <a:lnSpc>
                <a:spcPct val="100000"/>
              </a:lnSpc>
              <a:spcBef>
                <a:spcPct val="20000"/>
              </a:spcBef>
              <a:spcAft>
                <a:spcPct val="0"/>
              </a:spcAft>
              <a:buClr>
                <a:srgbClr val="003366"/>
              </a:buClr>
              <a:buSzPct val="75000"/>
              <a:buFontTx/>
              <a:buChar char="–"/>
              <a:tabLst/>
              <a:defRPr/>
            </a:pPr>
            <a:r>
              <a:rPr kumimoji="0" lang="en-US" altLang="en-US" sz="2000" b="1" i="0" u="none" strike="noStrike" kern="0" cap="none" spc="0" normalizeH="0" baseline="0" noProof="0" smtClean="0">
                <a:ln>
                  <a:noFill/>
                </a:ln>
                <a:effectLst/>
                <a:uLnTx/>
                <a:uFillTx/>
                <a:latin typeface="Times New Roman" panose="02020603050405020304" pitchFamily="18" charset="0"/>
                <a:cs typeface="Times New Roman" panose="02020603050405020304" pitchFamily="18" charset="0"/>
              </a:rPr>
              <a:t>mutation-only-EA is possible</a:t>
            </a:r>
            <a:r>
              <a:rPr kumimoji="0" lang="en-US" altLang="en-US" sz="2000" b="0" i="0" u="none" strike="noStrike" kern="0" cap="none" spc="0" normalizeH="0" baseline="0" noProof="0" smtClean="0">
                <a:ln>
                  <a:noFill/>
                </a:ln>
                <a:effectLst/>
                <a:uLnTx/>
                <a:uFillTx/>
                <a:latin typeface="Times New Roman" panose="02020603050405020304" pitchFamily="18" charset="0"/>
                <a:cs typeface="Times New Roman" panose="02020603050405020304" pitchFamily="18" charset="0"/>
              </a:rPr>
              <a:t>, </a:t>
            </a:r>
            <a:r>
              <a:rPr kumimoji="0" lang="en-US" altLang="en-US" sz="2000" b="1" i="0" u="none" strike="noStrike" kern="0" cap="none" spc="0" normalizeH="0" baseline="0" noProof="0" smtClean="0">
                <a:ln>
                  <a:noFill/>
                </a:ln>
                <a:effectLst/>
                <a:uLnTx/>
                <a:uFillTx/>
                <a:latin typeface="Times New Roman" panose="02020603050405020304" pitchFamily="18" charset="0"/>
                <a:cs typeface="Times New Roman" panose="02020603050405020304" pitchFamily="18" charset="0"/>
              </a:rPr>
              <a:t>xover-only-EA would not work</a:t>
            </a:r>
          </a:p>
          <a:p>
            <a:pPr marL="342900" marR="0" lvl="0" indent="-342900" algn="just" defTabSz="914400" rtl="0" eaLnBrk="0" fontAlgn="base" latinLnBrk="0" hangingPunct="0">
              <a:lnSpc>
                <a:spcPct val="100000"/>
              </a:lnSpc>
              <a:spcBef>
                <a:spcPct val="20000"/>
              </a:spcBef>
              <a:spcAft>
                <a:spcPct val="0"/>
              </a:spcAft>
              <a:buClr>
                <a:srgbClr val="003366"/>
              </a:buClr>
              <a:buSzPct val="75000"/>
              <a:buFont typeface="Wingdings" pitchFamily="2" charset="2"/>
              <a:buChar char="l"/>
              <a:tabLst/>
              <a:defRPr/>
            </a:pPr>
            <a:r>
              <a:rPr kumimoji="0" lang="en-US" altLang="en-US" sz="2000" b="0" i="0" u="none" strike="noStrike" kern="0" cap="none" spc="0" normalizeH="0" baseline="0" noProof="0" smtClean="0">
                <a:ln>
                  <a:noFill/>
                </a:ln>
                <a:effectLst/>
                <a:uLnTx/>
                <a:uFillTx/>
                <a:latin typeface="Times New Roman" panose="02020603050405020304" pitchFamily="18" charset="0"/>
                <a:cs typeface="Times New Roman" panose="02020603050405020304" pitchFamily="18" charset="0"/>
              </a:rPr>
              <a:t>Achieving a balance between information </a:t>
            </a:r>
            <a:r>
              <a:rPr kumimoji="0" lang="en-US" altLang="en-US" sz="2000" b="1" i="0" u="none" strike="noStrike" kern="0" cap="none" spc="0" normalizeH="0" baseline="0" noProof="0" smtClean="0">
                <a:ln>
                  <a:noFill/>
                </a:ln>
                <a:effectLst/>
                <a:uLnTx/>
                <a:uFillTx/>
                <a:latin typeface="Times New Roman" panose="02020603050405020304" pitchFamily="18" charset="0"/>
                <a:cs typeface="Times New Roman" panose="02020603050405020304" pitchFamily="18" charset="0"/>
              </a:rPr>
              <a:t>exploitation </a:t>
            </a:r>
            <a:r>
              <a:rPr kumimoji="0" lang="en-US" altLang="en-US" sz="2000" b="0" i="0" u="none" strike="noStrike" kern="0" cap="none" spc="0" normalizeH="0" baseline="0" noProof="0" smtClean="0">
                <a:ln>
                  <a:noFill/>
                </a:ln>
                <a:effectLst/>
                <a:uLnTx/>
                <a:uFillTx/>
                <a:latin typeface="Times New Roman" panose="02020603050405020304" pitchFamily="18" charset="0"/>
                <a:cs typeface="Times New Roman" panose="02020603050405020304" pitchFamily="18" charset="0"/>
              </a:rPr>
              <a:t>and by the state-space </a:t>
            </a:r>
            <a:r>
              <a:rPr kumimoji="0" lang="en-US" altLang="en-US" sz="2000" b="1" i="0" u="none" strike="noStrike" kern="0" cap="none" spc="0" normalizeH="0" baseline="0" noProof="0" smtClean="0">
                <a:ln>
                  <a:noFill/>
                </a:ln>
                <a:effectLst/>
                <a:uLnTx/>
                <a:uFillTx/>
                <a:latin typeface="Times New Roman" panose="02020603050405020304" pitchFamily="18" charset="0"/>
                <a:cs typeface="Times New Roman" panose="02020603050405020304" pitchFamily="18" charset="0"/>
              </a:rPr>
              <a:t>exploration </a:t>
            </a:r>
            <a:r>
              <a:rPr kumimoji="0" lang="en-US" altLang="en-US" sz="2000" b="0" i="0" u="none" strike="noStrike" kern="0" cap="none" spc="0" normalizeH="0" baseline="0" noProof="0" smtClean="0">
                <a:ln>
                  <a:noFill/>
                </a:ln>
                <a:effectLst/>
                <a:uLnTx/>
                <a:uFillTx/>
                <a:latin typeface="Times New Roman" panose="02020603050405020304" pitchFamily="18" charset="0"/>
                <a:cs typeface="Times New Roman" panose="02020603050405020304" pitchFamily="18" charset="0"/>
              </a:rPr>
              <a:t>to obtain new better solutions, is typical of all powerful optimization methods.</a:t>
            </a:r>
          </a:p>
          <a:p>
            <a:pPr marL="342900" marR="0" lvl="0" indent="-342900" algn="just" defTabSz="914400" rtl="0" eaLnBrk="0" fontAlgn="base" latinLnBrk="0" hangingPunct="0">
              <a:lnSpc>
                <a:spcPct val="100000"/>
              </a:lnSpc>
              <a:spcBef>
                <a:spcPct val="20000"/>
              </a:spcBef>
              <a:spcAft>
                <a:spcPct val="0"/>
              </a:spcAft>
              <a:buClr>
                <a:srgbClr val="003366"/>
              </a:buClr>
              <a:buSzPct val="75000"/>
              <a:buFont typeface="Wingdings" pitchFamily="2" charset="2"/>
              <a:buChar char="l"/>
              <a:tabLst/>
              <a:defRPr/>
            </a:pPr>
            <a:r>
              <a:rPr kumimoji="0" lang="en-US" altLang="en-US" sz="2000" b="0" i="0" u="none" strike="noStrike" kern="0" cap="none" spc="0" normalizeH="0" baseline="0" noProof="0" smtClean="0">
                <a:ln>
                  <a:noFill/>
                </a:ln>
                <a:effectLst/>
                <a:uLnTx/>
                <a:uFillTx/>
                <a:latin typeface="Times New Roman" panose="02020603050405020304" pitchFamily="18" charset="0"/>
                <a:cs typeface="Times New Roman" panose="02020603050405020304" pitchFamily="18" charset="0"/>
              </a:rPr>
              <a:t>If the solutions obtained are exploited too much, then reaches a </a:t>
            </a:r>
            <a:r>
              <a:rPr kumimoji="0" lang="en-US" altLang="en-US" sz="2000" b="1" i="0" u="none" strike="noStrike" kern="0" cap="none" spc="0" normalizeH="0" baseline="0" noProof="0" smtClean="0">
                <a:ln>
                  <a:noFill/>
                </a:ln>
                <a:effectLst/>
                <a:uLnTx/>
                <a:uFillTx/>
                <a:latin typeface="Times New Roman" panose="02020603050405020304" pitchFamily="18" charset="0"/>
                <a:cs typeface="Times New Roman" panose="02020603050405020304" pitchFamily="18" charset="0"/>
              </a:rPr>
              <a:t>premature convergence</a:t>
            </a:r>
            <a:r>
              <a:rPr kumimoji="0" lang="en-US" altLang="en-US" sz="2000" b="0" i="0" u="none" strike="noStrike" kern="0" cap="none" spc="0" normalizeH="0" baseline="0" noProof="0" smtClean="0">
                <a:ln>
                  <a:noFill/>
                </a:ln>
                <a:effectLst/>
                <a:uLnTx/>
                <a:uFillTx/>
                <a:latin typeface="Times New Roman" panose="02020603050405020304" pitchFamily="18" charset="0"/>
                <a:cs typeface="Times New Roman" panose="02020603050405020304" pitchFamily="18" charset="0"/>
              </a:rPr>
              <a:t>.</a:t>
            </a:r>
          </a:p>
          <a:p>
            <a:pPr marL="342900" marR="0" lvl="0" indent="-342900" algn="just" defTabSz="914400" rtl="0" eaLnBrk="0" fontAlgn="base" latinLnBrk="0" hangingPunct="0">
              <a:lnSpc>
                <a:spcPct val="100000"/>
              </a:lnSpc>
              <a:spcBef>
                <a:spcPct val="20000"/>
              </a:spcBef>
              <a:spcAft>
                <a:spcPct val="0"/>
              </a:spcAft>
              <a:buClr>
                <a:srgbClr val="003366"/>
              </a:buClr>
              <a:buSzPct val="75000"/>
              <a:buFont typeface="Wingdings" pitchFamily="2" charset="2"/>
              <a:buChar char="l"/>
              <a:tabLst/>
              <a:defRPr/>
            </a:pPr>
            <a:r>
              <a:rPr kumimoji="0" lang="en-US" altLang="en-US" sz="2000" b="0" i="0" u="none" strike="noStrike" kern="0" cap="none" spc="0" normalizeH="0" baseline="0" noProof="0" smtClean="0">
                <a:ln>
                  <a:noFill/>
                </a:ln>
                <a:effectLst/>
                <a:uLnTx/>
                <a:uFillTx/>
                <a:latin typeface="Times New Roman" panose="02020603050405020304" pitchFamily="18" charset="0"/>
                <a:cs typeface="Times New Roman" panose="02020603050405020304" pitchFamily="18" charset="0"/>
              </a:rPr>
              <a:t>On the other hand, if too much emphasis on exploration, it is possible that the </a:t>
            </a:r>
            <a:r>
              <a:rPr kumimoji="0" lang="en-US" altLang="en-US" sz="2000" b="1" i="0" u="none" strike="noStrike" kern="0" cap="none" spc="0" normalizeH="0" baseline="0" noProof="0" smtClean="0">
                <a:ln>
                  <a:noFill/>
                </a:ln>
                <a:effectLst/>
                <a:uLnTx/>
                <a:uFillTx/>
                <a:latin typeface="Times New Roman" panose="02020603050405020304" pitchFamily="18" charset="0"/>
                <a:cs typeface="Times New Roman" panose="02020603050405020304" pitchFamily="18" charset="0"/>
              </a:rPr>
              <a:t>information already obtained is not used properly</a:t>
            </a:r>
            <a:r>
              <a:rPr kumimoji="0" lang="en-US" altLang="en-US" sz="2000" b="0" i="0" u="none" strike="noStrike" kern="0" cap="none" spc="0" normalizeH="0" baseline="0" noProof="0" smtClean="0">
                <a:ln>
                  <a:noFill/>
                </a:ln>
                <a:effectLst/>
                <a:uLnTx/>
                <a:uFillTx/>
                <a:latin typeface="Times New Roman" panose="02020603050405020304" pitchFamily="18" charset="0"/>
                <a:cs typeface="Times New Roman" panose="02020603050405020304" pitchFamily="18" charset="0"/>
              </a:rPr>
              <a:t>.  Search time grows and approaches that of random search methods.</a:t>
            </a:r>
            <a:endParaRPr kumimoji="0" lang="en-US" altLang="en-US" sz="2000" b="0" i="0" u="none" strike="noStrike" kern="0" cap="none" spc="0" normalizeH="0" baseline="0" noProof="0" smtClean="0">
              <a:ln>
                <a:noFill/>
              </a:ln>
              <a:solidFill>
                <a:srgbClr val="003366"/>
              </a:solidFill>
              <a:effectLst/>
              <a:uLnTx/>
              <a:uFillTx/>
              <a:latin typeface="Times New Roman" panose="02020603050405020304" pitchFamily="18" charset="0"/>
              <a:cs typeface="Times New Roman" panose="02020603050405020304" pitchFamily="18" charset="0"/>
            </a:endParaRPr>
          </a:p>
          <a:p>
            <a:pPr marL="342900" marR="0" lvl="0" indent="-342900" algn="l" defTabSz="914400" rtl="0" eaLnBrk="0" fontAlgn="base" latinLnBrk="0" hangingPunct="0">
              <a:lnSpc>
                <a:spcPct val="100000"/>
              </a:lnSpc>
              <a:spcBef>
                <a:spcPct val="20000"/>
              </a:spcBef>
              <a:spcAft>
                <a:spcPct val="0"/>
              </a:spcAft>
              <a:buClr>
                <a:srgbClr val="003366"/>
              </a:buClr>
              <a:buSzPct val="75000"/>
              <a:buFont typeface="Wingdings" pitchFamily="2" charset="2"/>
              <a:buChar char="l"/>
              <a:tabLst/>
              <a:defRPr/>
            </a:pPr>
            <a:endParaRPr kumimoji="0" lang="en-US" altLang="en-US" sz="2400" b="0" i="0" u="none" strike="noStrike" kern="0" cap="none" spc="0" normalizeH="0" baseline="0" noProof="0" smtClean="0">
              <a:ln>
                <a:noFill/>
              </a:ln>
              <a:solidFill>
                <a:srgbClr val="003366"/>
              </a:solidFill>
              <a:effectLst/>
              <a:uLnTx/>
              <a:uFillTx/>
              <a:latin typeface="Arial"/>
              <a:ea typeface="+mn-ea"/>
              <a:cs typeface="+mn-cs"/>
            </a:endParaRPr>
          </a:p>
          <a:p>
            <a:pPr marL="742950" marR="0" lvl="1" indent="-285750" algn="l" defTabSz="914400" rtl="0" eaLnBrk="1" fontAlgn="base" latinLnBrk="0" hangingPunct="1">
              <a:lnSpc>
                <a:spcPct val="100000"/>
              </a:lnSpc>
              <a:spcBef>
                <a:spcPct val="20000"/>
              </a:spcBef>
              <a:spcAft>
                <a:spcPct val="0"/>
              </a:spcAft>
              <a:buClr>
                <a:srgbClr val="003366"/>
              </a:buClr>
              <a:buSzPct val="75000"/>
              <a:buFontTx/>
              <a:buChar char="–"/>
              <a:tabLst/>
              <a:defRPr/>
            </a:pPr>
            <a:endParaRPr kumimoji="0" lang="en-US" altLang="en-US" sz="2000" b="0" i="0" u="none" strike="noStrike" kern="0" cap="none" spc="0" normalizeH="0" baseline="0" noProof="0" smtClean="0">
              <a:ln>
                <a:noFill/>
              </a:ln>
              <a:solidFill>
                <a:srgbClr val="003366"/>
              </a:solidFill>
              <a:effectLst/>
              <a:uLnTx/>
              <a:uFillTx/>
              <a:latin typeface="Arial"/>
            </a:endParaRPr>
          </a:p>
        </p:txBody>
      </p:sp>
    </p:spTree>
    <p:extLst>
      <p:ext uri="{BB962C8B-B14F-4D97-AF65-F5344CB8AC3E}">
        <p14:creationId xmlns:p14="http://schemas.microsoft.com/office/powerpoint/2010/main" val="129677480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877186" y="1074424"/>
            <a:ext cx="7650125" cy="546850"/>
          </a:xfrm>
        </p:spPr>
        <p:txBody>
          <a:bodyPr/>
          <a:lstStyle/>
          <a:p>
            <a:r>
              <a:rPr lang="en-GB" sz="3200" b="1" smtClean="0">
                <a:solidFill>
                  <a:schemeClr val="tx2">
                    <a:lumMod val="60000"/>
                    <a:lumOff val="40000"/>
                  </a:schemeClr>
                </a:solidFill>
              </a:rPr>
              <a:t>GA: </a:t>
            </a:r>
            <a:r>
              <a:rPr lang="en-US" sz="3200" b="1">
                <a:solidFill>
                  <a:schemeClr val="tx2">
                    <a:lumMod val="60000"/>
                    <a:lumOff val="40000"/>
                  </a:schemeClr>
                </a:solidFill>
              </a:rPr>
              <a:t>Crossover OR mutation? (cont’d)</a:t>
            </a:r>
            <a:endParaRPr lang="en-US" altLang="en-US" sz="3200" b="1" dirty="0">
              <a:solidFill>
                <a:schemeClr val="tx2">
                  <a:lumMod val="60000"/>
                  <a:lumOff val="40000"/>
                </a:schemeClr>
              </a:solidFill>
            </a:endParaRPr>
          </a:p>
        </p:txBody>
      </p:sp>
      <p:pic>
        <p:nvPicPr>
          <p:cNvPr id="5" name="Picture 1"/>
          <p:cNvPicPr/>
          <p:nvPr/>
        </p:nvPicPr>
        <p:blipFill>
          <a:blip r:embed="rId3"/>
          <a:stretch/>
        </p:blipFill>
        <p:spPr>
          <a:xfrm>
            <a:off x="0" y="-228600"/>
            <a:ext cx="9143280" cy="1166400"/>
          </a:xfrm>
          <a:prstGeom prst="rect">
            <a:avLst/>
          </a:prstGeom>
          <a:ln w="0">
            <a:noFill/>
          </a:ln>
        </p:spPr>
      </p:pic>
      <p:sp>
        <p:nvSpPr>
          <p:cNvPr id="2" name="Rectangle 1"/>
          <p:cNvSpPr/>
          <p:nvPr/>
        </p:nvSpPr>
        <p:spPr>
          <a:xfrm>
            <a:off x="0" y="1955382"/>
            <a:ext cx="9144000" cy="4154984"/>
          </a:xfrm>
          <a:prstGeom prst="rect">
            <a:avLst/>
          </a:prstGeom>
        </p:spPr>
        <p:txBody>
          <a:bodyPr wrap="square">
            <a:spAutoFit/>
          </a:bodyPr>
          <a:lstStyle/>
          <a:p>
            <a:pPr marL="0" marR="0" lvl="0" indent="0" defTabSz="914400" eaLnBrk="1" fontAlgn="base" latinLnBrk="0" hangingPunct="1">
              <a:lnSpc>
                <a:spcPct val="130000"/>
              </a:lnSpc>
              <a:spcBef>
                <a:spcPct val="20000"/>
              </a:spcBef>
              <a:spcAft>
                <a:spcPct val="0"/>
              </a:spcAft>
              <a:buClr>
                <a:srgbClr val="003366"/>
              </a:buClr>
              <a:buSzPct val="75000"/>
              <a:buFontTx/>
              <a:buNone/>
              <a:tabLst/>
              <a:defRPr/>
            </a:pPr>
            <a:r>
              <a:rPr kumimoji="0" lang="en-GB" altLang="en-US" sz="2400" b="1" i="0" u="none" strike="noStrike" kern="0" cap="none" spc="0" normalizeH="0" baseline="0" noProof="0" smtClean="0">
                <a:ln>
                  <a:noFill/>
                </a:ln>
                <a:effectLst/>
                <a:uLnTx/>
                <a:uFillTx/>
                <a:latin typeface="Times New Roman" panose="02020603050405020304" pitchFamily="18" charset="0"/>
                <a:cs typeface="Times New Roman" panose="02020603050405020304" pitchFamily="18" charset="0"/>
              </a:rPr>
              <a:t>Exploration</a:t>
            </a:r>
            <a:r>
              <a:rPr kumimoji="0" lang="en-GB" altLang="en-US" sz="2400" b="0" i="0" u="none" strike="noStrike" kern="0" cap="none" spc="0" normalizeH="0" baseline="0" noProof="0" smtClean="0">
                <a:ln>
                  <a:noFill/>
                </a:ln>
                <a:effectLst/>
                <a:uLnTx/>
                <a:uFillTx/>
                <a:latin typeface="Times New Roman" panose="02020603050405020304" pitchFamily="18" charset="0"/>
                <a:cs typeface="Times New Roman" panose="02020603050405020304" pitchFamily="18" charset="0"/>
              </a:rPr>
              <a:t>: Discovering promising areas in the search space, i.e. gaining information on the problem</a:t>
            </a:r>
          </a:p>
          <a:p>
            <a:pPr marL="0" marR="0" lvl="0" indent="0" defTabSz="914400" eaLnBrk="1" fontAlgn="base" latinLnBrk="0" hangingPunct="1">
              <a:lnSpc>
                <a:spcPct val="130000"/>
              </a:lnSpc>
              <a:spcBef>
                <a:spcPct val="20000"/>
              </a:spcBef>
              <a:spcAft>
                <a:spcPct val="0"/>
              </a:spcAft>
              <a:buClr>
                <a:srgbClr val="003366"/>
              </a:buClr>
              <a:buSzPct val="75000"/>
              <a:buFontTx/>
              <a:buNone/>
              <a:tabLst/>
              <a:defRPr/>
            </a:pPr>
            <a:r>
              <a:rPr kumimoji="0" lang="en-GB" altLang="en-US" sz="2400" b="1" i="0" u="none" strike="noStrike" kern="0" cap="none" spc="0" normalizeH="0" baseline="0" noProof="0" smtClean="0">
                <a:ln>
                  <a:noFill/>
                </a:ln>
                <a:effectLst/>
                <a:uLnTx/>
                <a:uFillTx/>
                <a:latin typeface="Times New Roman" panose="02020603050405020304" pitchFamily="18" charset="0"/>
                <a:cs typeface="Times New Roman" panose="02020603050405020304" pitchFamily="18" charset="0"/>
              </a:rPr>
              <a:t>Exploitation</a:t>
            </a:r>
            <a:r>
              <a:rPr kumimoji="0" lang="en-GB" altLang="en-US" sz="2400" b="0" i="0" u="none" strike="noStrike" kern="0" cap="none" spc="0" normalizeH="0" baseline="0" noProof="0" smtClean="0">
                <a:ln>
                  <a:noFill/>
                </a:ln>
                <a:effectLst/>
                <a:uLnTx/>
                <a:uFillTx/>
                <a:latin typeface="Times New Roman" panose="02020603050405020304" pitchFamily="18" charset="0"/>
                <a:cs typeface="Times New Roman" panose="02020603050405020304" pitchFamily="18" charset="0"/>
              </a:rPr>
              <a:t>: Optimising within a promising area, i.e. using information</a:t>
            </a:r>
          </a:p>
          <a:p>
            <a:pPr marL="0" marR="0" lvl="0" indent="0" defTabSz="914400" eaLnBrk="1" fontAlgn="base" latinLnBrk="0" hangingPunct="1">
              <a:lnSpc>
                <a:spcPct val="130000"/>
              </a:lnSpc>
              <a:spcBef>
                <a:spcPct val="0"/>
              </a:spcBef>
              <a:spcAft>
                <a:spcPct val="0"/>
              </a:spcAft>
              <a:buClr>
                <a:srgbClr val="003366"/>
              </a:buClr>
              <a:buSzPct val="75000"/>
              <a:buFontTx/>
              <a:buNone/>
              <a:tabLst/>
              <a:defRPr/>
            </a:pPr>
            <a:r>
              <a:rPr kumimoji="0" lang="en-GB" altLang="en-US" sz="2400" b="0" i="0" u="none" strike="noStrike" kern="0" cap="none" spc="0" normalizeH="0" baseline="0" noProof="0" smtClean="0">
                <a:ln>
                  <a:noFill/>
                </a:ln>
                <a:effectLst/>
                <a:uLnTx/>
                <a:uFillTx/>
                <a:latin typeface="Times New Roman" panose="02020603050405020304" pitchFamily="18" charset="0"/>
                <a:cs typeface="Times New Roman" panose="02020603050405020304" pitchFamily="18" charset="0"/>
              </a:rPr>
              <a:t>There is </a:t>
            </a:r>
            <a:r>
              <a:rPr kumimoji="0" lang="en-GB" altLang="en-US" sz="2400" b="1" i="0" u="none" strike="noStrike" kern="0" cap="none" spc="0" normalizeH="0" baseline="0" noProof="0" smtClean="0">
                <a:ln>
                  <a:noFill/>
                </a:ln>
                <a:effectLst/>
                <a:uLnTx/>
                <a:uFillTx/>
                <a:latin typeface="Times New Roman" panose="02020603050405020304" pitchFamily="18" charset="0"/>
                <a:cs typeface="Times New Roman" panose="02020603050405020304" pitchFamily="18" charset="0"/>
              </a:rPr>
              <a:t>co-operation AND competition </a:t>
            </a:r>
            <a:r>
              <a:rPr kumimoji="0" lang="en-GB" altLang="en-US" sz="2400" b="0" i="0" u="none" strike="noStrike" kern="0" cap="none" spc="0" normalizeH="0" baseline="0" noProof="0" smtClean="0">
                <a:ln>
                  <a:noFill/>
                </a:ln>
                <a:effectLst/>
                <a:uLnTx/>
                <a:uFillTx/>
                <a:latin typeface="Times New Roman" panose="02020603050405020304" pitchFamily="18" charset="0"/>
                <a:cs typeface="Times New Roman" panose="02020603050405020304" pitchFamily="18" charset="0"/>
              </a:rPr>
              <a:t>between them</a:t>
            </a:r>
          </a:p>
          <a:p>
            <a:pPr marL="342900" marR="0" lvl="0" indent="-342900" defTabSz="914400" eaLnBrk="1" fontAlgn="base" latinLnBrk="0" hangingPunct="1">
              <a:lnSpc>
                <a:spcPct val="130000"/>
              </a:lnSpc>
              <a:spcBef>
                <a:spcPct val="20000"/>
              </a:spcBef>
              <a:spcAft>
                <a:spcPct val="0"/>
              </a:spcAft>
              <a:buClr>
                <a:srgbClr val="003366"/>
              </a:buClr>
              <a:buSzPct val="75000"/>
              <a:buFont typeface="Arial" panose="020B0604020202020204" pitchFamily="34" charset="0"/>
              <a:buChar char="•"/>
              <a:tabLst/>
              <a:defRPr/>
            </a:pPr>
            <a:r>
              <a:rPr kumimoji="0" lang="en-GB" altLang="en-US" sz="2400" b="1" i="0" u="none" strike="noStrike" kern="0" cap="none" spc="0" normalizeH="0" baseline="0" noProof="0" smtClean="0">
                <a:ln>
                  <a:noFill/>
                </a:ln>
                <a:effectLst/>
                <a:uLnTx/>
                <a:uFillTx/>
                <a:latin typeface="Times New Roman" panose="02020603050405020304" pitchFamily="18" charset="0"/>
                <a:cs typeface="Times New Roman" panose="02020603050405020304" pitchFamily="18" charset="0"/>
              </a:rPr>
              <a:t>Crossover is explorative</a:t>
            </a:r>
            <a:r>
              <a:rPr kumimoji="0" lang="en-GB" altLang="en-US" sz="2400" b="0" i="0" u="none" strike="noStrike" kern="0" cap="none" spc="0" normalizeH="0" baseline="0" noProof="0" smtClean="0">
                <a:ln>
                  <a:noFill/>
                </a:ln>
                <a:effectLst/>
                <a:uLnTx/>
                <a:uFillTx/>
                <a:latin typeface="Times New Roman" panose="02020603050405020304" pitchFamily="18" charset="0"/>
                <a:cs typeface="Times New Roman" panose="02020603050405020304" pitchFamily="18" charset="0"/>
              </a:rPr>
              <a:t>, it makes a </a:t>
            </a:r>
            <a:r>
              <a:rPr kumimoji="0" lang="en-GB" altLang="en-US" sz="2400" b="0" i="1" u="none" strike="noStrike" kern="0" cap="none" spc="0" normalizeH="0" baseline="0" noProof="0" smtClean="0">
                <a:ln>
                  <a:noFill/>
                </a:ln>
                <a:effectLst/>
                <a:uLnTx/>
                <a:uFillTx/>
                <a:latin typeface="Times New Roman" panose="02020603050405020304" pitchFamily="18" charset="0"/>
                <a:cs typeface="Times New Roman" panose="02020603050405020304" pitchFamily="18" charset="0"/>
              </a:rPr>
              <a:t>big</a:t>
            </a:r>
            <a:r>
              <a:rPr kumimoji="0" lang="en-GB" altLang="en-US" sz="2400" b="0" i="0" u="none" strike="noStrike" kern="0" cap="none" spc="0" normalizeH="0" baseline="0" noProof="0" smtClean="0">
                <a:ln>
                  <a:noFill/>
                </a:ln>
                <a:effectLst/>
                <a:uLnTx/>
                <a:uFillTx/>
                <a:latin typeface="Times New Roman" panose="02020603050405020304" pitchFamily="18" charset="0"/>
                <a:cs typeface="Times New Roman" panose="02020603050405020304" pitchFamily="18" charset="0"/>
              </a:rPr>
              <a:t> jump to an area somewhere “in between” two (parent) areas</a:t>
            </a:r>
          </a:p>
          <a:p>
            <a:pPr marL="342900" marR="0" lvl="0" indent="-342900" defTabSz="914400" eaLnBrk="1" fontAlgn="base" latinLnBrk="0" hangingPunct="1">
              <a:lnSpc>
                <a:spcPct val="130000"/>
              </a:lnSpc>
              <a:spcBef>
                <a:spcPct val="20000"/>
              </a:spcBef>
              <a:spcAft>
                <a:spcPct val="0"/>
              </a:spcAft>
              <a:buClr>
                <a:srgbClr val="003366"/>
              </a:buClr>
              <a:buSzPct val="75000"/>
              <a:buFont typeface="Arial" panose="020B0604020202020204" pitchFamily="34" charset="0"/>
              <a:buChar char="•"/>
              <a:tabLst/>
              <a:defRPr/>
            </a:pPr>
            <a:r>
              <a:rPr kumimoji="0" lang="en-GB" altLang="en-US" sz="2400" b="1" i="0" u="none" strike="noStrike" kern="0" cap="none" spc="0" normalizeH="0" baseline="0" noProof="0" smtClean="0">
                <a:ln>
                  <a:noFill/>
                </a:ln>
                <a:effectLst/>
                <a:uLnTx/>
                <a:uFillTx/>
                <a:latin typeface="Times New Roman" panose="02020603050405020304" pitchFamily="18" charset="0"/>
                <a:cs typeface="Times New Roman" panose="02020603050405020304" pitchFamily="18" charset="0"/>
              </a:rPr>
              <a:t>Mutation is exploitative</a:t>
            </a:r>
            <a:r>
              <a:rPr kumimoji="0" lang="en-GB" altLang="en-US" sz="2400" b="0" i="0" u="none" strike="noStrike" kern="0" cap="none" spc="0" normalizeH="0" baseline="0" noProof="0" smtClean="0">
                <a:ln>
                  <a:noFill/>
                </a:ln>
                <a:effectLst/>
                <a:uLnTx/>
                <a:uFillTx/>
                <a:latin typeface="Times New Roman" panose="02020603050405020304" pitchFamily="18" charset="0"/>
                <a:cs typeface="Times New Roman" panose="02020603050405020304" pitchFamily="18" charset="0"/>
              </a:rPr>
              <a:t>, it creates random </a:t>
            </a:r>
            <a:r>
              <a:rPr kumimoji="0" lang="en-GB" altLang="en-US" sz="2400" b="0" i="1" u="none" strike="noStrike" kern="0" cap="none" spc="0" normalizeH="0" baseline="0" noProof="0" smtClean="0">
                <a:ln>
                  <a:noFill/>
                </a:ln>
                <a:effectLst/>
                <a:uLnTx/>
                <a:uFillTx/>
                <a:latin typeface="Times New Roman" panose="02020603050405020304" pitchFamily="18" charset="0"/>
                <a:cs typeface="Times New Roman" panose="02020603050405020304" pitchFamily="18" charset="0"/>
              </a:rPr>
              <a:t>small</a:t>
            </a:r>
            <a:r>
              <a:rPr kumimoji="0" lang="en-GB" altLang="en-US" sz="2400" b="0" i="0" u="none" strike="noStrike" kern="0" cap="none" spc="0" normalizeH="0" baseline="0" noProof="0" smtClean="0">
                <a:ln>
                  <a:noFill/>
                </a:ln>
                <a:effectLst/>
                <a:uLnTx/>
                <a:uFillTx/>
                <a:latin typeface="Times New Roman" panose="02020603050405020304" pitchFamily="18" charset="0"/>
                <a:cs typeface="Times New Roman" panose="02020603050405020304" pitchFamily="18" charset="0"/>
              </a:rPr>
              <a:t> diversions, thereby staying near (in the area of) the parent</a:t>
            </a:r>
          </a:p>
        </p:txBody>
      </p:sp>
    </p:spTree>
    <p:extLst>
      <p:ext uri="{BB962C8B-B14F-4D97-AF65-F5344CB8AC3E}">
        <p14:creationId xmlns:p14="http://schemas.microsoft.com/office/powerpoint/2010/main" val="38739853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1"/>
          <p:cNvPicPr/>
          <p:nvPr/>
        </p:nvPicPr>
        <p:blipFill>
          <a:blip r:embed="rId3"/>
          <a:stretch/>
        </p:blipFill>
        <p:spPr>
          <a:xfrm>
            <a:off x="0" y="-228600"/>
            <a:ext cx="9143280" cy="1166400"/>
          </a:xfrm>
          <a:prstGeom prst="rect">
            <a:avLst/>
          </a:prstGeom>
          <a:ln w="0">
            <a:noFill/>
          </a:ln>
        </p:spPr>
      </p:pic>
      <p:sp>
        <p:nvSpPr>
          <p:cNvPr id="2" name="Rectangle 1"/>
          <p:cNvSpPr/>
          <p:nvPr/>
        </p:nvSpPr>
        <p:spPr>
          <a:xfrm>
            <a:off x="0" y="1096874"/>
            <a:ext cx="9144000" cy="769441"/>
          </a:xfrm>
          <a:prstGeom prst="rect">
            <a:avLst/>
          </a:prstGeom>
        </p:spPr>
        <p:txBody>
          <a:bodyPr wrap="square">
            <a:spAutoFit/>
          </a:bodyPr>
          <a:lstStyle/>
          <a:p>
            <a:pPr marL="0" lvl="1"/>
            <a:r>
              <a:rPr lang="en-GB" sz="2200" b="1" dirty="0" smtClean="0">
                <a:latin typeface="Times New Roman" panose="02020603050405020304" pitchFamily="18" charset="0"/>
                <a:ea typeface="Times New Roman" panose="02020603050405020304" pitchFamily="18" charset="0"/>
              </a:rPr>
              <a:t>Using NN to </a:t>
            </a:r>
            <a:r>
              <a:rPr lang="en-GB" sz="2200" b="1" dirty="0">
                <a:latin typeface="Times New Roman" panose="02020603050405020304" pitchFamily="18" charset="0"/>
                <a:ea typeface="Times New Roman" panose="02020603050405020304" pitchFamily="18" charset="0"/>
              </a:rPr>
              <a:t>detect fruit / plant diseases &amp; nutrient deficiency in very initial stage based on image processing and pattern matching</a:t>
            </a:r>
          </a:p>
        </p:txBody>
      </p:sp>
      <p:pic>
        <p:nvPicPr>
          <p:cNvPr id="6" name="Picture 5">
            <a:extLst>
              <a:ext uri="{FF2B5EF4-FFF2-40B4-BE49-F238E27FC236}">
                <a16:creationId xmlns="" xmlns:a16="http://schemas.microsoft.com/office/drawing/2014/main" id="{07F38B08-38BA-49EB-99CA-4851273853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6421" y="4837318"/>
            <a:ext cx="2639910" cy="1977384"/>
          </a:xfrm>
          <a:prstGeom prst="rect">
            <a:avLst/>
          </a:prstGeom>
        </p:spPr>
      </p:pic>
      <p:pic>
        <p:nvPicPr>
          <p:cNvPr id="7" name="Picture 6">
            <a:extLst>
              <a:ext uri="{FF2B5EF4-FFF2-40B4-BE49-F238E27FC236}">
                <a16:creationId xmlns="" xmlns:a16="http://schemas.microsoft.com/office/drawing/2014/main" id="{6A79A0E1-A406-4EA6-92FA-9EC9420751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811597"/>
            <a:ext cx="2247900" cy="2028825"/>
          </a:xfrm>
          <a:prstGeom prst="rect">
            <a:avLst/>
          </a:prstGeom>
        </p:spPr>
      </p:pic>
      <p:pic>
        <p:nvPicPr>
          <p:cNvPr id="8" name="Picture 7">
            <a:extLst>
              <a:ext uri="{FF2B5EF4-FFF2-40B4-BE49-F238E27FC236}">
                <a16:creationId xmlns="" xmlns:a16="http://schemas.microsoft.com/office/drawing/2014/main" id="{AA4AE52C-66CD-459B-AABD-13B54D0F90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61524" y="4724730"/>
            <a:ext cx="2043975" cy="2091827"/>
          </a:xfrm>
          <a:prstGeom prst="rect">
            <a:avLst/>
          </a:prstGeom>
        </p:spPr>
      </p:pic>
      <p:pic>
        <p:nvPicPr>
          <p:cNvPr id="9" name="Picture 8">
            <a:extLst>
              <a:ext uri="{FF2B5EF4-FFF2-40B4-BE49-F238E27FC236}">
                <a16:creationId xmlns="" xmlns:a16="http://schemas.microsoft.com/office/drawing/2014/main" id="{004217D2-0D34-47FD-9DB7-60B274F73D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20692" y="4699009"/>
            <a:ext cx="2323308" cy="2115693"/>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514" y="1866315"/>
            <a:ext cx="4491775" cy="2319835"/>
          </a:xfrm>
          <a:prstGeom prst="rect">
            <a:avLst/>
          </a:prstGeom>
        </p:spPr>
      </p:pic>
      <p:sp>
        <p:nvSpPr>
          <p:cNvPr id="10" name="Rectangle 9"/>
          <p:cNvSpPr/>
          <p:nvPr/>
        </p:nvSpPr>
        <p:spPr>
          <a:xfrm>
            <a:off x="0" y="4395041"/>
            <a:ext cx="4975407" cy="369332"/>
          </a:xfrm>
          <a:prstGeom prst="rect">
            <a:avLst/>
          </a:prstGeom>
        </p:spPr>
        <p:txBody>
          <a:bodyPr wrap="square">
            <a:spAutoFit/>
          </a:bodyPr>
          <a:lstStyle/>
          <a:p>
            <a:r>
              <a:rPr lang="en-GB" dirty="0"/>
              <a:t>Normal (health) / Blotch / Scab / Rotten Apple</a:t>
            </a:r>
          </a:p>
        </p:txBody>
      </p:sp>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49632" y="2874812"/>
            <a:ext cx="6094368" cy="1520229"/>
          </a:xfrm>
          <a:prstGeom prst="rect">
            <a:avLst/>
          </a:prstGeom>
        </p:spPr>
      </p:pic>
    </p:spTree>
    <p:extLst>
      <p:ext uri="{BB962C8B-B14F-4D97-AF65-F5344CB8AC3E}">
        <p14:creationId xmlns:p14="http://schemas.microsoft.com/office/powerpoint/2010/main" val="420678592"/>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877186" y="1074424"/>
            <a:ext cx="7650125" cy="546850"/>
          </a:xfrm>
        </p:spPr>
        <p:txBody>
          <a:bodyPr/>
          <a:lstStyle/>
          <a:p>
            <a:r>
              <a:rPr lang="en-US" sz="3200" b="1" smtClean="0">
                <a:solidFill>
                  <a:schemeClr val="tx2">
                    <a:lumMod val="60000"/>
                    <a:lumOff val="40000"/>
                  </a:schemeClr>
                </a:solidFill>
              </a:rPr>
              <a:t>An </a:t>
            </a:r>
            <a:r>
              <a:rPr lang="en-US" sz="3200" b="1">
                <a:solidFill>
                  <a:schemeClr val="tx2">
                    <a:lumMod val="60000"/>
                    <a:lumOff val="40000"/>
                  </a:schemeClr>
                </a:solidFill>
              </a:rPr>
              <a:t>Example Run (</a:t>
            </a:r>
            <a:r>
              <a:rPr lang="en-US" sz="3200" b="1" i="1">
                <a:solidFill>
                  <a:schemeClr val="tx2">
                    <a:lumMod val="60000"/>
                    <a:lumOff val="40000"/>
                  </a:schemeClr>
                </a:solidFill>
              </a:rPr>
              <a:t>Steady-State</a:t>
            </a:r>
            <a:r>
              <a:rPr lang="en-US" sz="3200" b="1">
                <a:solidFill>
                  <a:schemeClr val="tx2">
                    <a:lumMod val="60000"/>
                    <a:lumOff val="40000"/>
                  </a:schemeClr>
                </a:solidFill>
              </a:rPr>
              <a:t> GA)</a:t>
            </a:r>
            <a:endParaRPr lang="en-US" altLang="en-US" sz="3200" b="1" dirty="0">
              <a:solidFill>
                <a:schemeClr val="tx2">
                  <a:lumMod val="60000"/>
                  <a:lumOff val="40000"/>
                </a:schemeClr>
              </a:solidFill>
            </a:endParaRPr>
          </a:p>
        </p:txBody>
      </p:sp>
      <p:pic>
        <p:nvPicPr>
          <p:cNvPr id="5" name="Picture 1"/>
          <p:cNvPicPr/>
          <p:nvPr/>
        </p:nvPicPr>
        <p:blipFill>
          <a:blip r:embed="rId3"/>
          <a:stretch/>
        </p:blipFill>
        <p:spPr>
          <a:xfrm>
            <a:off x="0" y="-228600"/>
            <a:ext cx="9143280" cy="1166400"/>
          </a:xfrm>
          <a:prstGeom prst="rect">
            <a:avLst/>
          </a:prstGeom>
          <a:ln w="0">
            <a:noFill/>
          </a:ln>
        </p:spPr>
      </p:pic>
      <p:sp>
        <p:nvSpPr>
          <p:cNvPr id="6" name="Rectangle 3"/>
          <p:cNvSpPr txBox="1">
            <a:spLocks noChangeArrowheads="1"/>
          </p:cNvSpPr>
          <p:nvPr/>
        </p:nvSpPr>
        <p:spPr bwMode="auto">
          <a:xfrm>
            <a:off x="116957" y="1752599"/>
            <a:ext cx="9026323" cy="4626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2400" b="0" i="0" u="none" strike="noStrike" kern="0" cap="none" spc="0" normalizeH="0" baseline="0" noProof="0" smtClean="0">
                <a:ln>
                  <a:noFill/>
                </a:ln>
                <a:solidFill>
                  <a:srgbClr val="000000"/>
                </a:solidFill>
                <a:effectLst/>
                <a:uLnTx/>
                <a:uFillTx/>
                <a:latin typeface="Times New Roman"/>
              </a:rPr>
              <a:t>This process of:</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altLang="en-US" sz="2400" b="0" i="0" u="none" strike="noStrike" kern="0" cap="none" spc="0" normalizeH="0" baseline="0" noProof="0" smtClean="0">
                <a:ln>
                  <a:noFill/>
                </a:ln>
                <a:solidFill>
                  <a:srgbClr val="000000"/>
                </a:solidFill>
                <a:effectLst/>
                <a:uLnTx/>
                <a:uFillTx/>
                <a:latin typeface="Times New Roman"/>
              </a:rPr>
              <a:t>Selecting two parents,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altLang="en-US" sz="2400" b="0" i="0" u="none" strike="noStrike" kern="0" cap="none" spc="0" normalizeH="0" baseline="0" noProof="0" smtClean="0">
                <a:ln>
                  <a:noFill/>
                </a:ln>
                <a:solidFill>
                  <a:srgbClr val="000000"/>
                </a:solidFill>
                <a:effectLst/>
                <a:uLnTx/>
                <a:uFillTx/>
                <a:latin typeface="Times New Roman"/>
              </a:rPr>
              <a:t>Allowing them to create two offspring, and</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altLang="en-US" sz="2400" b="0" i="0" u="none" strike="noStrike" kern="0" cap="none" spc="0" normalizeH="0" baseline="0" noProof="0" smtClean="0">
                <a:ln>
                  <a:noFill/>
                </a:ln>
                <a:solidFill>
                  <a:srgbClr val="000000"/>
                </a:solidFill>
                <a:effectLst/>
                <a:uLnTx/>
                <a:uFillTx/>
                <a:latin typeface="Times New Roman"/>
              </a:rPr>
              <a:t>Immediately replacing the two worst individuals in the population with the offspring </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2400" b="0" i="0" u="none" strike="noStrike" kern="0" cap="none" spc="0" normalizeH="0" baseline="0" noProof="0" smtClean="0">
                <a:ln>
                  <a:noFill/>
                </a:ln>
                <a:solidFill>
                  <a:srgbClr val="000000"/>
                </a:solidFill>
                <a:effectLst/>
                <a:uLnTx/>
                <a:uFillTx/>
                <a:latin typeface="Times New Roman"/>
              </a:rPr>
              <a:t>Is repeated until a stopping criterion is reached</a:t>
            </a:r>
          </a:p>
          <a:p>
            <a:pPr marL="342900" marR="0" lvl="0" indent="-342900" algn="just" defTabSz="914400" rtl="0" eaLnBrk="1" fontAlgn="base" latinLnBrk="0" hangingPunct="1">
              <a:lnSpc>
                <a:spcPct val="100000"/>
              </a:lnSpc>
              <a:spcBef>
                <a:spcPct val="20000"/>
              </a:spcBef>
              <a:spcAft>
                <a:spcPct val="0"/>
              </a:spcAft>
              <a:buClrTx/>
              <a:buSzTx/>
              <a:buFontTx/>
              <a:buChar char="•"/>
              <a:tabLst/>
              <a:defRPr/>
            </a:pPr>
            <a:r>
              <a:rPr kumimoji="0" lang="en-US" altLang="en-US" sz="2400" b="0" i="0" u="none" strike="noStrike" kern="0" cap="none" spc="0" normalizeH="0" baseline="0" noProof="0" smtClean="0">
                <a:ln>
                  <a:noFill/>
                </a:ln>
                <a:solidFill>
                  <a:srgbClr val="000000"/>
                </a:solidFill>
                <a:effectLst/>
                <a:uLnTx/>
                <a:uFillTx/>
                <a:latin typeface="Times New Roman"/>
              </a:rPr>
              <a:t>Notice that on each </a:t>
            </a:r>
            <a:r>
              <a:rPr kumimoji="0" lang="en-US" altLang="en-US" sz="2400" b="1" i="0" u="none" strike="noStrike" kern="0" cap="none" spc="0" normalizeH="0" baseline="0" noProof="0" smtClean="0">
                <a:ln>
                  <a:noFill/>
                </a:ln>
                <a:solidFill>
                  <a:srgbClr val="000000"/>
                </a:solidFill>
                <a:effectLst/>
                <a:uLnTx/>
                <a:uFillTx/>
                <a:latin typeface="Times New Roman"/>
              </a:rPr>
              <a:t>cycle the steady-state GA will make two function evaluations while a generational GA will make P </a:t>
            </a:r>
            <a:r>
              <a:rPr kumimoji="0" lang="en-US" altLang="en-US" sz="2400" b="0" i="0" u="none" strike="noStrike" kern="0" cap="none" spc="0" normalizeH="0" baseline="0" noProof="0" smtClean="0">
                <a:ln>
                  <a:noFill/>
                </a:ln>
                <a:solidFill>
                  <a:srgbClr val="000000"/>
                </a:solidFill>
                <a:effectLst/>
                <a:uLnTx/>
                <a:uFillTx/>
                <a:latin typeface="Times New Roman"/>
              </a:rPr>
              <a:t>(where P is the population size) </a:t>
            </a:r>
            <a:r>
              <a:rPr kumimoji="0" lang="en-US" altLang="en-US" sz="2400" b="1" i="0" u="none" strike="noStrike" kern="0" cap="none" spc="0" normalizeH="0" baseline="0" noProof="0" smtClean="0">
                <a:ln>
                  <a:noFill/>
                </a:ln>
                <a:solidFill>
                  <a:srgbClr val="000000"/>
                </a:solidFill>
                <a:effectLst/>
                <a:uLnTx/>
                <a:uFillTx/>
                <a:latin typeface="Times New Roman"/>
              </a:rPr>
              <a:t>function evaluations</a:t>
            </a:r>
            <a:r>
              <a:rPr kumimoji="0" lang="en-US" altLang="en-US" sz="2400" b="0" i="0" u="none" strike="noStrike" kern="0" cap="none" spc="0" normalizeH="0" baseline="0" noProof="0" smtClean="0">
                <a:ln>
                  <a:noFill/>
                </a:ln>
                <a:solidFill>
                  <a:srgbClr val="000000"/>
                </a:solidFill>
                <a:effectLst/>
                <a:uLnTx/>
                <a:uFillTx/>
                <a:latin typeface="Times New Roman"/>
              </a:rPr>
              <a:t>.</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2400" b="0" i="0" u="none" strike="noStrike" kern="0" cap="none" spc="0" normalizeH="0" baseline="0" noProof="0" smtClean="0">
                <a:ln>
                  <a:noFill/>
                </a:ln>
                <a:solidFill>
                  <a:srgbClr val="000000"/>
                </a:solidFill>
                <a:effectLst/>
                <a:uLnTx/>
                <a:uFillTx/>
                <a:latin typeface="Times New Roman"/>
              </a:rPr>
              <a:t>Therefore, you must be careful to count only function evaluations when comparing generational GAs with steady-state GAs.</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0" cap="none" spc="0" normalizeH="0" baseline="0" noProof="0" smtClean="0">
                <a:ln>
                  <a:noFill/>
                </a:ln>
                <a:solidFill>
                  <a:srgbClr val="000000"/>
                </a:solidFill>
                <a:effectLst/>
                <a:uLnTx/>
                <a:uFillTx/>
                <a:latin typeface="Times New Roman"/>
                <a:ea typeface="+mn-ea"/>
                <a:cs typeface="+mn-cs"/>
              </a:rPr>
              <a:t>		</a:t>
            </a:r>
            <a:endParaRPr kumimoji="0" lang="en-US" altLang="en-US" sz="2000" b="0" i="0" u="none" strike="noStrike" kern="0" cap="none" spc="0" normalizeH="0" baseline="0" noProof="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171209206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877186" y="1074424"/>
            <a:ext cx="7650125" cy="546850"/>
          </a:xfrm>
        </p:spPr>
        <p:txBody>
          <a:bodyPr/>
          <a:lstStyle/>
          <a:p>
            <a:r>
              <a:rPr lang="en-GB" sz="3200" b="1" smtClean="0">
                <a:solidFill>
                  <a:schemeClr val="tx2">
                    <a:lumMod val="60000"/>
                    <a:lumOff val="40000"/>
                  </a:schemeClr>
                </a:solidFill>
              </a:rPr>
              <a:t>GA: </a:t>
            </a:r>
            <a:r>
              <a:rPr lang="en-US" sz="3200" b="1">
                <a:solidFill>
                  <a:schemeClr val="tx2">
                    <a:lumMod val="60000"/>
                    <a:lumOff val="40000"/>
                  </a:schemeClr>
                </a:solidFill>
              </a:rPr>
              <a:t>Additional Properties</a:t>
            </a:r>
            <a:endParaRPr lang="en-US" altLang="en-US" sz="3200" b="1" dirty="0">
              <a:solidFill>
                <a:schemeClr val="tx2">
                  <a:lumMod val="60000"/>
                  <a:lumOff val="40000"/>
                </a:schemeClr>
              </a:solidFill>
            </a:endParaRPr>
          </a:p>
        </p:txBody>
      </p:sp>
      <p:pic>
        <p:nvPicPr>
          <p:cNvPr id="5" name="Picture 1"/>
          <p:cNvPicPr/>
          <p:nvPr/>
        </p:nvPicPr>
        <p:blipFill>
          <a:blip r:embed="rId3"/>
          <a:stretch/>
        </p:blipFill>
        <p:spPr>
          <a:xfrm>
            <a:off x="0" y="-228600"/>
            <a:ext cx="9143280" cy="1166400"/>
          </a:xfrm>
          <a:prstGeom prst="rect">
            <a:avLst/>
          </a:prstGeom>
          <a:ln w="0">
            <a:noFill/>
          </a:ln>
        </p:spPr>
      </p:pic>
      <p:sp>
        <p:nvSpPr>
          <p:cNvPr id="7" name="Rectangle 3"/>
          <p:cNvSpPr txBox="1">
            <a:spLocks noChangeArrowheads="1"/>
          </p:cNvSpPr>
          <p:nvPr/>
        </p:nvSpPr>
        <p:spPr bwMode="auto">
          <a:xfrm>
            <a:off x="152400" y="1752600"/>
            <a:ext cx="8683256"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2400" b="1" i="0" strike="noStrike" kern="0" cap="none" spc="0" normalizeH="0" baseline="0" noProof="0" smtClean="0">
                <a:ln>
                  <a:noFill/>
                </a:ln>
                <a:solidFill>
                  <a:srgbClr val="000000"/>
                </a:solidFill>
                <a:effectLst/>
                <a:uLnTx/>
                <a:uFillTx/>
                <a:latin typeface="Times New Roman"/>
                <a:ea typeface="+mn-ea"/>
                <a:cs typeface="+mn-cs"/>
              </a:rPr>
              <a:t>Generation Gap</a:t>
            </a:r>
            <a:r>
              <a:rPr kumimoji="0" lang="en-US" altLang="en-US" sz="2400" b="0" i="0" u="none" strike="noStrike" kern="0" cap="none" spc="0" normalizeH="0" baseline="0" noProof="0" smtClean="0">
                <a:ln>
                  <a:noFill/>
                </a:ln>
                <a:solidFill>
                  <a:srgbClr val="000000"/>
                </a:solidFill>
                <a:effectLst/>
                <a:uLnTx/>
                <a:uFillTx/>
                <a:latin typeface="Times New Roman"/>
                <a:ea typeface="+mn-ea"/>
                <a:cs typeface="+mn-cs"/>
              </a:rPr>
              <a:t>: The fraction of the population that is replaced each cycle. A generation gap of 1.0 means that the whole population is replaced by the offspring. A generation gap of 0.02 (given a population size of 100) means two offsprings replace two parents.</a:t>
            </a:r>
          </a:p>
          <a:p>
            <a:pPr marL="0" marR="0" lvl="0" indent="0" algn="l" defTabSz="914400" rtl="0" eaLnBrk="1" fontAlgn="base" latinLnBrk="0" hangingPunct="1">
              <a:lnSpc>
                <a:spcPct val="100000"/>
              </a:lnSpc>
              <a:spcBef>
                <a:spcPct val="20000"/>
              </a:spcBef>
              <a:spcAft>
                <a:spcPct val="0"/>
              </a:spcAft>
              <a:buClrTx/>
              <a:buSzTx/>
              <a:buNone/>
              <a:tabLst/>
              <a:defRPr/>
            </a:pPr>
            <a:endParaRPr kumimoji="0" lang="en-US" altLang="en-US" sz="2400" b="0" i="0" u="none" strike="noStrike" kern="0" cap="none" spc="0" normalizeH="0" baseline="0" noProof="0" smtClean="0">
              <a:ln>
                <a:noFill/>
              </a:ln>
              <a:solidFill>
                <a:srgbClr val="000000"/>
              </a:solidFill>
              <a:effectLst/>
              <a:uLnTx/>
              <a:uFillTx/>
              <a:latin typeface="Times New Roman"/>
              <a:ea typeface="+mn-ea"/>
              <a:cs typeface="+mn-cs"/>
            </a:endParaRPr>
          </a:p>
          <a:p>
            <a:pPr lvl="0"/>
            <a:r>
              <a:rPr kumimoji="0" lang="en-US" altLang="en-US" sz="2400" b="1" i="0" strike="noStrike" kern="0" cap="none" spc="0" normalizeH="0" baseline="0" noProof="0" smtClean="0">
                <a:ln>
                  <a:noFill/>
                </a:ln>
                <a:solidFill>
                  <a:srgbClr val="000000"/>
                </a:solidFill>
                <a:effectLst/>
                <a:uLnTx/>
                <a:uFillTx/>
                <a:latin typeface="Times New Roman"/>
                <a:ea typeface="+mn-ea"/>
                <a:cs typeface="+mn-cs"/>
              </a:rPr>
              <a:t>Elitism</a:t>
            </a:r>
            <a:r>
              <a:rPr lang="en-US" altLang="en-US" sz="2400" kern="0">
                <a:solidFill>
                  <a:srgbClr val="000000"/>
                </a:solidFill>
                <a:latin typeface="Times New Roman"/>
              </a:rPr>
              <a:t>: The fraction of the population that is guaranteed to  survive to the next cycle. An elitism rate of 0.98 (given a population size of 100) means 98 parents survive and  an elitism rate of 0.02 means that only 2 parents </a:t>
            </a:r>
            <a:r>
              <a:rPr lang="en-US" altLang="en-US" sz="2400" kern="0" smtClean="0">
                <a:solidFill>
                  <a:srgbClr val="000000"/>
                </a:solidFill>
                <a:latin typeface="Times New Roman"/>
              </a:rPr>
              <a:t>survive.</a:t>
            </a:r>
            <a:endParaRPr kumimoji="0" lang="en-US" altLang="en-US" sz="2400" b="0" i="0" u="sng" strike="noStrike" kern="0" cap="none" spc="0" normalizeH="0" baseline="0" noProof="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27254178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PlaceHolder 1"/>
          <p:cNvSpPr>
            <a:spLocks noGrp="1"/>
          </p:cNvSpPr>
          <p:nvPr>
            <p:ph type="title"/>
          </p:nvPr>
        </p:nvSpPr>
        <p:spPr>
          <a:xfrm>
            <a:off x="0" y="937799"/>
            <a:ext cx="9066960" cy="728269"/>
          </a:xfrm>
          <a:prstGeom prst="rect">
            <a:avLst/>
          </a:prstGeom>
          <a:noFill/>
          <a:ln w="0">
            <a:noFill/>
          </a:ln>
        </p:spPr>
        <p:txBody>
          <a:bodyPr lIns="0" tIns="0" rIns="0" bIns="0" anchor="ctr">
            <a:noAutofit/>
          </a:bodyPr>
          <a:lstStyle/>
          <a:p>
            <a:pPr algn="ctr">
              <a:lnSpc>
                <a:spcPct val="100000"/>
              </a:lnSpc>
            </a:pPr>
            <a:r>
              <a:rPr lang="en-GB" sz="3200" b="1" strike="noStrike" spc="-1" smtClean="0">
                <a:solidFill>
                  <a:srgbClr val="558ED5"/>
                </a:solidFill>
                <a:latin typeface="Calibri"/>
                <a:ea typeface="Calibri"/>
              </a:rPr>
              <a:t>Applying GA for training weights of NN</a:t>
            </a:r>
            <a:endParaRPr lang="en-US" sz="1400" b="0" strike="noStrike" spc="-1" dirty="0">
              <a:latin typeface="Arial"/>
            </a:endParaRPr>
          </a:p>
        </p:txBody>
      </p:sp>
      <p:pic>
        <p:nvPicPr>
          <p:cNvPr id="48" name="Picture 1"/>
          <p:cNvPicPr/>
          <p:nvPr/>
        </p:nvPicPr>
        <p:blipFill>
          <a:blip r:embed="rId3"/>
          <a:stretch/>
        </p:blipFill>
        <p:spPr>
          <a:xfrm>
            <a:off x="0" y="-228600"/>
            <a:ext cx="9143280" cy="1166400"/>
          </a:xfrm>
          <a:prstGeom prst="rect">
            <a:avLst/>
          </a:prstGeom>
          <a:ln w="0">
            <a:noFill/>
          </a:ln>
        </p:spPr>
      </p:pic>
      <p:pic>
        <p:nvPicPr>
          <p:cNvPr id="10" name="Picture 9"/>
          <p:cNvPicPr/>
          <p:nvPr/>
        </p:nvPicPr>
        <p:blipFill rotWithShape="1">
          <a:blip r:embed="rId4">
            <a:extLst>
              <a:ext uri="{28A0092B-C50C-407E-A947-70E740481C1C}">
                <a14:useLocalDpi xmlns:a14="http://schemas.microsoft.com/office/drawing/2010/main" val="0"/>
              </a:ext>
            </a:extLst>
          </a:blip>
          <a:srcRect b="7186"/>
          <a:stretch/>
        </p:blipFill>
        <p:spPr bwMode="auto">
          <a:xfrm>
            <a:off x="2094615" y="1690577"/>
            <a:ext cx="6687880" cy="3870250"/>
          </a:xfrm>
          <a:prstGeom prst="rect">
            <a:avLst/>
          </a:prstGeom>
          <a:ln>
            <a:noFill/>
          </a:ln>
          <a:extLst>
            <a:ext uri="{53640926-AAD7-44D8-BBD7-CCE9431645EC}">
              <a14:shadowObscured xmlns:a14="http://schemas.microsoft.com/office/drawing/2010/main"/>
            </a:ext>
          </a:extLst>
        </p:spPr>
      </p:pic>
      <p:sp>
        <p:nvSpPr>
          <p:cNvPr id="7" name="Rectangle 6"/>
          <p:cNvSpPr/>
          <p:nvPr/>
        </p:nvSpPr>
        <p:spPr>
          <a:xfrm>
            <a:off x="85059" y="5480832"/>
            <a:ext cx="8941983" cy="1323439"/>
          </a:xfrm>
          <a:prstGeom prst="rect">
            <a:avLst/>
          </a:prstGeom>
        </p:spPr>
        <p:txBody>
          <a:bodyPr wrap="square">
            <a:spAutoFit/>
          </a:bodyPr>
          <a:lstStyle/>
          <a:p>
            <a:pPr algn="just"/>
            <a:r>
              <a:rPr lang="en-US" sz="2000">
                <a:latin typeface="Times New Roman" panose="02020603050405020304" pitchFamily="18" charset="0"/>
                <a:cs typeface="Times New Roman" panose="02020603050405020304" pitchFamily="18" charset="0"/>
              </a:rPr>
              <a:t>T</a:t>
            </a:r>
            <a:r>
              <a:rPr lang="en-US" sz="2000" smtClean="0">
                <a:latin typeface="Times New Roman" panose="02020603050405020304" pitchFamily="18" charset="0"/>
                <a:cs typeface="Times New Roman" panose="02020603050405020304" pitchFamily="18" charset="0"/>
              </a:rPr>
              <a:t>he </a:t>
            </a:r>
            <a:r>
              <a:rPr lang="en-US" sz="2000" b="1">
                <a:latin typeface="Times New Roman" panose="02020603050405020304" pitchFamily="18" charset="0"/>
                <a:cs typeface="Times New Roman" panose="02020603050405020304" pitchFamily="18" charset="0"/>
              </a:rPr>
              <a:t>fitness function </a:t>
            </a:r>
            <a:r>
              <a:rPr lang="en-US" sz="2000">
                <a:latin typeface="Times New Roman" panose="02020603050405020304" pitchFamily="18" charset="0"/>
                <a:cs typeface="Times New Roman" panose="02020603050405020304" pitchFamily="18" charset="0"/>
              </a:rPr>
              <a:t>used to evaluate each individual is the </a:t>
            </a:r>
            <a:r>
              <a:rPr lang="en-US" sz="2000" b="1">
                <a:latin typeface="Times New Roman" panose="02020603050405020304" pitchFamily="18" charset="0"/>
                <a:cs typeface="Times New Roman" panose="02020603050405020304" pitchFamily="18" charset="0"/>
              </a:rPr>
              <a:t>backpropagation algorithm itself</a:t>
            </a:r>
            <a:r>
              <a:rPr lang="en-US" sz="2000">
                <a:latin typeface="Times New Roman" panose="02020603050405020304" pitchFamily="18" charset="0"/>
                <a:cs typeface="Times New Roman" panose="02020603050405020304" pitchFamily="18" charset="0"/>
              </a:rPr>
              <a:t>, while the </a:t>
            </a:r>
            <a:r>
              <a:rPr lang="en-US" sz="2000" b="1">
                <a:latin typeface="Times New Roman" panose="02020603050405020304" pitchFamily="18" charset="0"/>
                <a:cs typeface="Times New Roman" panose="02020603050405020304" pitchFamily="18" charset="0"/>
              </a:rPr>
              <a:t>fitness score </a:t>
            </a:r>
            <a:r>
              <a:rPr lang="en-US" sz="2000">
                <a:latin typeface="Times New Roman" panose="02020603050405020304" pitchFamily="18" charset="0"/>
                <a:cs typeface="Times New Roman" panose="02020603050405020304" pitchFamily="18" charset="0"/>
              </a:rPr>
              <a:t>is the output of this algorithm, </a:t>
            </a:r>
            <a:r>
              <a:rPr lang="en-US" sz="2000" b="1" smtClean="0">
                <a:latin typeface="Times New Roman" panose="02020603050405020304" pitchFamily="18" charset="0"/>
                <a:cs typeface="Times New Roman" panose="02020603050405020304" pitchFamily="18" charset="0"/>
              </a:rPr>
              <a:t>the </a:t>
            </a:r>
            <a:r>
              <a:rPr lang="en-US" sz="2000" b="1">
                <a:latin typeface="Times New Roman" panose="02020603050405020304" pitchFamily="18" charset="0"/>
                <a:cs typeface="Times New Roman" panose="02020603050405020304" pitchFamily="18" charset="0"/>
              </a:rPr>
              <a:t>network error that resulted after training </a:t>
            </a:r>
            <a:r>
              <a:rPr lang="en-US" sz="2000">
                <a:latin typeface="Times New Roman" panose="02020603050405020304" pitchFamily="18" charset="0"/>
                <a:cs typeface="Times New Roman" panose="02020603050405020304" pitchFamily="18" charset="0"/>
              </a:rPr>
              <a:t>the network for the specific number of epochs selected by the user.</a:t>
            </a:r>
          </a:p>
        </p:txBody>
      </p:sp>
    </p:spTree>
    <p:extLst>
      <p:ext uri="{BB962C8B-B14F-4D97-AF65-F5344CB8AC3E}">
        <p14:creationId xmlns:p14="http://schemas.microsoft.com/office/powerpoint/2010/main" val="4251385283"/>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PlaceHolder 1"/>
          <p:cNvSpPr>
            <a:spLocks noGrp="1"/>
          </p:cNvSpPr>
          <p:nvPr>
            <p:ph type="title"/>
          </p:nvPr>
        </p:nvSpPr>
        <p:spPr>
          <a:xfrm>
            <a:off x="0" y="937799"/>
            <a:ext cx="9066960" cy="728269"/>
          </a:xfrm>
          <a:prstGeom prst="rect">
            <a:avLst/>
          </a:prstGeom>
          <a:noFill/>
          <a:ln w="0">
            <a:noFill/>
          </a:ln>
        </p:spPr>
        <p:txBody>
          <a:bodyPr lIns="0" tIns="0" rIns="0" bIns="0" anchor="ctr">
            <a:noAutofit/>
          </a:bodyPr>
          <a:lstStyle/>
          <a:p>
            <a:pPr algn="ctr">
              <a:lnSpc>
                <a:spcPct val="100000"/>
              </a:lnSpc>
            </a:pPr>
            <a:r>
              <a:rPr lang="en-GB" sz="3200" b="1" strike="noStrike" spc="-1" smtClean="0">
                <a:solidFill>
                  <a:srgbClr val="558ED5"/>
                </a:solidFill>
                <a:latin typeface="Calibri"/>
                <a:ea typeface="Calibri"/>
              </a:rPr>
              <a:t>Bring diversity to population in GA</a:t>
            </a:r>
            <a:endParaRPr lang="en-US" sz="1400" b="0" strike="noStrike" spc="-1" dirty="0">
              <a:latin typeface="Arial"/>
            </a:endParaRPr>
          </a:p>
        </p:txBody>
      </p:sp>
      <p:pic>
        <p:nvPicPr>
          <p:cNvPr id="48" name="Picture 1"/>
          <p:cNvPicPr/>
          <p:nvPr/>
        </p:nvPicPr>
        <p:blipFill>
          <a:blip r:embed="rId3"/>
          <a:stretch/>
        </p:blipFill>
        <p:spPr>
          <a:xfrm>
            <a:off x="0" y="-228600"/>
            <a:ext cx="9143280" cy="1166400"/>
          </a:xfrm>
          <a:prstGeom prst="rect">
            <a:avLst/>
          </a:prstGeom>
          <a:ln w="0">
            <a:noFill/>
          </a:ln>
        </p:spPr>
      </p:pic>
      <p:pic>
        <p:nvPicPr>
          <p:cNvPr id="6" name="Picture 5" descr="A screenshot of a computer&#10;&#10;Description automatically generated with medium confidence"/>
          <p:cNvPicPr/>
          <p:nvPr/>
        </p:nvPicPr>
        <p:blipFill>
          <a:blip r:embed="rId4">
            <a:extLst>
              <a:ext uri="{28A0092B-C50C-407E-A947-70E740481C1C}">
                <a14:useLocalDpi xmlns:a14="http://schemas.microsoft.com/office/drawing/2010/main" val="0"/>
              </a:ext>
            </a:extLst>
          </a:blip>
          <a:srcRect/>
          <a:stretch>
            <a:fillRect/>
          </a:stretch>
        </p:blipFill>
        <p:spPr bwMode="auto">
          <a:xfrm>
            <a:off x="887819" y="1899867"/>
            <a:ext cx="6565604" cy="1892404"/>
          </a:xfrm>
          <a:prstGeom prst="rect">
            <a:avLst/>
          </a:prstGeom>
          <a:noFill/>
        </p:spPr>
      </p:pic>
      <mc:AlternateContent xmlns:mc="http://schemas.openxmlformats.org/markup-compatibility/2006" xmlns:a14="http://schemas.microsoft.com/office/drawing/2010/main">
        <mc:Choice Requires="a14">
          <p:sp>
            <p:nvSpPr>
              <p:cNvPr id="2" name="Rectangle 1"/>
              <p:cNvSpPr/>
              <p:nvPr/>
            </p:nvSpPr>
            <p:spPr>
              <a:xfrm>
                <a:off x="416206" y="1499757"/>
                <a:ext cx="6134986" cy="400110"/>
              </a:xfrm>
              <a:prstGeom prst="rect">
                <a:avLst/>
              </a:prstGeom>
            </p:spPr>
            <p:txBody>
              <a:bodyPr wrap="square">
                <a:spAutoFit/>
              </a:bodyPr>
              <a:lstStyle/>
              <a:p>
                <a:r>
                  <a:rPr lang="en-US" sz="2000" b="1">
                    <a:latin typeface="Times New Roman" panose="02020603050405020304" pitchFamily="18" charset="0"/>
                    <a:cs typeface="Times New Roman" panose="02020603050405020304" pitchFamily="18" charset="0"/>
                  </a:rPr>
                  <a:t>Uniform crossover</a:t>
                </a:r>
                <a:r>
                  <a:rPr lang="en-US" sz="2000">
                    <a:latin typeface="Times New Roman" panose="02020603050405020304" pitchFamily="18" charset="0"/>
                    <a:cs typeface="Times New Roman" panose="02020603050405020304" pitchFamily="18" charset="0"/>
                  </a:rPr>
                  <a:t>, with </a:t>
                </a:r>
                <a14:m>
                  <m:oMath xmlns:m="http://schemas.openxmlformats.org/officeDocument/2006/math">
                    <m:sSub>
                      <m:sSubPr>
                        <m:ctrlPr>
                          <a:rPr lang="en-US" sz="2000" i="1">
                            <a:latin typeface="Cambria Math"/>
                          </a:rPr>
                        </m:ctrlPr>
                      </m:sSubPr>
                      <m:e>
                        <m:r>
                          <a:rPr lang="en-US" sz="2000" i="1">
                            <a:latin typeface="Cambria Math"/>
                          </a:rPr>
                          <m:t>𝑃</m:t>
                        </m:r>
                      </m:e>
                      <m:sub>
                        <m:r>
                          <a:rPr lang="en-US" sz="2000" i="1">
                            <a:latin typeface="Cambria Math"/>
                          </a:rPr>
                          <m:t>𝑐𝑟𝑜𝑠𝑠𝑜𝑣𝑒𝑟</m:t>
                        </m:r>
                      </m:sub>
                    </m:sSub>
                  </m:oMath>
                </a14:m>
                <a:r>
                  <a:rPr lang="en-US" sz="2000">
                    <a:latin typeface="Times New Roman" panose="02020603050405020304" pitchFamily="18" charset="0"/>
                    <a:cs typeface="Times New Roman" panose="02020603050405020304" pitchFamily="18" charset="0"/>
                  </a:rPr>
                  <a:t> probability</a:t>
                </a:r>
              </a:p>
            </p:txBody>
          </p:sp>
        </mc:Choice>
        <mc:Fallback xmlns="">
          <p:sp>
            <p:nvSpPr>
              <p:cNvPr id="2" name="Rectangle 1"/>
              <p:cNvSpPr>
                <a:spLocks noRot="1" noChangeAspect="1" noMove="1" noResize="1" noEditPoints="1" noAdjustHandles="1" noChangeArrowheads="1" noChangeShapeType="1" noTextEdit="1"/>
              </p:cNvSpPr>
              <p:nvPr/>
            </p:nvSpPr>
            <p:spPr>
              <a:xfrm>
                <a:off x="416206" y="1499757"/>
                <a:ext cx="6134986" cy="400110"/>
              </a:xfrm>
              <a:prstGeom prst="rect">
                <a:avLst/>
              </a:prstGeom>
              <a:blipFill rotWithShape="1">
                <a:blip r:embed="rId5"/>
                <a:stretch>
                  <a:fillRect l="-993" t="-7576" b="-257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416206" y="4160248"/>
                <a:ext cx="6665078" cy="39645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a:rPr>
                          </m:ctrlPr>
                        </m:sSubPr>
                        <m:e>
                          <m:r>
                            <a:rPr lang="en-US" i="1">
                              <a:latin typeface="Cambria Math"/>
                            </a:rPr>
                            <m:t>𝑃</m:t>
                          </m:r>
                        </m:e>
                        <m:sub>
                          <m:r>
                            <a:rPr lang="en-US" i="1">
                              <a:latin typeface="Cambria Math"/>
                            </a:rPr>
                            <m:t>𝑚𝑢𝑡𝑎𝑡𝑖𝑜𝑛</m:t>
                          </m:r>
                          <m:r>
                            <a:rPr lang="en-US" i="1">
                              <a:latin typeface="Cambria Math"/>
                            </a:rPr>
                            <m:t>_</m:t>
                          </m:r>
                          <m:r>
                            <a:rPr lang="en-US" i="1">
                              <a:latin typeface="Cambria Math"/>
                            </a:rPr>
                            <m:t>𝑛𝑒𝑤</m:t>
                          </m:r>
                        </m:sub>
                      </m:sSub>
                      <m:r>
                        <a:rPr lang="en-US" i="1">
                          <a:latin typeface="Cambria Math"/>
                        </a:rPr>
                        <m:t>=</m:t>
                      </m:r>
                      <m:sSub>
                        <m:sSubPr>
                          <m:ctrlPr>
                            <a:rPr lang="en-US" i="1">
                              <a:latin typeface="Cambria Math"/>
                            </a:rPr>
                          </m:ctrlPr>
                        </m:sSubPr>
                        <m:e>
                          <m:r>
                            <a:rPr lang="en-US" i="1">
                              <a:latin typeface="Cambria Math"/>
                            </a:rPr>
                            <m:t>𝑃</m:t>
                          </m:r>
                        </m:e>
                        <m:sub>
                          <m:r>
                            <a:rPr lang="en-US" i="1">
                              <a:latin typeface="Cambria Math"/>
                            </a:rPr>
                            <m:t>𝑚𝑢𝑡𝑎𝑡𝑖𝑜𝑛</m:t>
                          </m:r>
                          <m:r>
                            <a:rPr lang="en-US" i="1">
                              <a:latin typeface="Cambria Math"/>
                            </a:rPr>
                            <m:t>_</m:t>
                          </m:r>
                          <m:r>
                            <a:rPr lang="en-US" i="1">
                              <a:latin typeface="Cambria Math"/>
                            </a:rPr>
                            <m:t>𝑜𝑙𝑑</m:t>
                          </m:r>
                        </m:sub>
                      </m:sSub>
                      <m:r>
                        <a:rPr lang="en-US" i="1">
                          <a:latin typeface="Cambria Math"/>
                        </a:rPr>
                        <m:t>∗ </m:t>
                      </m:r>
                      <m:sSup>
                        <m:sSupPr>
                          <m:ctrlPr>
                            <a:rPr lang="en-US" i="1">
                              <a:latin typeface="Cambria Math"/>
                            </a:rPr>
                          </m:ctrlPr>
                        </m:sSupPr>
                        <m:e>
                          <m:r>
                            <a:rPr lang="en-US" i="1">
                              <a:latin typeface="Cambria Math"/>
                            </a:rPr>
                            <m:t>𝑒</m:t>
                          </m:r>
                        </m:e>
                        <m:sup>
                          <m:r>
                            <a:rPr lang="en-US" i="1">
                              <a:latin typeface="Cambria Math"/>
                            </a:rPr>
                            <m:t>(1−</m:t>
                          </m:r>
                          <m:r>
                            <a:rPr lang="en-US" i="1">
                              <a:latin typeface="Cambria Math"/>
                            </a:rPr>
                            <m:t>𝑔𝑒𝑛𝑒𝑟𝑎𝑡𝑖𝑜</m:t>
                          </m:r>
                          <m:sSub>
                            <m:sSubPr>
                              <m:ctrlPr>
                                <a:rPr lang="en-US" i="1">
                                  <a:latin typeface="Cambria Math"/>
                                </a:rPr>
                              </m:ctrlPr>
                            </m:sSubPr>
                            <m:e>
                              <m:r>
                                <a:rPr lang="en-US" i="1">
                                  <a:latin typeface="Cambria Math"/>
                                </a:rPr>
                                <m:t>𝑛</m:t>
                              </m:r>
                            </m:e>
                            <m:sub>
                              <m:r>
                                <a:rPr lang="en-US" i="1">
                                  <a:latin typeface="Cambria Math"/>
                                </a:rPr>
                                <m:t>𝑛𝑜</m:t>
                              </m:r>
                            </m:sub>
                          </m:sSub>
                          <m:r>
                            <a:rPr lang="en-US" i="1">
                              <a:latin typeface="Cambria Math"/>
                            </a:rPr>
                            <m:t>)∗</m:t>
                          </m:r>
                          <m:r>
                            <a:rPr lang="en-US" i="1">
                              <a:latin typeface="Cambria Math"/>
                            </a:rPr>
                            <m:t>𝐵𝑒𝑡𝑎</m:t>
                          </m:r>
                        </m:sup>
                      </m:sSup>
                    </m:oMath>
                  </m:oMathPara>
                </a14:m>
                <a:endParaRPr lang="en-US"/>
              </a:p>
            </p:txBody>
          </p:sp>
        </mc:Choice>
        <mc:Fallback xmlns="">
          <p:sp>
            <p:nvSpPr>
              <p:cNvPr id="3" name="Rectangle 2"/>
              <p:cNvSpPr>
                <a:spLocks noRot="1" noChangeAspect="1" noMove="1" noResize="1" noEditPoints="1" noAdjustHandles="1" noChangeArrowheads="1" noChangeShapeType="1" noTextEdit="1"/>
              </p:cNvSpPr>
              <p:nvPr/>
            </p:nvSpPr>
            <p:spPr>
              <a:xfrm>
                <a:off x="416206" y="4160248"/>
                <a:ext cx="6665078" cy="396455"/>
              </a:xfrm>
              <a:prstGeom prst="rect">
                <a:avLst/>
              </a:prstGeom>
              <a:blipFill rotWithShape="1">
                <a:blip r:embed="rId6"/>
                <a:stretch>
                  <a:fillRect/>
                </a:stretch>
              </a:blipFill>
            </p:spPr>
            <p:txBody>
              <a:bodyPr/>
              <a:lstStyle/>
              <a:p>
                <a:r>
                  <a:rPr lang="en-US">
                    <a:noFill/>
                  </a:rPr>
                  <a:t> </a:t>
                </a:r>
              </a:p>
            </p:txBody>
          </p:sp>
        </mc:Fallback>
      </mc:AlternateContent>
      <p:pic>
        <p:nvPicPr>
          <p:cNvPr id="8" name="Picture 7" descr="Graphical user interface, application, table&#10;&#10;Description automatically generated"/>
          <p:cNvPicPr/>
          <p:nvPr/>
        </p:nvPicPr>
        <p:blipFill>
          <a:blip r:embed="rId7">
            <a:extLst>
              <a:ext uri="{28A0092B-C50C-407E-A947-70E740481C1C}">
                <a14:useLocalDpi xmlns:a14="http://schemas.microsoft.com/office/drawing/2010/main" val="0"/>
              </a:ext>
            </a:extLst>
          </a:blip>
          <a:srcRect/>
          <a:stretch>
            <a:fillRect/>
          </a:stretch>
        </p:blipFill>
        <p:spPr bwMode="auto">
          <a:xfrm>
            <a:off x="715311" y="5194180"/>
            <a:ext cx="6472297" cy="1291679"/>
          </a:xfrm>
          <a:prstGeom prst="rect">
            <a:avLst/>
          </a:prstGeom>
          <a:noFill/>
        </p:spPr>
      </p:pic>
      <mc:AlternateContent xmlns:mc="http://schemas.openxmlformats.org/markup-compatibility/2006" xmlns:a14="http://schemas.microsoft.com/office/drawing/2010/main">
        <mc:Choice Requires="a14">
          <p:sp>
            <p:nvSpPr>
              <p:cNvPr id="4" name="Rectangle 3"/>
              <p:cNvSpPr/>
              <p:nvPr/>
            </p:nvSpPr>
            <p:spPr>
              <a:xfrm>
                <a:off x="574600" y="4689785"/>
                <a:ext cx="4973541" cy="400110"/>
              </a:xfrm>
              <a:prstGeom prst="rect">
                <a:avLst/>
              </a:prstGeom>
              <a:ln>
                <a:noFill/>
              </a:ln>
            </p:spPr>
            <p:txBody>
              <a:bodyPr wrap="none">
                <a:spAutoFit/>
              </a:bodyPr>
              <a:lstStyle/>
              <a:p>
                <a:r>
                  <a:rPr lang="en-US" sz="2000" b="1">
                    <a:latin typeface="Times New Roman" panose="02020603050405020304" pitchFamily="18" charset="0"/>
                    <a:cs typeface="Times New Roman" panose="02020603050405020304" pitchFamily="18" charset="0"/>
                  </a:rPr>
                  <a:t>Uniform mutation</a:t>
                </a:r>
                <a:r>
                  <a:rPr lang="en-US" sz="2000">
                    <a:latin typeface="Times New Roman" panose="02020603050405020304" pitchFamily="18" charset="0"/>
                    <a:cs typeface="Times New Roman" panose="02020603050405020304" pitchFamily="18" charset="0"/>
                  </a:rPr>
                  <a:t> with </a:t>
                </a:r>
                <a14:m>
                  <m:oMath xmlns:m="http://schemas.openxmlformats.org/officeDocument/2006/math">
                    <m:sSub>
                      <m:sSubPr>
                        <m:ctrlPr>
                          <a:rPr lang="en-US" sz="2000" i="1">
                            <a:latin typeface="Cambria Math"/>
                            <a:cs typeface="Times New Roman" panose="02020603050405020304" pitchFamily="18" charset="0"/>
                          </a:rPr>
                        </m:ctrlPr>
                      </m:sSubPr>
                      <m:e>
                        <m:r>
                          <a:rPr lang="en-US" sz="2000">
                            <a:latin typeface="Cambria Math"/>
                            <a:cs typeface="Times New Roman" panose="02020603050405020304" pitchFamily="18" charset="0"/>
                          </a:rPr>
                          <m:t>𝑃</m:t>
                        </m:r>
                      </m:e>
                      <m:sub>
                        <m:r>
                          <a:rPr lang="en-US" sz="2000">
                            <a:latin typeface="Cambria Math"/>
                            <a:cs typeface="Times New Roman" panose="02020603050405020304" pitchFamily="18" charset="0"/>
                          </a:rPr>
                          <m:t>𝑚𝑢𝑡𝑎𝑡𝑖𝑜𝑛</m:t>
                        </m:r>
                      </m:sub>
                    </m:sSub>
                  </m:oMath>
                </a14:m>
                <a:r>
                  <a:rPr lang="en-US" sz="2000">
                    <a:latin typeface="Times New Roman" panose="02020603050405020304" pitchFamily="18" charset="0"/>
                    <a:cs typeface="Times New Roman" panose="02020603050405020304" pitchFamily="18" charset="0"/>
                  </a:rPr>
                  <a:t> probability</a:t>
                </a:r>
              </a:p>
            </p:txBody>
          </p:sp>
        </mc:Choice>
        <mc:Fallback xmlns="">
          <p:sp>
            <p:nvSpPr>
              <p:cNvPr id="4" name="Rectangle 3"/>
              <p:cNvSpPr>
                <a:spLocks noRot="1" noChangeAspect="1" noMove="1" noResize="1" noEditPoints="1" noAdjustHandles="1" noChangeArrowheads="1" noChangeShapeType="1" noTextEdit="1"/>
              </p:cNvSpPr>
              <p:nvPr/>
            </p:nvSpPr>
            <p:spPr>
              <a:xfrm>
                <a:off x="574600" y="4689785"/>
                <a:ext cx="4973541" cy="400110"/>
              </a:xfrm>
              <a:prstGeom prst="rect">
                <a:avLst/>
              </a:prstGeom>
              <a:blipFill rotWithShape="1">
                <a:blip r:embed="rId8"/>
                <a:stretch>
                  <a:fillRect l="-1225" t="-7576" r="-490" b="-25758"/>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2858228934"/>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 y="1310611"/>
            <a:ext cx="8667029" cy="3317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 name="PlaceHolder 1"/>
          <p:cNvSpPr>
            <a:spLocks noGrp="1"/>
          </p:cNvSpPr>
          <p:nvPr>
            <p:ph type="title"/>
          </p:nvPr>
        </p:nvSpPr>
        <p:spPr>
          <a:xfrm>
            <a:off x="0" y="857250"/>
            <a:ext cx="9066960" cy="571500"/>
          </a:xfrm>
          <a:prstGeom prst="rect">
            <a:avLst/>
          </a:prstGeom>
          <a:noFill/>
          <a:ln w="0">
            <a:noFill/>
          </a:ln>
        </p:spPr>
        <p:txBody>
          <a:bodyPr lIns="0" tIns="0" rIns="0" bIns="0" anchor="ctr">
            <a:noAutofit/>
          </a:bodyPr>
          <a:lstStyle/>
          <a:p>
            <a:pPr algn="ctr">
              <a:lnSpc>
                <a:spcPct val="100000"/>
              </a:lnSpc>
            </a:pPr>
            <a:r>
              <a:rPr lang="en-GB" sz="3200" b="1" spc="-1">
                <a:solidFill>
                  <a:srgbClr val="558ED5"/>
                </a:solidFill>
                <a:latin typeface="Calibri"/>
                <a:ea typeface="Calibri"/>
              </a:rPr>
              <a:t>Running WineFermentation </a:t>
            </a:r>
            <a:r>
              <a:rPr lang="en-GB" sz="3200" b="1" spc="-1" smtClean="0">
                <a:solidFill>
                  <a:srgbClr val="558ED5"/>
                </a:solidFill>
                <a:latin typeface="Calibri"/>
                <a:ea typeface="Calibri"/>
              </a:rPr>
              <a:t>and training NN with</a:t>
            </a:r>
            <a:r>
              <a:rPr lang="en-GB" sz="3200" b="1" strike="noStrike" spc="-1" smtClean="0">
                <a:solidFill>
                  <a:srgbClr val="558ED5"/>
                </a:solidFill>
                <a:latin typeface="Calibri"/>
                <a:ea typeface="Calibri"/>
              </a:rPr>
              <a:t> GA</a:t>
            </a:r>
            <a:endParaRPr lang="en-US" sz="1400" b="0" strike="noStrike" spc="-1" dirty="0">
              <a:latin typeface="Arial"/>
            </a:endParaRPr>
          </a:p>
        </p:txBody>
      </p:sp>
      <p:pic>
        <p:nvPicPr>
          <p:cNvPr id="48" name="Picture 1"/>
          <p:cNvPicPr/>
          <p:nvPr/>
        </p:nvPicPr>
        <p:blipFill>
          <a:blip r:embed="rId4"/>
          <a:stretch/>
        </p:blipFill>
        <p:spPr>
          <a:xfrm>
            <a:off x="0" y="-228600"/>
            <a:ext cx="9143280" cy="1166400"/>
          </a:xfrm>
          <a:prstGeom prst="rect">
            <a:avLst/>
          </a:prstGeom>
          <a:ln w="0">
            <a:noFill/>
          </a:ln>
        </p:spPr>
      </p:pic>
      <p:pic>
        <p:nvPicPr>
          <p:cNvPr id="71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725" y="4627845"/>
            <a:ext cx="4356582" cy="2230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0285931"/>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p:nvPr/>
        </p:nvPicPr>
        <p:blipFill>
          <a:blip r:embed="rId4"/>
          <a:stretch/>
        </p:blipFill>
        <p:spPr>
          <a:xfrm>
            <a:off x="0" y="3215"/>
            <a:ext cx="9143280" cy="1166400"/>
          </a:xfrm>
          <a:prstGeom prst="rect">
            <a:avLst/>
          </a:prstGeom>
          <a:ln w="0">
            <a:noFill/>
          </a:ln>
        </p:spPr>
      </p:pic>
      <p:sp>
        <p:nvSpPr>
          <p:cNvPr id="2" name="Title 1"/>
          <p:cNvSpPr>
            <a:spLocks noGrp="1"/>
          </p:cNvSpPr>
          <p:nvPr>
            <p:ph type="title"/>
          </p:nvPr>
        </p:nvSpPr>
        <p:spPr>
          <a:xfrm>
            <a:off x="742950" y="1057275"/>
            <a:ext cx="7772040" cy="523876"/>
          </a:xfrm>
        </p:spPr>
        <p:txBody>
          <a:bodyPr/>
          <a:lstStyle/>
          <a:p>
            <a:pPr algn="ctr"/>
            <a:r>
              <a:rPr lang="en-US" sz="3600" cap="all" dirty="0">
                <a:effectLst>
                  <a:outerShdw blurRad="38100" dist="38100" dir="2700000" algn="tl">
                    <a:srgbClr val="000000">
                      <a:alpha val="43137"/>
                    </a:srgbClr>
                  </a:outerShdw>
                </a:effectLst>
                <a:latin typeface="Palatino Linotype" panose="02040502050505030304" pitchFamily="18" charset="0"/>
              </a:rPr>
              <a:t>Prediction</a:t>
            </a:r>
            <a:r>
              <a:rPr lang="en-US" cap="all" dirty="0" smtClean="0"/>
              <a:t> </a:t>
            </a:r>
            <a:r>
              <a:rPr lang="en-US" sz="3600" cap="all" dirty="0">
                <a:effectLst>
                  <a:outerShdw blurRad="38100" dist="38100" dir="2700000" algn="tl">
                    <a:srgbClr val="000000">
                      <a:alpha val="43137"/>
                    </a:srgbClr>
                  </a:outerShdw>
                </a:effectLst>
                <a:latin typeface="Palatino Linotype" panose="02040502050505030304" pitchFamily="18" charset="0"/>
              </a:rPr>
              <a:t>Tool</a:t>
            </a:r>
            <a:r>
              <a:rPr lang="en-US" cap="all" dirty="0" smtClean="0"/>
              <a:t>	</a:t>
            </a:r>
            <a:endParaRPr lang="en-US" cap="all" dirty="0"/>
          </a:p>
        </p:txBody>
      </p:sp>
      <p:pic>
        <p:nvPicPr>
          <p:cNvPr id="14" name="PredictionTool">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590675" y="1560453"/>
            <a:ext cx="6122760" cy="4946209"/>
          </a:xfr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04431" y="5194302"/>
            <a:ext cx="880940" cy="1049786"/>
          </a:xfrm>
          <a:prstGeom prst="rect">
            <a:avLst/>
          </a:prstGeom>
        </p:spPr>
      </p:pic>
    </p:spTree>
    <p:extLst>
      <p:ext uri="{BB962C8B-B14F-4D97-AF65-F5344CB8AC3E}">
        <p14:creationId xmlns:p14="http://schemas.microsoft.com/office/powerpoint/2010/main" val="40151041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4"/>
                                        </p:tgtEl>
                                      </p:cBhvr>
                                    </p:cmd>
                                  </p:childTnLst>
                                </p:cTn>
                              </p:par>
                            </p:childTnLst>
                          </p:cTn>
                        </p:par>
                      </p:childTnLst>
                    </p:cTn>
                  </p:par>
                </p:childTnLst>
              </p:cTn>
              <p:nextCondLst>
                <p:cond evt="onClick" delay="0">
                  <p:tgtEl>
                    <p:spTgt spid="14"/>
                  </p:tgtEl>
                </p:cond>
              </p:nextCondLst>
            </p:seq>
            <p:video>
              <p:cMediaNode vol="80000">
                <p:cTn id="7" fill="hold" display="0">
                  <p:stCondLst>
                    <p:cond delay="indefinite"/>
                  </p:stCondLst>
                </p:cTn>
                <p:tgtEl>
                  <p:spTgt spid="14"/>
                </p:tgtEl>
              </p:cMediaNode>
            </p:vide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PlaceHolder 1"/>
          <p:cNvSpPr>
            <a:spLocks noGrp="1"/>
          </p:cNvSpPr>
          <p:nvPr>
            <p:ph type="title"/>
          </p:nvPr>
        </p:nvSpPr>
        <p:spPr>
          <a:xfrm>
            <a:off x="0" y="937799"/>
            <a:ext cx="9066960" cy="728269"/>
          </a:xfrm>
          <a:prstGeom prst="rect">
            <a:avLst/>
          </a:prstGeom>
          <a:noFill/>
          <a:ln w="0">
            <a:noFill/>
          </a:ln>
        </p:spPr>
        <p:txBody>
          <a:bodyPr lIns="0" tIns="0" rIns="0" bIns="0" anchor="ctr">
            <a:noAutofit/>
          </a:bodyPr>
          <a:lstStyle/>
          <a:p>
            <a:pPr algn="ctr">
              <a:lnSpc>
                <a:spcPct val="100000"/>
              </a:lnSpc>
            </a:pPr>
            <a:r>
              <a:rPr lang="en-GB" sz="3200" b="1" strike="noStrike" spc="-1" smtClean="0">
                <a:solidFill>
                  <a:srgbClr val="558ED5"/>
                </a:solidFill>
                <a:latin typeface="Calibri"/>
                <a:ea typeface="Calibri"/>
              </a:rPr>
              <a:t>Fuzzy Systems (FS) &amp; Fuzzy Rules (FR)</a:t>
            </a:r>
            <a:endParaRPr lang="en-US" sz="1400" b="0" strike="noStrike" spc="-1" dirty="0">
              <a:latin typeface="Arial"/>
            </a:endParaRPr>
          </a:p>
        </p:txBody>
      </p:sp>
      <p:pic>
        <p:nvPicPr>
          <p:cNvPr id="48" name="Picture 1"/>
          <p:cNvPicPr/>
          <p:nvPr/>
        </p:nvPicPr>
        <p:blipFill>
          <a:blip r:embed="rId3"/>
          <a:stretch/>
        </p:blipFill>
        <p:spPr>
          <a:xfrm>
            <a:off x="0" y="-228600"/>
            <a:ext cx="9143280" cy="1166400"/>
          </a:xfrm>
          <a:prstGeom prst="rect">
            <a:avLst/>
          </a:prstGeom>
          <a:ln w="0">
            <a:noFill/>
          </a:ln>
        </p:spPr>
      </p:pic>
      <p:sp>
        <p:nvSpPr>
          <p:cNvPr id="5" name="Rectangle 4"/>
          <p:cNvSpPr/>
          <p:nvPr/>
        </p:nvSpPr>
        <p:spPr>
          <a:xfrm>
            <a:off x="0" y="1666068"/>
            <a:ext cx="9144000" cy="2123658"/>
          </a:xfrm>
          <a:prstGeom prst="rect">
            <a:avLst/>
          </a:prstGeom>
        </p:spPr>
        <p:txBody>
          <a:bodyPr wrap="square">
            <a:spAutoFit/>
          </a:bodyPr>
          <a:lstStyle/>
          <a:p>
            <a:pPr marL="342900" indent="-342900">
              <a:lnSpc>
                <a:spcPct val="150000"/>
              </a:lnSpc>
              <a:buFont typeface="Arial" panose="020B0604020202020204" pitchFamily="34" charset="0"/>
              <a:buChar char="•"/>
            </a:pPr>
            <a:r>
              <a:rPr lang="en-US" sz="2200" smtClean="0">
                <a:latin typeface="Times New Roman" panose="02020603050405020304" pitchFamily="18" charset="0"/>
                <a:ea typeface="Times New Roman" panose="02020603050405020304" pitchFamily="18" charset="0"/>
              </a:rPr>
              <a:t>Quick </a:t>
            </a:r>
            <a:r>
              <a:rPr lang="en-US" sz="2200">
                <a:latin typeface="Times New Roman" panose="02020603050405020304" pitchFamily="18" charset="0"/>
                <a:ea typeface="Times New Roman" panose="02020603050405020304" pitchFamily="18" charset="0"/>
              </a:rPr>
              <a:t>overview. Terminology: Input, output, membership </a:t>
            </a:r>
            <a:r>
              <a:rPr lang="en-US" sz="2200" smtClean="0">
                <a:latin typeface="Times New Roman" panose="02020603050405020304" pitchFamily="18" charset="0"/>
                <a:ea typeface="Times New Roman" panose="02020603050405020304" pitchFamily="18" charset="0"/>
              </a:rPr>
              <a:t>functions</a:t>
            </a:r>
          </a:p>
          <a:p>
            <a:pPr marL="342900" indent="-342900">
              <a:lnSpc>
                <a:spcPct val="150000"/>
              </a:lnSpc>
              <a:buFont typeface="Arial" panose="020B0604020202020204" pitchFamily="34" charset="0"/>
              <a:buChar char="•"/>
            </a:pPr>
            <a:r>
              <a:rPr lang="en-GB" sz="2200">
                <a:latin typeface="Times New Roman" panose="02020603050405020304" pitchFamily="18" charset="0"/>
                <a:ea typeface="Times New Roman" panose="02020603050405020304" pitchFamily="18" charset="0"/>
              </a:rPr>
              <a:t>Advantages of </a:t>
            </a:r>
            <a:r>
              <a:rPr lang="en-GB" sz="2200" smtClean="0">
                <a:latin typeface="Times New Roman" panose="02020603050405020304" pitchFamily="18" charset="0"/>
                <a:ea typeface="Times New Roman" panose="02020603050405020304" pitchFamily="18" charset="0"/>
              </a:rPr>
              <a:t>FS </a:t>
            </a:r>
            <a:endParaRPr lang="en-GB" sz="2200">
              <a:latin typeface="Times New Roman" panose="02020603050405020304" pitchFamily="18" charset="0"/>
              <a:ea typeface="Times New Roman" panose="02020603050405020304" pitchFamily="18" charset="0"/>
            </a:endParaRPr>
          </a:p>
          <a:p>
            <a:pPr marL="342900" indent="-342900">
              <a:lnSpc>
                <a:spcPct val="150000"/>
              </a:lnSpc>
              <a:buFont typeface="Arial" panose="020B0604020202020204" pitchFamily="34" charset="0"/>
              <a:buChar char="•"/>
            </a:pPr>
            <a:r>
              <a:rPr lang="en-US" sz="2200" smtClean="0">
                <a:latin typeface="Times New Roman" panose="02020603050405020304" pitchFamily="18" charset="0"/>
                <a:ea typeface="Times New Roman" panose="02020603050405020304" pitchFamily="18" charset="0"/>
              </a:rPr>
              <a:t>Fuzzy </a:t>
            </a:r>
            <a:r>
              <a:rPr lang="en-US" sz="2200">
                <a:latin typeface="Times New Roman" panose="02020603050405020304" pitchFamily="18" charset="0"/>
                <a:ea typeface="Times New Roman" panose="02020603050405020304" pitchFamily="18" charset="0"/>
              </a:rPr>
              <a:t>Rules: </a:t>
            </a:r>
            <a:r>
              <a:rPr lang="en-US" sz="2200" smtClean="0">
                <a:latin typeface="Times New Roman" panose="02020603050405020304" pitchFamily="18" charset="0"/>
                <a:ea typeface="Times New Roman" panose="02020603050405020304" pitchFamily="18" charset="0"/>
              </a:rPr>
              <a:t>Fuzzification, Inference </a:t>
            </a:r>
            <a:r>
              <a:rPr lang="en-US" sz="2200">
                <a:latin typeface="Times New Roman" panose="02020603050405020304" pitchFamily="18" charset="0"/>
                <a:ea typeface="Times New Roman" panose="02020603050405020304" pitchFamily="18" charset="0"/>
              </a:rPr>
              <a:t>and Defuzzification</a:t>
            </a:r>
          </a:p>
          <a:p>
            <a:pPr marL="342900" indent="-342900">
              <a:lnSpc>
                <a:spcPct val="150000"/>
              </a:lnSpc>
              <a:buFont typeface="Arial" panose="020B0604020202020204" pitchFamily="34" charset="0"/>
              <a:buChar char="•"/>
            </a:pPr>
            <a:r>
              <a:rPr lang="en-US" sz="2200" smtClean="0">
                <a:latin typeface="Times New Roman" panose="02020603050405020304" pitchFamily="18" charset="0"/>
                <a:ea typeface="Times New Roman" panose="02020603050405020304" pitchFamily="18" charset="0"/>
              </a:rPr>
              <a:t>Application</a:t>
            </a:r>
            <a:r>
              <a:rPr lang="en-US" sz="2200">
                <a:latin typeface="Times New Roman" panose="02020603050405020304" pitchFamily="18" charset="0"/>
                <a:ea typeface="Times New Roman" panose="02020603050405020304" pitchFamily="18" charset="0"/>
              </a:rPr>
              <a:t>: Irrigation system automate </a:t>
            </a:r>
            <a:r>
              <a:rPr lang="en-US" sz="2200" smtClean="0">
                <a:latin typeface="Times New Roman" panose="02020603050405020304" pitchFamily="18" charset="0"/>
                <a:ea typeface="Times New Roman" panose="02020603050405020304" pitchFamily="18" charset="0"/>
              </a:rPr>
              <a:t>control / Wine fermentation</a:t>
            </a:r>
            <a:endParaRPr lang="en-US" sz="220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27149601"/>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PlaceHolder 1"/>
          <p:cNvSpPr>
            <a:spLocks noGrp="1"/>
          </p:cNvSpPr>
          <p:nvPr>
            <p:ph type="title"/>
          </p:nvPr>
        </p:nvSpPr>
        <p:spPr>
          <a:xfrm>
            <a:off x="0" y="937799"/>
            <a:ext cx="9066960" cy="525241"/>
          </a:xfrm>
          <a:prstGeom prst="rect">
            <a:avLst/>
          </a:prstGeom>
          <a:noFill/>
          <a:ln w="0">
            <a:noFill/>
          </a:ln>
        </p:spPr>
        <p:txBody>
          <a:bodyPr lIns="0" tIns="0" rIns="0" bIns="0" anchor="ctr">
            <a:noAutofit/>
          </a:bodyPr>
          <a:lstStyle/>
          <a:p>
            <a:pPr algn="ctr">
              <a:lnSpc>
                <a:spcPct val="100000"/>
              </a:lnSpc>
            </a:pPr>
            <a:r>
              <a:rPr lang="en-GB" sz="3200" b="1" spc="-1" smtClean="0">
                <a:solidFill>
                  <a:srgbClr val="558ED5"/>
                </a:solidFill>
                <a:latin typeface="Calibri"/>
                <a:ea typeface="Calibri"/>
              </a:rPr>
              <a:t>Advantages </a:t>
            </a:r>
            <a:r>
              <a:rPr lang="en-GB" sz="3200" b="1" spc="-1">
                <a:solidFill>
                  <a:srgbClr val="558ED5"/>
                </a:solidFill>
                <a:latin typeface="Calibri"/>
                <a:ea typeface="Calibri"/>
              </a:rPr>
              <a:t>of </a:t>
            </a:r>
            <a:r>
              <a:rPr lang="en-GB" sz="3200" b="1" spc="-1" smtClean="0">
                <a:solidFill>
                  <a:srgbClr val="558ED5"/>
                </a:solidFill>
                <a:latin typeface="Calibri"/>
                <a:ea typeface="Calibri"/>
              </a:rPr>
              <a:t>Fuzzy Logic Systems (FLS)</a:t>
            </a:r>
            <a:endParaRPr lang="en-US" sz="1400" b="0" strike="noStrike" spc="-1" dirty="0">
              <a:latin typeface="Arial"/>
            </a:endParaRPr>
          </a:p>
        </p:txBody>
      </p:sp>
      <p:pic>
        <p:nvPicPr>
          <p:cNvPr id="48" name="Picture 1"/>
          <p:cNvPicPr/>
          <p:nvPr/>
        </p:nvPicPr>
        <p:blipFill>
          <a:blip r:embed="rId3"/>
          <a:stretch/>
        </p:blipFill>
        <p:spPr>
          <a:xfrm>
            <a:off x="0" y="-228600"/>
            <a:ext cx="9143280" cy="1166400"/>
          </a:xfrm>
          <a:prstGeom prst="rect">
            <a:avLst/>
          </a:prstGeom>
          <a:ln w="0">
            <a:noFill/>
          </a:ln>
        </p:spPr>
      </p:pic>
      <p:sp>
        <p:nvSpPr>
          <p:cNvPr id="2" name="Rectangle 1"/>
          <p:cNvSpPr/>
          <p:nvPr/>
        </p:nvSpPr>
        <p:spPr>
          <a:xfrm>
            <a:off x="43182" y="1457058"/>
            <a:ext cx="9100817" cy="5259132"/>
          </a:xfrm>
          <a:prstGeom prst="rect">
            <a:avLst/>
          </a:prstGeom>
        </p:spPr>
        <p:txBody>
          <a:bodyPr wrap="square">
            <a:spAutoFit/>
          </a:bodyPr>
          <a:lstStyle/>
          <a:p>
            <a:pPr algn="just"/>
            <a:r>
              <a:rPr lang="en-US" sz="2200" b="1" smtClean="0">
                <a:latin typeface="Times New Roman" panose="02020603050405020304" pitchFamily="18" charset="0"/>
                <a:ea typeface="Times New Roman" panose="02020603050405020304" pitchFamily="18" charset="0"/>
              </a:rPr>
              <a:t>Fuzzy Logic </a:t>
            </a:r>
            <a:r>
              <a:rPr lang="en-US" sz="2200" smtClean="0">
                <a:latin typeface="Times New Roman" panose="02020603050405020304" pitchFamily="18" charset="0"/>
                <a:ea typeface="Times New Roman" panose="02020603050405020304" pitchFamily="18" charset="0"/>
              </a:rPr>
              <a:t>is </a:t>
            </a:r>
            <a:r>
              <a:rPr lang="en-US" sz="2200">
                <a:latin typeface="Times New Roman" panose="02020603050405020304" pitchFamily="18" charset="0"/>
                <a:ea typeface="Times New Roman" panose="02020603050405020304" pitchFamily="18" charset="0"/>
              </a:rPr>
              <a:t>a </a:t>
            </a:r>
            <a:r>
              <a:rPr lang="en-US" sz="2200" b="1">
                <a:latin typeface="Times New Roman" panose="02020603050405020304" pitchFamily="18" charset="0"/>
                <a:ea typeface="Times New Roman" panose="02020603050405020304" pitchFamily="18" charset="0"/>
              </a:rPr>
              <a:t>method of reasoning (a </a:t>
            </a:r>
            <a:r>
              <a:rPr lang="en-US" sz="2200" b="1" i="1">
                <a:latin typeface="Times New Roman" panose="02020603050405020304" pitchFamily="18" charset="0"/>
                <a:ea typeface="Times New Roman" panose="02020603050405020304" pitchFamily="18" charset="0"/>
              </a:rPr>
              <a:t>precise problem-solving </a:t>
            </a:r>
            <a:r>
              <a:rPr lang="en-US" sz="2200" b="1" i="1" smtClean="0">
                <a:latin typeface="Times New Roman" panose="02020603050405020304" pitchFamily="18" charset="0"/>
                <a:ea typeface="Times New Roman" panose="02020603050405020304" pitchFamily="18" charset="0"/>
              </a:rPr>
              <a:t>methodology</a:t>
            </a:r>
            <a:r>
              <a:rPr lang="en-US" sz="2200" b="1" smtClean="0">
                <a:latin typeface="Times New Roman" panose="02020603050405020304" pitchFamily="18" charset="0"/>
                <a:ea typeface="Times New Roman" panose="02020603050405020304" pitchFamily="18" charset="0"/>
              </a:rPr>
              <a:t>) </a:t>
            </a:r>
            <a:r>
              <a:rPr lang="en-US" sz="2200" smtClean="0">
                <a:latin typeface="Times New Roman" panose="02020603050405020304" pitchFamily="18" charset="0"/>
                <a:ea typeface="Times New Roman" panose="02020603050405020304" pitchFamily="18" charset="0"/>
              </a:rPr>
              <a:t>that </a:t>
            </a:r>
            <a:r>
              <a:rPr lang="en-US" sz="2200">
                <a:latin typeface="Times New Roman" panose="02020603050405020304" pitchFamily="18" charset="0"/>
                <a:ea typeface="Times New Roman" panose="02020603050405020304" pitchFamily="18" charset="0"/>
              </a:rPr>
              <a:t>resembles human reasoning applied </a:t>
            </a:r>
            <a:r>
              <a:rPr lang="en-US" sz="2200" smtClean="0">
                <a:latin typeface="Times New Roman" panose="02020603050405020304" pitchFamily="18" charset="0"/>
                <a:ea typeface="Times New Roman" panose="02020603050405020304" pitchFamily="18" charset="0"/>
              </a:rPr>
              <a:t>in </a:t>
            </a:r>
            <a:r>
              <a:rPr lang="en-US" sz="2200" b="1">
                <a:latin typeface="Times New Roman" panose="02020603050405020304" pitchFamily="18" charset="0"/>
                <a:ea typeface="Times New Roman" panose="02020603050405020304" pitchFamily="18" charset="0"/>
              </a:rPr>
              <a:t>industrial process control </a:t>
            </a:r>
            <a:r>
              <a:rPr lang="en-US" sz="2200" b="1" smtClean="0">
                <a:latin typeface="Times New Roman" panose="02020603050405020304" pitchFamily="18" charset="0"/>
                <a:ea typeface="Times New Roman" panose="02020603050405020304" pitchFamily="18" charset="0"/>
              </a:rPr>
              <a:t>systems.</a:t>
            </a:r>
          </a:p>
          <a:p>
            <a:pPr marL="342900" indent="-342900">
              <a:buFont typeface="Arial" panose="020B0604020202020204" pitchFamily="34" charset="0"/>
              <a:buChar char="•"/>
            </a:pPr>
            <a:r>
              <a:rPr lang="en-US" sz="2075" smtClean="0">
                <a:latin typeface="Times New Roman" panose="02020603050405020304" pitchFamily="18" charset="0"/>
                <a:ea typeface="Times New Roman" panose="02020603050405020304" pitchFamily="18" charset="0"/>
              </a:rPr>
              <a:t>The </a:t>
            </a:r>
            <a:r>
              <a:rPr lang="en-US" sz="2075" b="1">
                <a:latin typeface="Times New Roman" panose="02020603050405020304" pitchFamily="18" charset="0"/>
                <a:ea typeface="Times New Roman" panose="02020603050405020304" pitchFamily="18" charset="0"/>
              </a:rPr>
              <a:t>mathematical foundations</a:t>
            </a:r>
            <a:r>
              <a:rPr lang="en-US" sz="2075">
                <a:latin typeface="Times New Roman" panose="02020603050405020304" pitchFamily="18" charset="0"/>
                <a:ea typeface="Times New Roman" panose="02020603050405020304" pitchFamily="18" charset="0"/>
              </a:rPr>
              <a:t> of fuzzy reasoning are extremely </a:t>
            </a:r>
            <a:r>
              <a:rPr lang="en-US" sz="2075" smtClean="0">
                <a:latin typeface="Times New Roman" panose="02020603050405020304" pitchFamily="18" charset="0"/>
                <a:ea typeface="Times New Roman" panose="02020603050405020304" pitchFamily="18" charset="0"/>
              </a:rPr>
              <a:t>straightforward</a:t>
            </a:r>
            <a:endParaRPr lang="en-US" sz="2075">
              <a:latin typeface="Times New Roman" panose="02020603050405020304" pitchFamily="18" charset="0"/>
              <a:ea typeface="Times New Roman" panose="02020603050405020304" pitchFamily="18" charset="0"/>
            </a:endParaRPr>
          </a:p>
          <a:p>
            <a:pPr marL="342900" indent="-342900">
              <a:buFont typeface="Arial" panose="020B0604020202020204" pitchFamily="34" charset="0"/>
              <a:buChar char="•"/>
            </a:pPr>
            <a:r>
              <a:rPr lang="en-US" sz="2075" smtClean="0">
                <a:latin typeface="Times New Roman" panose="02020603050405020304" pitchFamily="18" charset="0"/>
                <a:ea typeface="Times New Roman" panose="02020603050405020304" pitchFamily="18" charset="0"/>
              </a:rPr>
              <a:t>The </a:t>
            </a:r>
            <a:r>
              <a:rPr lang="en-US" sz="2075" b="1">
                <a:latin typeface="Times New Roman" panose="02020603050405020304" pitchFamily="18" charset="0"/>
                <a:ea typeface="Times New Roman" panose="02020603050405020304" pitchFamily="18" charset="0"/>
              </a:rPr>
              <a:t>flexibility </a:t>
            </a:r>
            <a:r>
              <a:rPr lang="en-US" sz="2075">
                <a:latin typeface="Times New Roman" panose="02020603050405020304" pitchFamily="18" charset="0"/>
                <a:ea typeface="Times New Roman" panose="02020603050405020304" pitchFamily="18" charset="0"/>
              </a:rPr>
              <a:t>of fuzzy logic allows you to change a FLS by </a:t>
            </a:r>
            <a:r>
              <a:rPr lang="en-US" sz="2075" b="1">
                <a:latin typeface="Times New Roman" panose="02020603050405020304" pitchFamily="18" charset="0"/>
                <a:ea typeface="Times New Roman" panose="02020603050405020304" pitchFamily="18" charset="0"/>
              </a:rPr>
              <a:t>simply adding or deleting </a:t>
            </a:r>
            <a:r>
              <a:rPr lang="en-US" sz="2075" b="1" smtClean="0">
                <a:latin typeface="Times New Roman" panose="02020603050405020304" pitchFamily="18" charset="0"/>
                <a:ea typeface="Times New Roman" panose="02020603050405020304" pitchFamily="18" charset="0"/>
              </a:rPr>
              <a:t>rules</a:t>
            </a:r>
            <a:endParaRPr lang="en-US" sz="2075" b="1">
              <a:latin typeface="Times New Roman" panose="02020603050405020304" pitchFamily="18" charset="0"/>
              <a:ea typeface="Times New Roman" panose="02020603050405020304" pitchFamily="18" charset="0"/>
            </a:endParaRPr>
          </a:p>
          <a:p>
            <a:pPr marL="342900" indent="-342900">
              <a:buFont typeface="Arial" panose="020B0604020202020204" pitchFamily="34" charset="0"/>
              <a:buChar char="•"/>
            </a:pPr>
            <a:r>
              <a:rPr lang="en-US" sz="2075" b="1">
                <a:latin typeface="Times New Roman" panose="02020603050405020304" pitchFamily="18" charset="0"/>
                <a:ea typeface="Times New Roman" panose="02020603050405020304" pitchFamily="18" charset="0"/>
              </a:rPr>
              <a:t>Robust setup </a:t>
            </a:r>
            <a:r>
              <a:rPr lang="en-US" sz="2075" b="1" smtClean="0">
                <a:latin typeface="Times New Roman" panose="02020603050405020304" pitchFamily="18" charset="0"/>
                <a:ea typeface="Times New Roman" panose="02020603050405020304" pitchFamily="18" charset="0"/>
              </a:rPr>
              <a:t>- </a:t>
            </a:r>
            <a:r>
              <a:rPr lang="en-US" sz="2075" smtClean="0">
                <a:latin typeface="Times New Roman" panose="02020603050405020304" pitchFamily="18" charset="0"/>
                <a:ea typeface="Times New Roman" panose="02020603050405020304" pitchFamily="18" charset="0"/>
              </a:rPr>
              <a:t>FLS help </a:t>
            </a:r>
            <a:r>
              <a:rPr lang="en-US" sz="2075">
                <a:latin typeface="Times New Roman" panose="02020603050405020304" pitchFamily="18" charset="0"/>
                <a:ea typeface="Times New Roman" panose="02020603050405020304" pitchFamily="18" charset="0"/>
              </a:rPr>
              <a:t>in dealing engineering </a:t>
            </a:r>
            <a:r>
              <a:rPr lang="en-US" sz="2075" smtClean="0">
                <a:latin typeface="Times New Roman" panose="02020603050405020304" pitchFamily="18" charset="0"/>
                <a:ea typeface="Times New Roman" panose="02020603050405020304" pitchFamily="18" charset="0"/>
              </a:rPr>
              <a:t>uncertainties: are </a:t>
            </a:r>
            <a:r>
              <a:rPr lang="en-US" sz="2075">
                <a:latin typeface="Times New Roman" panose="02020603050405020304" pitchFamily="18" charset="0"/>
                <a:ea typeface="Times New Roman" panose="02020603050405020304" pitchFamily="18" charset="0"/>
              </a:rPr>
              <a:t>capable of </a:t>
            </a:r>
            <a:r>
              <a:rPr lang="en-US" sz="2075" b="1">
                <a:latin typeface="Times New Roman" panose="02020603050405020304" pitchFamily="18" charset="0"/>
                <a:ea typeface="Times New Roman" panose="02020603050405020304" pitchFamily="18" charset="0"/>
              </a:rPr>
              <a:t>accepting distorted, noisy, imprecise </a:t>
            </a:r>
            <a:r>
              <a:rPr lang="en-US" sz="2075">
                <a:latin typeface="Times New Roman" panose="02020603050405020304" pitchFamily="18" charset="0"/>
                <a:ea typeface="Times New Roman" panose="02020603050405020304" pitchFamily="18" charset="0"/>
              </a:rPr>
              <a:t>input data</a:t>
            </a:r>
          </a:p>
          <a:p>
            <a:pPr marL="342900" indent="-342900">
              <a:buFont typeface="Arial" panose="020B0604020202020204" pitchFamily="34" charset="0"/>
              <a:buChar char="•"/>
            </a:pPr>
            <a:r>
              <a:rPr lang="en-US" sz="2075" smtClean="0">
                <a:latin typeface="Times New Roman" panose="02020603050405020304" pitchFamily="18" charset="0"/>
                <a:ea typeface="Times New Roman" panose="02020603050405020304" pitchFamily="18" charset="0"/>
              </a:rPr>
              <a:t>FLS </a:t>
            </a:r>
            <a:r>
              <a:rPr lang="en-US" sz="2075" b="1">
                <a:latin typeface="Times New Roman" panose="02020603050405020304" pitchFamily="18" charset="0"/>
                <a:ea typeface="Times New Roman" panose="02020603050405020304" pitchFamily="18" charset="0"/>
              </a:rPr>
              <a:t>are simple to build and </a:t>
            </a:r>
            <a:r>
              <a:rPr lang="en-US" sz="2075" b="1" smtClean="0">
                <a:latin typeface="Times New Roman" panose="02020603050405020304" pitchFamily="18" charset="0"/>
                <a:ea typeface="Times New Roman" panose="02020603050405020304" pitchFamily="18" charset="0"/>
              </a:rPr>
              <a:t>comprehend</a:t>
            </a:r>
          </a:p>
          <a:p>
            <a:pPr marL="342900" indent="-342900">
              <a:buFont typeface="Arial" panose="020B0604020202020204" pitchFamily="34" charset="0"/>
              <a:buChar char="•"/>
            </a:pPr>
            <a:r>
              <a:rPr lang="en-US" sz="2075">
                <a:latin typeface="Times New Roman" panose="02020603050405020304" pitchFamily="18" charset="0"/>
                <a:ea typeface="Times New Roman" panose="02020603050405020304" pitchFamily="18" charset="0"/>
              </a:rPr>
              <a:t>Fuzzy logic systems </a:t>
            </a:r>
            <a:r>
              <a:rPr lang="en-US" sz="2075" b="1">
                <a:latin typeface="Times New Roman" panose="02020603050405020304" pitchFamily="18" charset="0"/>
                <a:ea typeface="Times New Roman" panose="02020603050405020304" pitchFamily="18" charset="0"/>
              </a:rPr>
              <a:t>can be programmed </a:t>
            </a:r>
            <a:r>
              <a:rPr lang="en-US" sz="2075">
                <a:latin typeface="Times New Roman" panose="02020603050405020304" pitchFamily="18" charset="0"/>
                <a:ea typeface="Times New Roman" panose="02020603050405020304" pitchFamily="18" charset="0"/>
              </a:rPr>
              <a:t>in a situation </a:t>
            </a:r>
            <a:r>
              <a:rPr lang="en-US" sz="2075" b="1">
                <a:latin typeface="Times New Roman" panose="02020603050405020304" pitchFamily="18" charset="0"/>
                <a:ea typeface="Times New Roman" panose="02020603050405020304" pitchFamily="18" charset="0"/>
              </a:rPr>
              <a:t>when feedback sensors stop </a:t>
            </a:r>
            <a:r>
              <a:rPr lang="en-US" sz="2075" b="1" smtClean="0">
                <a:latin typeface="Times New Roman" panose="02020603050405020304" pitchFamily="18" charset="0"/>
                <a:ea typeface="Times New Roman" panose="02020603050405020304" pitchFamily="18" charset="0"/>
              </a:rPr>
              <a:t>working</a:t>
            </a:r>
          </a:p>
          <a:p>
            <a:pPr marL="342900" indent="-342900">
              <a:buFont typeface="Arial" panose="020B0604020202020204" pitchFamily="34" charset="0"/>
              <a:buChar char="•"/>
            </a:pPr>
            <a:r>
              <a:rPr lang="en-US" sz="2075" b="1">
                <a:latin typeface="Times New Roman" panose="02020603050405020304" pitchFamily="18" charset="0"/>
                <a:ea typeface="Times New Roman" panose="02020603050405020304" pitchFamily="18" charset="0"/>
              </a:rPr>
              <a:t>Large applicability: </a:t>
            </a:r>
            <a:r>
              <a:rPr lang="en-US" sz="2075">
                <a:latin typeface="Times New Roman" panose="02020603050405020304" pitchFamily="18" charset="0"/>
                <a:ea typeface="Times New Roman" panose="02020603050405020304" pitchFamily="18" charset="0"/>
              </a:rPr>
              <a:t>cement factories, steam turbines, trains and subways, </a:t>
            </a:r>
            <a:r>
              <a:rPr lang="en-US" sz="2075" smtClean="0">
                <a:latin typeface="Times New Roman" panose="02020603050405020304" pitchFamily="18" charset="0"/>
                <a:ea typeface="Times New Roman" panose="02020603050405020304" pitchFamily="18" charset="0"/>
              </a:rPr>
              <a:t>water </a:t>
            </a:r>
            <a:r>
              <a:rPr lang="en-US" sz="2075">
                <a:latin typeface="Times New Roman" panose="02020603050405020304" pitchFamily="18" charset="0"/>
                <a:ea typeface="Times New Roman" panose="02020603050405020304" pitchFamily="18" charset="0"/>
              </a:rPr>
              <a:t>purification, </a:t>
            </a:r>
            <a:r>
              <a:rPr lang="en-US" sz="2075" smtClean="0">
                <a:latin typeface="Times New Roman" panose="02020603050405020304" pitchFamily="18" charset="0"/>
                <a:ea typeface="Times New Roman" panose="02020603050405020304" pitchFamily="18" charset="0"/>
              </a:rPr>
              <a:t>irrigation process, wine fermentation, power </a:t>
            </a:r>
            <a:r>
              <a:rPr lang="en-US" sz="2075">
                <a:latin typeface="Times New Roman" panose="02020603050405020304" pitchFamily="18" charset="0"/>
                <a:ea typeface="Times New Roman" panose="02020603050405020304" pitchFamily="18" charset="0"/>
              </a:rPr>
              <a:t>plants, </a:t>
            </a:r>
            <a:r>
              <a:rPr lang="en-US" sz="2075" smtClean="0">
                <a:latin typeface="Times New Roman" panose="02020603050405020304" pitchFamily="18" charset="0"/>
                <a:ea typeface="Times New Roman" panose="02020603050405020304" pitchFamily="18" charset="0"/>
              </a:rPr>
              <a:t>prediction of energy production / consumption, airplanes</a:t>
            </a:r>
            <a:r>
              <a:rPr lang="en-US" sz="2075">
                <a:latin typeface="Times New Roman" panose="02020603050405020304" pitchFamily="18" charset="0"/>
                <a:ea typeface="Times New Roman" panose="02020603050405020304" pitchFamily="18" charset="0"/>
              </a:rPr>
              <a:t>, </a:t>
            </a:r>
            <a:r>
              <a:rPr lang="en-US" sz="2075" smtClean="0">
                <a:latin typeface="Times New Roman" panose="02020603050405020304" pitchFamily="18" charset="0"/>
                <a:ea typeface="Times New Roman" panose="02020603050405020304" pitchFamily="18" charset="0"/>
              </a:rPr>
              <a:t>autonomous driving and car </a:t>
            </a:r>
            <a:r>
              <a:rPr lang="en-US" sz="2075">
                <a:latin typeface="Times New Roman" panose="02020603050405020304" pitchFamily="18" charset="0"/>
                <a:ea typeface="Times New Roman" panose="02020603050405020304" pitchFamily="18" charset="0"/>
              </a:rPr>
              <a:t>equipments (automatic transmision, </a:t>
            </a:r>
            <a:r>
              <a:rPr lang="en-US" sz="2075" smtClean="0">
                <a:latin typeface="Times New Roman" panose="02020603050405020304" pitchFamily="18" charset="0"/>
                <a:ea typeface="Times New Roman" panose="02020603050405020304" pitchFamily="18" charset="0"/>
              </a:rPr>
              <a:t>braking system</a:t>
            </a:r>
            <a:r>
              <a:rPr lang="en-US" sz="2075">
                <a:latin typeface="Times New Roman" panose="02020603050405020304" pitchFamily="18" charset="0"/>
                <a:ea typeface="Times New Roman" panose="02020603050405020304" pitchFamily="18" charset="0"/>
              </a:rPr>
              <a:t>), household </a:t>
            </a:r>
            <a:r>
              <a:rPr lang="en-US" sz="2075" smtClean="0">
                <a:latin typeface="Times New Roman" panose="02020603050405020304" pitchFamily="18" charset="0"/>
                <a:ea typeface="Times New Roman" panose="02020603050405020304" pitchFamily="18" charset="0"/>
              </a:rPr>
              <a:t>appliances, etc.</a:t>
            </a:r>
            <a:endParaRPr lang="en-US" sz="2075">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11982839"/>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PlaceHolder 1"/>
          <p:cNvSpPr>
            <a:spLocks noGrp="1"/>
          </p:cNvSpPr>
          <p:nvPr>
            <p:ph type="title"/>
          </p:nvPr>
        </p:nvSpPr>
        <p:spPr>
          <a:xfrm>
            <a:off x="0" y="937800"/>
            <a:ext cx="9066960" cy="565076"/>
          </a:xfrm>
          <a:prstGeom prst="rect">
            <a:avLst/>
          </a:prstGeom>
          <a:noFill/>
          <a:ln w="0">
            <a:noFill/>
          </a:ln>
        </p:spPr>
        <p:txBody>
          <a:bodyPr lIns="0" tIns="0" rIns="0" bIns="0" anchor="ctr">
            <a:noAutofit/>
          </a:bodyPr>
          <a:lstStyle/>
          <a:p>
            <a:pPr algn="ctr">
              <a:lnSpc>
                <a:spcPct val="100000"/>
              </a:lnSpc>
            </a:pPr>
            <a:r>
              <a:rPr lang="en-GB" sz="3200" b="1" strike="noStrike" spc="-1" smtClean="0">
                <a:solidFill>
                  <a:srgbClr val="558ED5"/>
                </a:solidFill>
                <a:latin typeface="Calibri"/>
                <a:ea typeface="Calibri"/>
              </a:rPr>
              <a:t>FR</a:t>
            </a:r>
            <a:r>
              <a:rPr lang="en-GB" sz="3200" b="1" spc="-1">
                <a:solidFill>
                  <a:srgbClr val="558ED5"/>
                </a:solidFill>
                <a:latin typeface="Calibri"/>
                <a:ea typeface="Calibri"/>
              </a:rPr>
              <a:t>: Quick overview. Terminology</a:t>
            </a:r>
            <a:endParaRPr lang="en-US" sz="1400" b="0" strike="noStrike" spc="-1" dirty="0">
              <a:latin typeface="Arial"/>
            </a:endParaRPr>
          </a:p>
        </p:txBody>
      </p:sp>
      <p:pic>
        <p:nvPicPr>
          <p:cNvPr id="48" name="Picture 1"/>
          <p:cNvPicPr/>
          <p:nvPr/>
        </p:nvPicPr>
        <p:blipFill>
          <a:blip r:embed="rId3"/>
          <a:stretch/>
        </p:blipFill>
        <p:spPr>
          <a:xfrm>
            <a:off x="0" y="-228600"/>
            <a:ext cx="9143280" cy="1166400"/>
          </a:xfrm>
          <a:prstGeom prst="rect">
            <a:avLst/>
          </a:prstGeom>
          <a:ln w="0">
            <a:noFill/>
          </a:ln>
        </p:spPr>
      </p:pic>
      <p:sp>
        <p:nvSpPr>
          <p:cNvPr id="5" name="Rectangle 4"/>
          <p:cNvSpPr/>
          <p:nvPr/>
        </p:nvSpPr>
        <p:spPr>
          <a:xfrm>
            <a:off x="0" y="1456364"/>
            <a:ext cx="9144000" cy="5539978"/>
          </a:xfrm>
          <a:prstGeom prst="rect">
            <a:avLst/>
          </a:prstGeom>
        </p:spPr>
        <p:txBody>
          <a:bodyPr wrap="square">
            <a:spAutoFit/>
          </a:bodyPr>
          <a:lstStyle/>
          <a:p>
            <a:pPr marL="342900" indent="-342900" algn="just">
              <a:buFont typeface="Arial" panose="020B0604020202020204" pitchFamily="34" charset="0"/>
              <a:buChar char="•"/>
            </a:pPr>
            <a:r>
              <a:rPr lang="en-US" sz="2200" b="1">
                <a:latin typeface="Times New Roman" panose="02020603050405020304" pitchFamily="18" charset="0"/>
                <a:ea typeface="Times New Roman" panose="02020603050405020304" pitchFamily="18" charset="0"/>
              </a:rPr>
              <a:t>Fuzzy logic</a:t>
            </a:r>
            <a:r>
              <a:rPr lang="en-US" sz="2200">
                <a:latin typeface="Times New Roman" panose="02020603050405020304" pitchFamily="18" charset="0"/>
                <a:ea typeface="Times New Roman" panose="02020603050405020304" pitchFamily="18" charset="0"/>
              </a:rPr>
              <a:t> are based on fuzzy set theory </a:t>
            </a:r>
            <a:r>
              <a:rPr lang="en-US" sz="2200" b="1">
                <a:latin typeface="Times New Roman" panose="02020603050405020304" pitchFamily="18" charset="0"/>
                <a:ea typeface="Times New Roman" panose="02020603050405020304" pitchFamily="18" charset="0"/>
              </a:rPr>
              <a:t>developed by </a:t>
            </a:r>
            <a:r>
              <a:rPr lang="en-US" sz="2200" b="1">
                <a:latin typeface="Times New Roman" panose="02020603050405020304" pitchFamily="18" charset="0"/>
                <a:ea typeface="Times New Roman" panose="02020603050405020304" pitchFamily="18" charset="0"/>
                <a:hlinkClick r:id="rId4"/>
              </a:rPr>
              <a:t>Lotfi Zadeh</a:t>
            </a:r>
            <a:r>
              <a:rPr lang="en-US" sz="2200" b="1">
                <a:latin typeface="Times New Roman" panose="02020603050405020304" pitchFamily="18" charset="0"/>
                <a:ea typeface="Times New Roman" panose="02020603050405020304" pitchFamily="18" charset="0"/>
                <a:hlinkClick r:id="rId5"/>
              </a:rPr>
              <a:t> </a:t>
            </a:r>
            <a:r>
              <a:rPr lang="en-US" sz="2200">
                <a:latin typeface="Times New Roman" panose="02020603050405020304" pitchFamily="18" charset="0"/>
                <a:ea typeface="Times New Roman" panose="02020603050405020304" pitchFamily="18" charset="0"/>
              </a:rPr>
              <a:t>since </a:t>
            </a:r>
            <a:r>
              <a:rPr lang="en-US" sz="2200" b="1">
                <a:latin typeface="Times New Roman" panose="02020603050405020304" pitchFamily="18" charset="0"/>
                <a:ea typeface="Times New Roman" panose="02020603050405020304" pitchFamily="18" charset="0"/>
              </a:rPr>
              <a:t>1965</a:t>
            </a:r>
            <a:r>
              <a:rPr lang="en-US" sz="2200">
                <a:latin typeface="Times New Roman" panose="02020603050405020304" pitchFamily="18" charset="0"/>
                <a:ea typeface="Times New Roman" panose="02020603050405020304" pitchFamily="18" charset="0"/>
              </a:rPr>
              <a:t>. </a:t>
            </a:r>
            <a:r>
              <a:rPr lang="en-US" sz="2200" b="1">
                <a:latin typeface="Times New Roman" panose="02020603050405020304" pitchFamily="18" charset="0"/>
                <a:ea typeface="Times New Roman" panose="02020603050405020304" pitchFamily="18" charset="0"/>
              </a:rPr>
              <a:t>Classical sets</a:t>
            </a:r>
            <a:r>
              <a:rPr lang="en-US" sz="2200">
                <a:latin typeface="Times New Roman" panose="02020603050405020304" pitchFamily="18" charset="0"/>
                <a:ea typeface="Times New Roman" panose="02020603050405020304" pitchFamily="18" charset="0"/>
              </a:rPr>
              <a:t> can be described by a </a:t>
            </a:r>
            <a:r>
              <a:rPr lang="en-US" sz="2200" b="1">
                <a:latin typeface="Times New Roman" panose="02020603050405020304" pitchFamily="18" charset="0"/>
                <a:ea typeface="Times New Roman" panose="02020603050405020304" pitchFamily="18" charset="0"/>
              </a:rPr>
              <a:t>characteristic function</a:t>
            </a:r>
            <a:r>
              <a:rPr lang="en-US" sz="2200">
                <a:latin typeface="Times New Roman" panose="02020603050405020304" pitchFamily="18" charset="0"/>
                <a:ea typeface="Times New Roman" panose="02020603050405020304" pitchFamily="18" charset="0"/>
              </a:rPr>
              <a:t>. In the classical theory of sets, the characteristic function associated of a set A, for a given element </a:t>
            </a:r>
            <a:r>
              <a:rPr lang="en-US" sz="2200" i="1">
                <a:latin typeface="Times New Roman" panose="02020603050405020304" pitchFamily="18" charset="0"/>
                <a:ea typeface="Times New Roman" panose="02020603050405020304" pitchFamily="18" charset="0"/>
              </a:rPr>
              <a:t>x</a:t>
            </a:r>
            <a:r>
              <a:rPr lang="en-US" sz="2200">
                <a:latin typeface="Times New Roman" panose="02020603050405020304" pitchFamily="18" charset="0"/>
                <a:ea typeface="Times New Roman" panose="02020603050405020304" pitchFamily="18" charset="0"/>
              </a:rPr>
              <a:t> is 1 or 0 depending if </a:t>
            </a:r>
            <a:r>
              <a:rPr lang="en-US" sz="2200" i="1">
                <a:latin typeface="Times New Roman" panose="02020603050405020304" pitchFamily="18" charset="0"/>
                <a:ea typeface="Times New Roman" panose="02020603050405020304" pitchFamily="18" charset="0"/>
              </a:rPr>
              <a:t>x</a:t>
            </a:r>
            <a:r>
              <a:rPr lang="en-US" sz="2200">
                <a:latin typeface="Times New Roman" panose="02020603050405020304" pitchFamily="18" charset="0"/>
                <a:ea typeface="Times New Roman" panose="02020603050405020304" pitchFamily="18" charset="0"/>
              </a:rPr>
              <a:t> belongs or not to A, respectively</a:t>
            </a:r>
            <a:r>
              <a:rPr lang="en-US" sz="2200" smtClean="0">
                <a:latin typeface="Times New Roman" panose="02020603050405020304" pitchFamily="18" charset="0"/>
                <a:ea typeface="Times New Roman" panose="02020603050405020304" pitchFamily="18" charset="0"/>
              </a:rPr>
              <a:t>.</a:t>
            </a:r>
          </a:p>
          <a:p>
            <a:endParaRPr lang="en-US" sz="800" b="1" smtClean="0">
              <a:latin typeface="Times New Roman" panose="02020603050405020304" pitchFamily="18" charset="0"/>
              <a:ea typeface="Times New Roman" panose="02020603050405020304" pitchFamily="18" charset="0"/>
            </a:endParaRPr>
          </a:p>
          <a:p>
            <a:pPr marL="342900" indent="-342900">
              <a:buFont typeface="Arial" panose="020B0604020202020204" pitchFamily="34" charset="0"/>
              <a:buChar char="•"/>
            </a:pPr>
            <a:r>
              <a:rPr lang="en-US" sz="2200" b="1" smtClean="0">
                <a:latin typeface="Times New Roman" panose="02020603050405020304" pitchFamily="18" charset="0"/>
                <a:ea typeface="Times New Roman" panose="02020603050405020304" pitchFamily="18" charset="0"/>
              </a:rPr>
              <a:t>Crisp </a:t>
            </a:r>
            <a:r>
              <a:rPr lang="en-US" sz="2200" b="1">
                <a:latin typeface="Times New Roman" panose="02020603050405020304" pitchFamily="18" charset="0"/>
                <a:ea typeface="Times New Roman" panose="02020603050405020304" pitchFamily="18" charset="0"/>
              </a:rPr>
              <a:t>values </a:t>
            </a:r>
            <a:r>
              <a:rPr lang="en-US" sz="2200" b="1" smtClean="0">
                <a:latin typeface="Times New Roman" panose="02020603050405020304" pitchFamily="18" charset="0"/>
                <a:ea typeface="Times New Roman" panose="02020603050405020304" pitchFamily="18" charset="0"/>
              </a:rPr>
              <a:t>– </a:t>
            </a:r>
            <a:r>
              <a:rPr lang="en-US" sz="2200" smtClean="0">
                <a:latin typeface="Times New Roman" panose="02020603050405020304" pitchFamily="18" charset="0"/>
                <a:ea typeface="Times New Roman" panose="02020603050405020304" pitchFamily="18" charset="0"/>
              </a:rPr>
              <a:t>physical </a:t>
            </a:r>
            <a:r>
              <a:rPr lang="en-US" sz="2200">
                <a:latin typeface="Times New Roman" panose="02020603050405020304" pitchFamily="18" charset="0"/>
                <a:ea typeface="Times New Roman" panose="02020603050405020304" pitchFamily="18" charset="0"/>
              </a:rPr>
              <a:t>quantities that take </a:t>
            </a:r>
            <a:r>
              <a:rPr lang="en-US" sz="2200" b="1">
                <a:latin typeface="Times New Roman" panose="02020603050405020304" pitchFamily="18" charset="0"/>
                <a:ea typeface="Times New Roman" panose="02020603050405020304" pitchFamily="18" charset="0"/>
              </a:rPr>
              <a:t>real, precise, well-determined values in a </a:t>
            </a:r>
            <a:r>
              <a:rPr lang="en-US" sz="2200" b="1" smtClean="0">
                <a:latin typeface="Times New Roman" panose="02020603050405020304" pitchFamily="18" charset="0"/>
                <a:ea typeface="Times New Roman" panose="02020603050405020304" pitchFamily="18" charset="0"/>
              </a:rPr>
              <a:t>range</a:t>
            </a:r>
            <a:endParaRPr lang="en-US" sz="2200" b="1">
              <a:latin typeface="Times New Roman" panose="02020603050405020304" pitchFamily="18" charset="0"/>
              <a:ea typeface="Times New Roman" panose="02020603050405020304" pitchFamily="18" charset="0"/>
            </a:endParaRPr>
          </a:p>
          <a:p>
            <a:pPr marL="342900" indent="-342900">
              <a:buFont typeface="Arial" panose="020B0604020202020204" pitchFamily="34" charset="0"/>
              <a:buChar char="•"/>
            </a:pPr>
            <a:r>
              <a:rPr lang="en-US" sz="2200" smtClean="0">
                <a:latin typeface="Times New Roman" panose="02020603050405020304" pitchFamily="18" charset="0"/>
                <a:ea typeface="Times New Roman" panose="02020603050405020304" pitchFamily="18" charset="0"/>
              </a:rPr>
              <a:t>Crisp rules have </a:t>
            </a:r>
            <a:r>
              <a:rPr lang="en-US" sz="2200">
                <a:latin typeface="Times New Roman" panose="02020603050405020304" pitchFamily="18" charset="0"/>
                <a:ea typeface="Times New Roman" panose="02020603050405020304" pitchFamily="18" charset="0"/>
              </a:rPr>
              <a:t>problems with </a:t>
            </a:r>
            <a:r>
              <a:rPr lang="en-US" sz="2200" b="1">
                <a:latin typeface="Times New Roman" panose="02020603050405020304" pitchFamily="18" charset="0"/>
                <a:ea typeface="Times New Roman" panose="02020603050405020304" pitchFamily="18" charset="0"/>
              </a:rPr>
              <a:t>uncertainty</a:t>
            </a:r>
          </a:p>
          <a:p>
            <a:endParaRPr lang="en-US" sz="1000" smtClean="0">
              <a:latin typeface="Times New Roman" panose="02020603050405020304" pitchFamily="18" charset="0"/>
              <a:ea typeface="Times New Roman" panose="02020603050405020304" pitchFamily="18" charset="0"/>
            </a:endParaRPr>
          </a:p>
          <a:p>
            <a:pPr marL="342900" indent="-342900">
              <a:buFont typeface="Arial" panose="020B0604020202020204" pitchFamily="34" charset="0"/>
              <a:buChar char="•"/>
            </a:pPr>
            <a:r>
              <a:rPr lang="en-US" sz="2200" b="1" smtClean="0">
                <a:latin typeface="Times New Roman" panose="02020603050405020304" pitchFamily="18" charset="0"/>
                <a:ea typeface="Times New Roman" panose="02020603050405020304" pitchFamily="18" charset="0"/>
              </a:rPr>
              <a:t>Fuzzy sets </a:t>
            </a:r>
            <a:r>
              <a:rPr lang="en-US" sz="2200" smtClean="0">
                <a:latin typeface="Times New Roman" panose="02020603050405020304" pitchFamily="18" charset="0"/>
                <a:ea typeface="Times New Roman" panose="02020603050405020304" pitchFamily="18" charset="0"/>
              </a:rPr>
              <a:t>are supersets </a:t>
            </a:r>
            <a:r>
              <a:rPr lang="en-US" sz="2200">
                <a:latin typeface="Times New Roman" panose="02020603050405020304" pitchFamily="18" charset="0"/>
                <a:ea typeface="Times New Roman" panose="02020603050405020304" pitchFamily="18" charset="0"/>
              </a:rPr>
              <a:t>of </a:t>
            </a:r>
            <a:r>
              <a:rPr lang="en-US" sz="2200" b="1">
                <a:latin typeface="Times New Roman" panose="02020603050405020304" pitchFamily="18" charset="0"/>
                <a:ea typeface="Times New Roman" panose="02020603050405020304" pitchFamily="18" charset="0"/>
              </a:rPr>
              <a:t>crisp </a:t>
            </a:r>
            <a:r>
              <a:rPr lang="en-US" sz="2200" b="1" smtClean="0">
                <a:latin typeface="Times New Roman" panose="02020603050405020304" pitchFamily="18" charset="0"/>
                <a:ea typeface="Times New Roman" panose="02020603050405020304" pitchFamily="18" charset="0"/>
              </a:rPr>
              <a:t>sets </a:t>
            </a:r>
            <a:r>
              <a:rPr lang="en-US" sz="2200" smtClean="0">
                <a:latin typeface="Times New Roman" panose="02020603050405020304" pitchFamily="18" charset="0"/>
                <a:ea typeface="Times New Roman" panose="02020603050405020304" pitchFamily="18" charset="0"/>
              </a:rPr>
              <a:t>aimed for:</a:t>
            </a:r>
            <a:endParaRPr lang="en-US" sz="2200">
              <a:latin typeface="Times New Roman" panose="02020603050405020304" pitchFamily="18" charset="0"/>
              <a:ea typeface="Times New Roman" panose="02020603050405020304" pitchFamily="18" charset="0"/>
            </a:endParaRPr>
          </a:p>
          <a:p>
            <a:pPr marL="800100" lvl="1" indent="-342900">
              <a:buSzPct val="80000"/>
              <a:buFont typeface="Courier New" panose="02070309020205020404" pitchFamily="49" charset="0"/>
              <a:buChar char="o"/>
            </a:pPr>
            <a:r>
              <a:rPr lang="en-US" sz="2200" smtClean="0">
                <a:latin typeface="Times New Roman" panose="02020603050405020304" pitchFamily="18" charset="0"/>
                <a:ea typeface="Times New Roman" panose="02020603050405020304" pitchFamily="18" charset="0"/>
              </a:rPr>
              <a:t>Modeling </a:t>
            </a:r>
            <a:r>
              <a:rPr lang="en-US" sz="2200">
                <a:latin typeface="Times New Roman" panose="02020603050405020304" pitchFamily="18" charset="0"/>
                <a:ea typeface="Times New Roman" panose="02020603050405020304" pitchFamily="18" charset="0"/>
              </a:rPr>
              <a:t>of </a:t>
            </a:r>
            <a:r>
              <a:rPr lang="en-US" sz="2200" b="1">
                <a:latin typeface="Times New Roman" panose="02020603050405020304" pitchFamily="18" charset="0"/>
                <a:ea typeface="Times New Roman" panose="02020603050405020304" pitchFamily="18" charset="0"/>
              </a:rPr>
              <a:t>imprecise </a:t>
            </a:r>
            <a:r>
              <a:rPr lang="en-US" sz="2200" b="1" smtClean="0">
                <a:latin typeface="Times New Roman" panose="02020603050405020304" pitchFamily="18" charset="0"/>
                <a:ea typeface="Times New Roman" panose="02020603050405020304" pitchFamily="18" charset="0"/>
              </a:rPr>
              <a:t>concepts </a:t>
            </a:r>
            <a:r>
              <a:rPr lang="en-US" sz="2200" smtClean="0">
                <a:latin typeface="Times New Roman" panose="02020603050405020304" pitchFamily="18" charset="0"/>
                <a:ea typeface="Times New Roman" panose="02020603050405020304" pitchFamily="18" charset="0"/>
              </a:rPr>
              <a:t>like</a:t>
            </a:r>
            <a:endParaRPr lang="en-US" sz="2200">
              <a:latin typeface="Times New Roman" panose="02020603050405020304" pitchFamily="18" charset="0"/>
              <a:ea typeface="Times New Roman" panose="02020603050405020304" pitchFamily="18" charset="0"/>
            </a:endParaRPr>
          </a:p>
          <a:p>
            <a:r>
              <a:rPr lang="en-US" sz="2200">
                <a:latin typeface="Times New Roman" panose="02020603050405020304" pitchFamily="18" charset="0"/>
                <a:ea typeface="Times New Roman" panose="02020603050405020304" pitchFamily="18" charset="0"/>
              </a:rPr>
              <a:t> </a:t>
            </a:r>
            <a:r>
              <a:rPr lang="en-US" sz="2200" smtClean="0">
                <a:latin typeface="Times New Roman" panose="02020603050405020304" pitchFamily="18" charset="0"/>
                <a:ea typeface="Times New Roman" panose="02020603050405020304" pitchFamily="18" charset="0"/>
              </a:rPr>
              <a:t>				</a:t>
            </a:r>
            <a:r>
              <a:rPr lang="en-US" sz="2200" i="1" smtClean="0">
                <a:latin typeface="Times New Roman" panose="02020603050405020304" pitchFamily="18" charset="0"/>
                <a:ea typeface="Times New Roman" panose="02020603050405020304" pitchFamily="18" charset="0"/>
              </a:rPr>
              <a:t>Age</a:t>
            </a:r>
            <a:r>
              <a:rPr lang="en-US" sz="2200" i="1">
                <a:latin typeface="Times New Roman" panose="02020603050405020304" pitchFamily="18" charset="0"/>
                <a:ea typeface="Times New Roman" panose="02020603050405020304" pitchFamily="18" charset="0"/>
              </a:rPr>
              <a:t>, Weight, Height</a:t>
            </a:r>
            <a:r>
              <a:rPr lang="en-US" sz="2200">
                <a:latin typeface="Times New Roman" panose="02020603050405020304" pitchFamily="18" charset="0"/>
                <a:ea typeface="Times New Roman" panose="02020603050405020304" pitchFamily="18" charset="0"/>
              </a:rPr>
              <a:t>, …</a:t>
            </a:r>
          </a:p>
          <a:p>
            <a:pPr marL="342900" indent="-342900">
              <a:buFont typeface="Arial" panose="020B0604020202020204" pitchFamily="34" charset="0"/>
              <a:buChar char="•"/>
            </a:pPr>
            <a:endParaRPr lang="en-US" sz="800" smtClean="0">
              <a:latin typeface="Times New Roman" panose="02020603050405020304" pitchFamily="18" charset="0"/>
              <a:ea typeface="Times New Roman" panose="02020603050405020304" pitchFamily="18" charset="0"/>
            </a:endParaRPr>
          </a:p>
          <a:p>
            <a:pPr marL="800100" lvl="1" indent="-342900">
              <a:buSzPct val="80000"/>
              <a:buFont typeface="Courier New" panose="02070309020205020404" pitchFamily="49" charset="0"/>
              <a:buChar char="o"/>
            </a:pPr>
            <a:r>
              <a:rPr lang="en-US" sz="2200" smtClean="0">
                <a:latin typeface="Times New Roman" panose="02020603050405020304" pitchFamily="18" charset="0"/>
                <a:ea typeface="Times New Roman" panose="02020603050405020304" pitchFamily="18" charset="0"/>
              </a:rPr>
              <a:t>Modeling </a:t>
            </a:r>
            <a:r>
              <a:rPr lang="en-US" sz="2200">
                <a:latin typeface="Times New Roman" panose="02020603050405020304" pitchFamily="18" charset="0"/>
                <a:ea typeface="Times New Roman" panose="02020603050405020304" pitchFamily="18" charset="0"/>
              </a:rPr>
              <a:t>of </a:t>
            </a:r>
            <a:r>
              <a:rPr lang="en-US" sz="2200" b="1">
                <a:latin typeface="Times New Roman" panose="02020603050405020304" pitchFamily="18" charset="0"/>
                <a:ea typeface="Times New Roman" panose="02020603050405020304" pitchFamily="18" charset="0"/>
              </a:rPr>
              <a:t>imprecise dependencies </a:t>
            </a:r>
            <a:r>
              <a:rPr lang="en-US" sz="2200" b="1" smtClean="0">
                <a:latin typeface="Times New Roman" panose="02020603050405020304" pitchFamily="18" charset="0"/>
                <a:ea typeface="Times New Roman" panose="02020603050405020304" pitchFamily="18" charset="0"/>
              </a:rPr>
              <a:t>(rules</a:t>
            </a:r>
            <a:r>
              <a:rPr lang="en-US" sz="2200" b="1">
                <a:latin typeface="Times New Roman" panose="02020603050405020304" pitchFamily="18" charset="0"/>
                <a:ea typeface="Times New Roman" panose="02020603050405020304" pitchFamily="18" charset="0"/>
              </a:rPr>
              <a:t>)</a:t>
            </a:r>
            <a:r>
              <a:rPr lang="en-US" sz="2200">
                <a:latin typeface="Times New Roman" panose="02020603050405020304" pitchFamily="18" charset="0"/>
                <a:ea typeface="Times New Roman" panose="02020603050405020304" pitchFamily="18" charset="0"/>
              </a:rPr>
              <a:t>:</a:t>
            </a:r>
          </a:p>
          <a:p>
            <a:r>
              <a:rPr lang="en-US" sz="2200">
                <a:latin typeface="Times New Roman" panose="02020603050405020304" pitchFamily="18" charset="0"/>
                <a:ea typeface="Times New Roman" panose="02020603050405020304" pitchFamily="18" charset="0"/>
              </a:rPr>
              <a:t>	</a:t>
            </a:r>
            <a:r>
              <a:rPr lang="en-US" sz="2200" smtClean="0">
                <a:latin typeface="Times New Roman" panose="02020603050405020304" pitchFamily="18" charset="0"/>
                <a:ea typeface="Times New Roman" panose="02020603050405020304" pitchFamily="18" charset="0"/>
              </a:rPr>
              <a:t> 	IF </a:t>
            </a:r>
            <a:r>
              <a:rPr lang="en-US" sz="2200">
                <a:latin typeface="Times New Roman" panose="02020603050405020304" pitchFamily="18" charset="0"/>
                <a:ea typeface="Times New Roman" panose="02020603050405020304" pitchFamily="18" charset="0"/>
              </a:rPr>
              <a:t>age IS young AND car-power IS high </a:t>
            </a:r>
            <a:r>
              <a:rPr lang="en-US" sz="2200" smtClean="0">
                <a:latin typeface="Times New Roman" panose="02020603050405020304" pitchFamily="18" charset="0"/>
                <a:ea typeface="Times New Roman" panose="02020603050405020304" pitchFamily="18" charset="0"/>
              </a:rPr>
              <a:t>THEN risk </a:t>
            </a:r>
            <a:r>
              <a:rPr lang="en-US" sz="2200">
                <a:latin typeface="Times New Roman" panose="02020603050405020304" pitchFamily="18" charset="0"/>
                <a:ea typeface="Times New Roman" panose="02020603050405020304" pitchFamily="18" charset="0"/>
              </a:rPr>
              <a:t>IS high</a:t>
            </a:r>
          </a:p>
          <a:p>
            <a:pPr marL="342900" indent="-342900">
              <a:buFont typeface="Arial" panose="020B0604020202020204" pitchFamily="34" charset="0"/>
              <a:buChar char="•"/>
            </a:pPr>
            <a:endParaRPr lang="en-US" sz="800" smtClean="0">
              <a:latin typeface="Times New Roman" panose="02020603050405020304" pitchFamily="18" charset="0"/>
              <a:ea typeface="Times New Roman" panose="02020603050405020304" pitchFamily="18" charset="0"/>
            </a:endParaRPr>
          </a:p>
          <a:p>
            <a:pPr marL="800100" lvl="1" indent="-342900">
              <a:buSzPct val="80000"/>
              <a:buFont typeface="Courier New" panose="02070309020205020404" pitchFamily="49" charset="0"/>
              <a:buChar char="o"/>
            </a:pPr>
            <a:r>
              <a:rPr lang="en-US" sz="2200" b="1" smtClean="0">
                <a:latin typeface="Times New Roman" panose="02020603050405020304" pitchFamily="18" charset="0"/>
                <a:ea typeface="Times New Roman" panose="02020603050405020304" pitchFamily="18" charset="0"/>
              </a:rPr>
              <a:t>Representation </a:t>
            </a:r>
            <a:r>
              <a:rPr lang="en-US" sz="2200" b="1">
                <a:latin typeface="Times New Roman" panose="02020603050405020304" pitchFamily="18" charset="0"/>
                <a:ea typeface="Times New Roman" panose="02020603050405020304" pitchFamily="18" charset="0"/>
              </a:rPr>
              <a:t>of information</a:t>
            </a:r>
            <a:r>
              <a:rPr lang="en-US" sz="2200">
                <a:latin typeface="Times New Roman" panose="02020603050405020304" pitchFamily="18" charset="0"/>
                <a:ea typeface="Times New Roman" panose="02020603050405020304" pitchFamily="18" charset="0"/>
              </a:rPr>
              <a:t> </a:t>
            </a:r>
            <a:r>
              <a:rPr lang="en-US" sz="2200" b="1">
                <a:latin typeface="Times New Roman" panose="02020603050405020304" pitchFamily="18" charset="0"/>
                <a:ea typeface="Times New Roman" panose="02020603050405020304" pitchFamily="18" charset="0"/>
              </a:rPr>
              <a:t>extracted </a:t>
            </a:r>
            <a:r>
              <a:rPr lang="en-US" sz="2200" b="1" smtClean="0">
                <a:latin typeface="Times New Roman" panose="02020603050405020304" pitchFamily="18" charset="0"/>
                <a:ea typeface="Times New Roman" panose="02020603050405020304" pitchFamily="18" charset="0"/>
              </a:rPr>
              <a:t>from inherently </a:t>
            </a:r>
            <a:r>
              <a:rPr lang="en-US" sz="2200" b="1">
                <a:latin typeface="Times New Roman" panose="02020603050405020304" pitchFamily="18" charset="0"/>
                <a:ea typeface="Times New Roman" panose="02020603050405020304" pitchFamily="18" charset="0"/>
              </a:rPr>
              <a:t>imprecise data</a:t>
            </a:r>
            <a:endParaRPr lang="en-US" sz="2200" b="1" smtClean="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28267753"/>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PlaceHolder 1"/>
          <p:cNvSpPr>
            <a:spLocks noGrp="1"/>
          </p:cNvSpPr>
          <p:nvPr>
            <p:ph type="title"/>
          </p:nvPr>
        </p:nvSpPr>
        <p:spPr>
          <a:xfrm>
            <a:off x="0" y="859422"/>
            <a:ext cx="9066960" cy="501198"/>
          </a:xfrm>
          <a:prstGeom prst="rect">
            <a:avLst/>
          </a:prstGeom>
          <a:noFill/>
          <a:ln w="0">
            <a:noFill/>
          </a:ln>
        </p:spPr>
        <p:txBody>
          <a:bodyPr lIns="0" tIns="0" rIns="0" bIns="0" anchor="ctr">
            <a:noAutofit/>
          </a:bodyPr>
          <a:lstStyle/>
          <a:p>
            <a:pPr algn="ctr">
              <a:lnSpc>
                <a:spcPct val="100000"/>
              </a:lnSpc>
            </a:pPr>
            <a:r>
              <a:rPr lang="en-GB" sz="3200" b="1" strike="noStrike" spc="-1" smtClean="0">
                <a:solidFill>
                  <a:srgbClr val="558ED5"/>
                </a:solidFill>
                <a:latin typeface="Calibri"/>
                <a:ea typeface="Calibri"/>
              </a:rPr>
              <a:t>Crisp rules</a:t>
            </a:r>
            <a:endParaRPr lang="en-US" sz="1400" b="0" strike="noStrike" spc="-1" dirty="0">
              <a:latin typeface="Arial"/>
            </a:endParaRPr>
          </a:p>
        </p:txBody>
      </p:sp>
      <p:pic>
        <p:nvPicPr>
          <p:cNvPr id="48" name="Picture 1"/>
          <p:cNvPicPr/>
          <p:nvPr/>
        </p:nvPicPr>
        <p:blipFill>
          <a:blip r:embed="rId3"/>
          <a:stretch/>
        </p:blipFill>
        <p:spPr>
          <a:xfrm>
            <a:off x="0" y="-228600"/>
            <a:ext cx="9143280" cy="1166400"/>
          </a:xfrm>
          <a:prstGeom prst="rect">
            <a:avLst/>
          </a:prstGeom>
          <a:ln w="0">
            <a:noFill/>
          </a:ln>
        </p:spPr>
      </p:pic>
      <p:sp>
        <p:nvSpPr>
          <p:cNvPr id="5" name="Rectangle 4"/>
          <p:cNvSpPr/>
          <p:nvPr/>
        </p:nvSpPr>
        <p:spPr>
          <a:xfrm>
            <a:off x="0" y="1299661"/>
            <a:ext cx="9144000" cy="5018297"/>
          </a:xfrm>
          <a:prstGeom prst="rect">
            <a:avLst/>
          </a:prstGeom>
        </p:spPr>
        <p:txBody>
          <a:bodyPr wrap="square">
            <a:spAutoFit/>
          </a:bodyPr>
          <a:lstStyle/>
          <a:p>
            <a:pPr marL="342900" indent="-342900">
              <a:buFont typeface="Arial" panose="020B0604020202020204" pitchFamily="34" charset="0"/>
              <a:buChar char="•"/>
            </a:pPr>
            <a:r>
              <a:rPr lang="en-US" sz="2200" smtClean="0">
                <a:latin typeface="Times New Roman" panose="02020603050405020304" pitchFamily="18" charset="0"/>
                <a:ea typeface="Times New Roman" panose="02020603050405020304" pitchFamily="18" charset="0"/>
              </a:rPr>
              <a:t>Consist </a:t>
            </a:r>
            <a:r>
              <a:rPr lang="en-US" sz="2200">
                <a:latin typeface="Times New Roman" panose="02020603050405020304" pitchFamily="18" charset="0"/>
                <a:ea typeface="Times New Roman" panose="02020603050405020304" pitchFamily="18" charset="0"/>
              </a:rPr>
              <a:t>of </a:t>
            </a:r>
            <a:r>
              <a:rPr lang="en-US" sz="2200" b="1">
                <a:latin typeface="Times New Roman" panose="02020603050405020304" pitchFamily="18" charset="0"/>
                <a:ea typeface="Times New Roman" panose="02020603050405020304" pitchFamily="18" charset="0"/>
              </a:rPr>
              <a:t>antecedents</a:t>
            </a:r>
            <a:r>
              <a:rPr lang="en-US" sz="2200">
                <a:latin typeface="Times New Roman" panose="02020603050405020304" pitchFamily="18" charset="0"/>
                <a:ea typeface="Times New Roman" panose="02020603050405020304" pitchFamily="18" charset="0"/>
              </a:rPr>
              <a:t> and </a:t>
            </a:r>
            <a:r>
              <a:rPr lang="en-US" sz="2200" b="1" smtClean="0">
                <a:latin typeface="Times New Roman" panose="02020603050405020304" pitchFamily="18" charset="0"/>
                <a:ea typeface="Times New Roman" panose="02020603050405020304" pitchFamily="18" charset="0"/>
              </a:rPr>
              <a:t>consequents</a:t>
            </a:r>
          </a:p>
          <a:p>
            <a:pPr marL="342900" indent="-342900">
              <a:buFont typeface="Arial" panose="020B0604020202020204" pitchFamily="34" charset="0"/>
              <a:buChar char="•"/>
            </a:pPr>
            <a:r>
              <a:rPr lang="en-US" sz="2200">
                <a:latin typeface="Times New Roman" panose="02020603050405020304" pitchFamily="18" charset="0"/>
                <a:ea typeface="Times New Roman" panose="02020603050405020304" pitchFamily="18" charset="0"/>
              </a:rPr>
              <a:t>Each part of an </a:t>
            </a:r>
            <a:r>
              <a:rPr lang="en-US" sz="2200" b="1">
                <a:latin typeface="Times New Roman" panose="02020603050405020304" pitchFamily="18" charset="0"/>
                <a:ea typeface="Times New Roman" panose="02020603050405020304" pitchFamily="18" charset="0"/>
              </a:rPr>
              <a:t>antecedent</a:t>
            </a:r>
            <a:r>
              <a:rPr lang="en-US" sz="2200">
                <a:latin typeface="Times New Roman" panose="02020603050405020304" pitchFamily="18" charset="0"/>
                <a:ea typeface="Times New Roman" panose="02020603050405020304" pitchFamily="18" charset="0"/>
              </a:rPr>
              <a:t> is a logical expression</a:t>
            </a:r>
          </a:p>
          <a:p>
            <a:pPr marL="800100" lvl="1" indent="-342900">
              <a:buSzPct val="80000"/>
              <a:buFont typeface="Courier New" panose="02070309020205020404" pitchFamily="49" charset="0"/>
              <a:buChar char="o"/>
            </a:pPr>
            <a:r>
              <a:rPr lang="en-US" sz="2200">
                <a:latin typeface="Times New Roman" panose="02020603050405020304" pitchFamily="18" charset="0"/>
                <a:ea typeface="Times New Roman" panose="02020603050405020304" pitchFamily="18" charset="0"/>
              </a:rPr>
              <a:t>e.g. </a:t>
            </a:r>
            <a:r>
              <a:rPr lang="en-US" sz="2200" b="1">
                <a:latin typeface="Times New Roman" panose="02020603050405020304" pitchFamily="18" charset="0"/>
                <a:ea typeface="Times New Roman" panose="02020603050405020304" pitchFamily="18" charset="0"/>
              </a:rPr>
              <a:t>A &gt; 0.5</a:t>
            </a:r>
            <a:r>
              <a:rPr lang="en-US" sz="2200">
                <a:latin typeface="Times New Roman" panose="02020603050405020304" pitchFamily="18" charset="0"/>
                <a:ea typeface="Times New Roman" panose="02020603050405020304" pitchFamily="18" charset="0"/>
              </a:rPr>
              <a:t>, </a:t>
            </a:r>
            <a:r>
              <a:rPr lang="en-US" sz="2200" b="1">
                <a:latin typeface="Times New Roman" panose="02020603050405020304" pitchFamily="18" charset="0"/>
                <a:ea typeface="Times New Roman" panose="02020603050405020304" pitchFamily="18" charset="0"/>
              </a:rPr>
              <a:t>light is on</a:t>
            </a:r>
          </a:p>
          <a:p>
            <a:pPr marL="342900" indent="-342900">
              <a:buFont typeface="Arial" panose="020B0604020202020204" pitchFamily="34" charset="0"/>
              <a:buChar char="•"/>
            </a:pPr>
            <a:r>
              <a:rPr lang="en-US" sz="2200" b="1" smtClean="0">
                <a:latin typeface="Times New Roman" panose="02020603050405020304" pitchFamily="18" charset="0"/>
                <a:ea typeface="Times New Roman" panose="02020603050405020304" pitchFamily="18" charset="0"/>
              </a:rPr>
              <a:t>Consequent</a:t>
            </a:r>
            <a:r>
              <a:rPr lang="en-US" sz="2200" smtClean="0">
                <a:latin typeface="Times New Roman" panose="02020603050405020304" pitchFamily="18" charset="0"/>
                <a:ea typeface="Times New Roman" panose="02020603050405020304" pitchFamily="18" charset="0"/>
              </a:rPr>
              <a:t> </a:t>
            </a:r>
            <a:r>
              <a:rPr lang="en-US" sz="2200" b="1">
                <a:latin typeface="Times New Roman" panose="02020603050405020304" pitchFamily="18" charset="0"/>
                <a:ea typeface="Times New Roman" panose="02020603050405020304" pitchFamily="18" charset="0"/>
              </a:rPr>
              <a:t>will be asserted if antecedent is true</a:t>
            </a:r>
            <a:r>
              <a:rPr lang="en-US" sz="2200" smtClean="0">
                <a:latin typeface="Times New Roman" panose="02020603050405020304" pitchFamily="18" charset="0"/>
                <a:ea typeface="Times New Roman" panose="02020603050405020304" pitchFamily="18" charset="0"/>
              </a:rPr>
              <a:t>			</a:t>
            </a:r>
            <a:endParaRPr lang="en-US" sz="800" smtClean="0">
              <a:latin typeface="Times New Roman" panose="02020603050405020304" pitchFamily="18" charset="0"/>
              <a:ea typeface="Times New Roman" panose="02020603050405020304" pitchFamily="18" charset="0"/>
            </a:endParaRPr>
          </a:p>
          <a:p>
            <a:pPr marL="800100" lvl="1" indent="-342900">
              <a:buSzPct val="80000"/>
              <a:buFont typeface="Courier New" panose="02070309020205020404" pitchFamily="49" charset="0"/>
              <a:buChar char="o"/>
            </a:pPr>
            <a:r>
              <a:rPr lang="en-US" sz="2200">
                <a:latin typeface="Times New Roman" panose="02020603050405020304" pitchFamily="18" charset="0"/>
                <a:ea typeface="Times New Roman" panose="02020603050405020304" pitchFamily="18" charset="0"/>
              </a:rPr>
              <a:t>IF (Presentation is Dull) AND (Voice is Monotone</a:t>
            </a:r>
            <a:r>
              <a:rPr lang="en-US" sz="2200" smtClean="0">
                <a:latin typeface="Times New Roman" panose="02020603050405020304" pitchFamily="18" charset="0"/>
                <a:ea typeface="Times New Roman" panose="02020603050405020304" pitchFamily="18" charset="0"/>
              </a:rPr>
              <a:t>)</a:t>
            </a:r>
          </a:p>
          <a:p>
            <a:pPr marL="800100" lvl="1" indent="-342900">
              <a:buSzPct val="80000"/>
              <a:buFont typeface="Courier New" panose="02070309020205020404" pitchFamily="49" charset="0"/>
              <a:buChar char="o"/>
            </a:pPr>
            <a:r>
              <a:rPr lang="en-US" sz="2200">
                <a:latin typeface="Times New Roman" panose="02020603050405020304" pitchFamily="18" charset="0"/>
                <a:ea typeface="Times New Roman" panose="02020603050405020304" pitchFamily="18" charset="0"/>
              </a:rPr>
              <a:t>THEN Lecture is boring</a:t>
            </a:r>
          </a:p>
          <a:p>
            <a:pPr lvl="1" indent="-342900">
              <a:lnSpc>
                <a:spcPct val="95000"/>
              </a:lnSpc>
              <a:spcBef>
                <a:spcPct val="0"/>
              </a:spcBef>
              <a:buClr>
                <a:srgbClr val="000000"/>
              </a:buClr>
              <a:buFontTx/>
              <a:buChar char="•"/>
            </a:pPr>
            <a:r>
              <a:rPr lang="en-US" altLang="en-US" sz="2200" b="1" smtClean="0">
                <a:latin typeface="Times New Roman" panose="02020603050405020304" pitchFamily="18" charset="0"/>
                <a:ea typeface="Times New Roman" panose="02020603050405020304" pitchFamily="18" charset="0"/>
              </a:rPr>
              <a:t>Difficulties:</a:t>
            </a:r>
          </a:p>
          <a:p>
            <a:pPr lvl="2" indent="-342900">
              <a:lnSpc>
                <a:spcPct val="95000"/>
              </a:lnSpc>
              <a:spcBef>
                <a:spcPct val="0"/>
              </a:spcBef>
              <a:buClr>
                <a:srgbClr val="000000"/>
              </a:buClr>
              <a:buSzPct val="80000"/>
              <a:buFont typeface="Courier New" panose="02070309020205020404" pitchFamily="49" charset="0"/>
              <a:buChar char="o"/>
            </a:pPr>
            <a:r>
              <a:rPr lang="en-US" altLang="en-US" sz="2200" smtClean="0">
                <a:latin typeface="Times New Roman" panose="02020603050405020304" pitchFamily="18" charset="0"/>
                <a:ea typeface="Times New Roman" panose="02020603050405020304" pitchFamily="18" charset="0"/>
              </a:rPr>
              <a:t>Only </a:t>
            </a:r>
            <a:r>
              <a:rPr lang="en-US" altLang="en-US" sz="2200" b="1">
                <a:latin typeface="Times New Roman" panose="02020603050405020304" pitchFamily="18" charset="0"/>
                <a:ea typeface="Times New Roman" panose="02020603050405020304" pitchFamily="18" charset="0"/>
              </a:rPr>
              <a:t>one rule at a time </a:t>
            </a:r>
            <a:r>
              <a:rPr lang="en-US" altLang="en-US" sz="2200">
                <a:latin typeface="Times New Roman" panose="02020603050405020304" pitchFamily="18" charset="0"/>
                <a:ea typeface="Times New Roman" panose="02020603050405020304" pitchFamily="18" charset="0"/>
              </a:rPr>
              <a:t>allowed to fire</a:t>
            </a:r>
          </a:p>
          <a:p>
            <a:pPr lvl="2" indent="-342900">
              <a:lnSpc>
                <a:spcPct val="95000"/>
              </a:lnSpc>
              <a:spcBef>
                <a:spcPct val="0"/>
              </a:spcBef>
              <a:buClr>
                <a:srgbClr val="000000"/>
              </a:buClr>
              <a:buSzPct val="80000"/>
              <a:buFont typeface="Courier New" panose="02070309020205020404" pitchFamily="49" charset="0"/>
              <a:buChar char="o"/>
            </a:pPr>
            <a:r>
              <a:rPr lang="en-US" altLang="en-US" sz="2200">
                <a:latin typeface="Times New Roman" panose="02020603050405020304" pitchFamily="18" charset="0"/>
                <a:ea typeface="Times New Roman" panose="02020603050405020304" pitchFamily="18" charset="0"/>
              </a:rPr>
              <a:t>A rule will either fire or not fire; Sequential firing of rules also </a:t>
            </a:r>
            <a:r>
              <a:rPr lang="en-US" altLang="en-US" sz="2200" smtClean="0">
                <a:latin typeface="Times New Roman" panose="02020603050405020304" pitchFamily="18" charset="0"/>
                <a:ea typeface="Times New Roman" panose="02020603050405020304" pitchFamily="18" charset="0"/>
              </a:rPr>
              <a:t>is a problem (</a:t>
            </a:r>
            <a:r>
              <a:rPr lang="en-US" altLang="en-US" sz="2200" b="1" smtClean="0">
                <a:latin typeface="Times New Roman" panose="02020603050405020304" pitchFamily="18" charset="0"/>
                <a:ea typeface="Times New Roman" panose="02020603050405020304" pitchFamily="18" charset="0"/>
              </a:rPr>
              <a:t>ordering the rules </a:t>
            </a:r>
            <a:r>
              <a:rPr lang="en-US" altLang="en-US" sz="2200" smtClean="0">
                <a:latin typeface="Times New Roman" panose="02020603050405020304" pitchFamily="18" charset="0"/>
                <a:ea typeface="Times New Roman" panose="02020603050405020304" pitchFamily="18" charset="0"/>
              </a:rPr>
              <a:t>to fire!)</a:t>
            </a:r>
          </a:p>
          <a:p>
            <a:pPr lvl="2" indent="-342900">
              <a:lnSpc>
                <a:spcPct val="95000"/>
              </a:lnSpc>
              <a:spcBef>
                <a:spcPct val="0"/>
              </a:spcBef>
              <a:buClr>
                <a:srgbClr val="000000"/>
              </a:buClr>
              <a:buSzPct val="80000"/>
              <a:buFont typeface="Courier New" panose="02070309020205020404" pitchFamily="49" charset="0"/>
              <a:buChar char="o"/>
            </a:pPr>
            <a:r>
              <a:rPr lang="en-US" altLang="en-US" sz="2200">
                <a:latin typeface="Times New Roman" panose="02020603050405020304" pitchFamily="18" charset="0"/>
                <a:ea typeface="Times New Roman" panose="02020603050405020304" pitchFamily="18" charset="0"/>
              </a:rPr>
              <a:t>Crisp rules </a:t>
            </a:r>
            <a:r>
              <a:rPr lang="en-US" altLang="en-US" sz="2200" b="1">
                <a:latin typeface="Times New Roman" panose="02020603050405020304" pitchFamily="18" charset="0"/>
                <a:ea typeface="Times New Roman" panose="02020603050405020304" pitchFamily="18" charset="0"/>
              </a:rPr>
              <a:t>have problems with </a:t>
            </a:r>
          </a:p>
          <a:p>
            <a:pPr marL="571500" lvl="2">
              <a:lnSpc>
                <a:spcPct val="95000"/>
              </a:lnSpc>
              <a:spcBef>
                <a:spcPct val="0"/>
              </a:spcBef>
              <a:buClr>
                <a:srgbClr val="000000"/>
              </a:buClr>
              <a:buSzPct val="80000"/>
            </a:pPr>
            <a:r>
              <a:rPr lang="en-US" altLang="en-US" sz="2200" b="1" smtClean="0">
                <a:latin typeface="Times New Roman" panose="02020603050405020304" pitchFamily="18" charset="0"/>
                <a:ea typeface="Times New Roman" panose="02020603050405020304" pitchFamily="18" charset="0"/>
              </a:rPr>
              <a:t>uncertainty</a:t>
            </a:r>
            <a:r>
              <a:rPr lang="en-US" altLang="en-US" sz="2200" smtClean="0">
                <a:latin typeface="Times New Roman" panose="02020603050405020304" pitchFamily="18" charset="0"/>
                <a:ea typeface="Times New Roman" panose="02020603050405020304" pitchFamily="18" charset="0"/>
              </a:rPr>
              <a:t> </a:t>
            </a:r>
            <a:r>
              <a:rPr lang="en-US" altLang="en-US" sz="2200">
                <a:latin typeface="Times New Roman" panose="02020603050405020304" pitchFamily="18" charset="0"/>
                <a:ea typeface="Times New Roman" panose="02020603050405020304" pitchFamily="18" charset="0"/>
              </a:rPr>
              <a:t>- representing concepts </a:t>
            </a:r>
            <a:r>
              <a:rPr lang="en-US" altLang="en-US" sz="2200" smtClean="0">
                <a:latin typeface="Times New Roman" panose="02020603050405020304" pitchFamily="18" charset="0"/>
                <a:ea typeface="Times New Roman" panose="02020603050405020304" pitchFamily="18" charset="0"/>
              </a:rPr>
              <a:t>like</a:t>
            </a:r>
          </a:p>
          <a:p>
            <a:pPr marL="571500" lvl="2">
              <a:lnSpc>
                <a:spcPct val="95000"/>
              </a:lnSpc>
              <a:spcBef>
                <a:spcPct val="0"/>
              </a:spcBef>
              <a:buClr>
                <a:srgbClr val="000000"/>
              </a:buClr>
              <a:buSzPct val="80000"/>
            </a:pPr>
            <a:r>
              <a:rPr lang="en-US" altLang="en-US" sz="2200" i="1" smtClean="0">
                <a:latin typeface="Times New Roman" panose="02020603050405020304" pitchFamily="18" charset="0"/>
                <a:ea typeface="Times New Roman" panose="02020603050405020304" pitchFamily="18" charset="0"/>
              </a:rPr>
              <a:t>small</a:t>
            </a:r>
            <a:r>
              <a:rPr lang="en-US" altLang="en-US" sz="2200" i="1">
                <a:latin typeface="Times New Roman" panose="02020603050405020304" pitchFamily="18" charset="0"/>
                <a:ea typeface="Times New Roman" panose="02020603050405020304" pitchFamily="18" charset="0"/>
              </a:rPr>
              <a:t>, large, thin, </a:t>
            </a:r>
            <a:r>
              <a:rPr lang="en-US" altLang="en-US" sz="2200" i="1" smtClean="0">
                <a:latin typeface="Times New Roman" panose="02020603050405020304" pitchFamily="18" charset="0"/>
                <a:ea typeface="Times New Roman" panose="02020603050405020304" pitchFamily="18" charset="0"/>
              </a:rPr>
              <a:t>wide</a:t>
            </a:r>
            <a:endParaRPr lang="en-US" altLang="en-US" sz="2200" i="1">
              <a:latin typeface="Times New Roman" panose="02020603050405020304" pitchFamily="18" charset="0"/>
              <a:ea typeface="Times New Roman" panose="02020603050405020304" pitchFamily="18" charset="0"/>
            </a:endParaRPr>
          </a:p>
          <a:p>
            <a:pPr lvl="2" indent="-342900">
              <a:lnSpc>
                <a:spcPct val="95000"/>
              </a:lnSpc>
              <a:spcBef>
                <a:spcPct val="0"/>
              </a:spcBef>
              <a:buClr>
                <a:srgbClr val="000000"/>
              </a:buClr>
              <a:buSzPct val="80000"/>
              <a:buFont typeface="Courier New" panose="02070309020205020404" pitchFamily="49" charset="0"/>
              <a:buChar char="o"/>
            </a:pPr>
            <a:r>
              <a:rPr lang="en-US" altLang="en-US" sz="2200">
                <a:latin typeface="Times New Roman" panose="02020603050405020304" pitchFamily="18" charset="0"/>
                <a:ea typeface="Times New Roman" panose="02020603050405020304" pitchFamily="18" charset="0"/>
              </a:rPr>
              <a:t>Classical </a:t>
            </a:r>
            <a:r>
              <a:rPr lang="en-US" altLang="en-US" sz="2200" smtClean="0">
                <a:latin typeface="Times New Roman" panose="02020603050405020304" pitchFamily="18" charset="0"/>
                <a:ea typeface="Times New Roman" panose="02020603050405020304" pitchFamily="18" charset="0"/>
              </a:rPr>
              <a:t>Crisp Sets </a:t>
            </a:r>
            <a:r>
              <a:rPr lang="en-US" altLang="en-US" sz="2200">
                <a:latin typeface="Times New Roman" panose="02020603050405020304" pitchFamily="18" charset="0"/>
                <a:ea typeface="Times New Roman" panose="02020603050405020304" pitchFamily="18" charset="0"/>
              </a:rPr>
              <a:t>can be </a:t>
            </a:r>
            <a:r>
              <a:rPr lang="en-US" altLang="en-US" sz="2200" smtClean="0">
                <a:latin typeface="Times New Roman" panose="02020603050405020304" pitchFamily="18" charset="0"/>
                <a:ea typeface="Times New Roman" panose="02020603050405020304" pitchFamily="18" charset="0"/>
              </a:rPr>
              <a:t>described</a:t>
            </a:r>
          </a:p>
          <a:p>
            <a:pPr marL="571500" lvl="2">
              <a:lnSpc>
                <a:spcPct val="95000"/>
              </a:lnSpc>
              <a:spcBef>
                <a:spcPct val="0"/>
              </a:spcBef>
              <a:buClr>
                <a:srgbClr val="000000"/>
              </a:buClr>
              <a:buSzPct val="80000"/>
            </a:pPr>
            <a:r>
              <a:rPr lang="en-US" altLang="en-US" sz="2200" smtClean="0">
                <a:latin typeface="Times New Roman" panose="02020603050405020304" pitchFamily="18" charset="0"/>
                <a:ea typeface="Times New Roman" panose="02020603050405020304" pitchFamily="18" charset="0"/>
              </a:rPr>
              <a:t>by a characteristic function </a:t>
            </a:r>
            <a:r>
              <a:rPr lang="en-US" altLang="en-US" sz="2200" smtClean="0">
                <a:latin typeface="Times New Roman" panose="02020603050405020304" pitchFamily="18" charset="0"/>
                <a:ea typeface="Times New Roman" panose="02020603050405020304" pitchFamily="18" charset="0"/>
                <a:sym typeface="Symbol"/>
              </a:rPr>
              <a:t></a:t>
            </a:r>
            <a:r>
              <a:rPr lang="en-US" altLang="en-US" sz="2200" smtClean="0">
                <a:latin typeface="Times New Roman" panose="02020603050405020304" pitchFamily="18" charset="0"/>
                <a:ea typeface="Times New Roman" panose="02020603050405020304" pitchFamily="18" charset="0"/>
              </a:rPr>
              <a:t> </a:t>
            </a:r>
            <a:endParaRPr lang="en-US" altLang="en-US" sz="2200">
              <a:latin typeface="Times New Roman" panose="02020603050405020304" pitchFamily="18" charset="0"/>
              <a:ea typeface="Times New Roman" panose="02020603050405020304" pitchFamily="18"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5274" y="4590473"/>
            <a:ext cx="3939300" cy="2267356"/>
          </a:xfrm>
          <a:prstGeom prst="rect">
            <a:avLst/>
          </a:prstGeom>
        </p:spPr>
      </p:pic>
    </p:spTree>
    <p:extLst>
      <p:ext uri="{BB962C8B-B14F-4D97-AF65-F5344CB8AC3E}">
        <p14:creationId xmlns:p14="http://schemas.microsoft.com/office/powerpoint/2010/main" val="1245323396"/>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1"/>
          <p:cNvPicPr/>
          <p:nvPr/>
        </p:nvPicPr>
        <p:blipFill>
          <a:blip r:embed="rId3"/>
          <a:stretch/>
        </p:blipFill>
        <p:spPr>
          <a:xfrm>
            <a:off x="0" y="-228600"/>
            <a:ext cx="9143280" cy="1166400"/>
          </a:xfrm>
          <a:prstGeom prst="rect">
            <a:avLst/>
          </a:prstGeom>
          <a:ln w="0">
            <a:noFill/>
          </a:ln>
        </p:spPr>
      </p:pic>
      <p:sp>
        <p:nvSpPr>
          <p:cNvPr id="2" name="Rectangle 1"/>
          <p:cNvSpPr/>
          <p:nvPr/>
        </p:nvSpPr>
        <p:spPr>
          <a:xfrm>
            <a:off x="5206884" y="972890"/>
            <a:ext cx="3937116" cy="430887"/>
          </a:xfrm>
          <a:prstGeom prst="rect">
            <a:avLst/>
          </a:prstGeom>
        </p:spPr>
        <p:txBody>
          <a:bodyPr wrap="square">
            <a:spAutoFit/>
          </a:bodyPr>
          <a:lstStyle/>
          <a:p>
            <a:pPr marL="0" lvl="1"/>
            <a:r>
              <a:rPr lang="en-GB" sz="2200" b="1" dirty="0" smtClean="0">
                <a:latin typeface="Times New Roman" panose="02020603050405020304" pitchFamily="18" charset="0"/>
                <a:ea typeface="Times New Roman" panose="02020603050405020304" pitchFamily="18" charset="0"/>
              </a:rPr>
              <a:t>Robot </a:t>
            </a:r>
            <a:r>
              <a:rPr lang="en-GB" sz="2200" b="1" dirty="0">
                <a:latin typeface="Times New Roman" panose="02020603050405020304" pitchFamily="18" charset="0"/>
                <a:ea typeface="Times New Roman" panose="02020603050405020304" pitchFamily="18" charset="0"/>
              </a:rPr>
              <a:t>able to harvest tomatoes</a:t>
            </a:r>
            <a:endParaRPr lang="en-US" sz="2200" b="1" dirty="0">
              <a:latin typeface="Times New Roman" panose="02020603050405020304" pitchFamily="18" charset="0"/>
              <a:ea typeface="Times New Roman" panose="02020603050405020304" pitchFamily="18" charset="0"/>
            </a:endParaRPr>
          </a:p>
        </p:txBody>
      </p:sp>
      <p:pic>
        <p:nvPicPr>
          <p:cNvPr id="4" name="Picture 3"/>
          <p:cNvPicPr>
            <a:picLocks noChangeAspect="1"/>
          </p:cNvPicPr>
          <p:nvPr/>
        </p:nvPicPr>
        <p:blipFill>
          <a:blip r:embed="rId4"/>
          <a:stretch>
            <a:fillRect/>
          </a:stretch>
        </p:blipFill>
        <p:spPr>
          <a:xfrm>
            <a:off x="0" y="1054281"/>
            <a:ext cx="5206884" cy="5245783"/>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69402" y="3043589"/>
            <a:ext cx="5974597" cy="3805879"/>
          </a:xfrm>
          <a:prstGeom prst="rect">
            <a:avLst/>
          </a:prstGeom>
        </p:spPr>
      </p:pic>
      <p:sp>
        <p:nvSpPr>
          <p:cNvPr id="9" name="Rectangle 8"/>
          <p:cNvSpPr/>
          <p:nvPr/>
        </p:nvSpPr>
        <p:spPr>
          <a:xfrm>
            <a:off x="5213913" y="1345633"/>
            <a:ext cx="3937116" cy="1785104"/>
          </a:xfrm>
          <a:prstGeom prst="rect">
            <a:avLst/>
          </a:prstGeom>
        </p:spPr>
        <p:txBody>
          <a:bodyPr wrap="square">
            <a:spAutoFit/>
          </a:bodyPr>
          <a:lstStyle/>
          <a:p>
            <a:pPr marL="342900" lvl="1" indent="-342900">
              <a:buFont typeface="Arial" panose="020B0604020202020204" pitchFamily="34" charset="0"/>
              <a:buChar char="•"/>
            </a:pPr>
            <a:r>
              <a:rPr lang="en-GB" sz="2200" dirty="0" smtClean="0">
                <a:latin typeface="Times New Roman" panose="02020603050405020304" pitchFamily="18" charset="0"/>
                <a:ea typeface="Times New Roman" panose="02020603050405020304" pitchFamily="18" charset="0"/>
              </a:rPr>
              <a:t>Combine </a:t>
            </a:r>
            <a:r>
              <a:rPr lang="en-GB" sz="2200" b="1" dirty="0" smtClean="0">
                <a:latin typeface="Times New Roman" panose="02020603050405020304" pitchFamily="18" charset="0"/>
                <a:ea typeface="Times New Roman" panose="02020603050405020304" pitchFamily="18" charset="0"/>
              </a:rPr>
              <a:t>Computer Vision </a:t>
            </a:r>
            <a:r>
              <a:rPr lang="en-GB" sz="2200" dirty="0" smtClean="0">
                <a:latin typeface="Times New Roman" panose="02020603050405020304" pitchFamily="18" charset="0"/>
                <a:ea typeface="Times New Roman" panose="02020603050405020304" pitchFamily="18" charset="0"/>
              </a:rPr>
              <a:t>with </a:t>
            </a:r>
            <a:r>
              <a:rPr lang="en-GB" sz="2200" b="1" dirty="0" smtClean="0">
                <a:latin typeface="Times New Roman" panose="02020603050405020304" pitchFamily="18" charset="0"/>
                <a:ea typeface="Times New Roman" panose="02020603050405020304" pitchFamily="18" charset="0"/>
              </a:rPr>
              <a:t>Neural Networks</a:t>
            </a:r>
            <a:r>
              <a:rPr lang="en-GB" sz="2200" dirty="0" smtClean="0">
                <a:latin typeface="Times New Roman" panose="02020603050405020304" pitchFamily="18" charset="0"/>
                <a:ea typeface="Times New Roman" panose="02020603050405020304" pitchFamily="18" charset="0"/>
              </a:rPr>
              <a:t> for shape and colour prediction to identify the right moment of harvesting</a:t>
            </a:r>
            <a:endParaRPr lang="en-US" sz="22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41853752"/>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5705" y="5095875"/>
            <a:ext cx="7267575" cy="176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3830" y="3557588"/>
            <a:ext cx="7029450" cy="1590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 name="PlaceHolder 1"/>
          <p:cNvSpPr>
            <a:spLocks noGrp="1"/>
          </p:cNvSpPr>
          <p:nvPr>
            <p:ph type="title"/>
          </p:nvPr>
        </p:nvSpPr>
        <p:spPr>
          <a:xfrm>
            <a:off x="0" y="937800"/>
            <a:ext cx="9066960" cy="603618"/>
          </a:xfrm>
          <a:prstGeom prst="rect">
            <a:avLst/>
          </a:prstGeom>
          <a:noFill/>
          <a:ln w="0">
            <a:noFill/>
          </a:ln>
        </p:spPr>
        <p:txBody>
          <a:bodyPr lIns="0" tIns="0" rIns="0" bIns="0" anchor="ctr">
            <a:noAutofit/>
          </a:bodyPr>
          <a:lstStyle/>
          <a:p>
            <a:pPr algn="ctr">
              <a:lnSpc>
                <a:spcPct val="100000"/>
              </a:lnSpc>
            </a:pPr>
            <a:r>
              <a:rPr lang="en-GB" sz="3200" b="1" strike="noStrike" spc="-1" smtClean="0">
                <a:solidFill>
                  <a:srgbClr val="558ED5"/>
                </a:solidFill>
                <a:latin typeface="Calibri"/>
                <a:ea typeface="Calibri"/>
              </a:rPr>
              <a:t>FR</a:t>
            </a:r>
            <a:r>
              <a:rPr lang="en-GB" sz="3200" b="1" spc="-1">
                <a:solidFill>
                  <a:srgbClr val="558ED5"/>
                </a:solidFill>
                <a:latin typeface="Calibri"/>
                <a:ea typeface="Calibri"/>
              </a:rPr>
              <a:t>: </a:t>
            </a:r>
            <a:r>
              <a:rPr lang="en-GB" sz="3200" b="1" spc="-1" smtClean="0">
                <a:solidFill>
                  <a:srgbClr val="558ED5"/>
                </a:solidFill>
                <a:latin typeface="Calibri"/>
                <a:ea typeface="Calibri"/>
              </a:rPr>
              <a:t>Terminology. Linguistic variables and values</a:t>
            </a:r>
            <a:endParaRPr lang="en-US" sz="1400" b="0" strike="noStrike" spc="-1" dirty="0">
              <a:latin typeface="Arial"/>
            </a:endParaRPr>
          </a:p>
        </p:txBody>
      </p:sp>
      <p:pic>
        <p:nvPicPr>
          <p:cNvPr id="48" name="Picture 1"/>
          <p:cNvPicPr/>
          <p:nvPr/>
        </p:nvPicPr>
        <p:blipFill>
          <a:blip r:embed="rId5"/>
          <a:stretch/>
        </p:blipFill>
        <p:spPr>
          <a:xfrm>
            <a:off x="0" y="-228600"/>
            <a:ext cx="9143280" cy="1166400"/>
          </a:xfrm>
          <a:prstGeom prst="rect">
            <a:avLst/>
          </a:prstGeom>
          <a:ln w="0">
            <a:noFill/>
          </a:ln>
        </p:spPr>
      </p:pic>
      <p:sp>
        <p:nvSpPr>
          <p:cNvPr id="5" name="Rectangle 4"/>
          <p:cNvSpPr/>
          <p:nvPr/>
        </p:nvSpPr>
        <p:spPr>
          <a:xfrm>
            <a:off x="0" y="1474470"/>
            <a:ext cx="9144000" cy="3600986"/>
          </a:xfrm>
          <a:prstGeom prst="rect">
            <a:avLst/>
          </a:prstGeom>
        </p:spPr>
        <p:txBody>
          <a:bodyPr wrap="square">
            <a:spAutoFit/>
          </a:bodyPr>
          <a:lstStyle/>
          <a:p>
            <a:pPr marL="342900" indent="-342900">
              <a:buFont typeface="Arial" panose="020B0604020202020204" pitchFamily="34" charset="0"/>
              <a:buChar char="•"/>
            </a:pPr>
            <a:r>
              <a:rPr lang="en-US" sz="2200">
                <a:latin typeface="Times New Roman" panose="02020603050405020304" pitchFamily="18" charset="0"/>
                <a:ea typeface="Times New Roman" panose="02020603050405020304" pitchFamily="18" charset="0"/>
              </a:rPr>
              <a:t>Associating meaning (semantic) with fuzzy sets </a:t>
            </a:r>
            <a:r>
              <a:rPr lang="en-US" sz="2200" smtClean="0">
                <a:latin typeface="Times New Roman" panose="02020603050405020304" pitchFamily="18" charset="0"/>
                <a:ea typeface="Times New Roman" panose="02020603050405020304" pitchFamily="18" charset="0"/>
              </a:rPr>
              <a:t>results in</a:t>
            </a:r>
            <a:r>
              <a:rPr lang="en-US" sz="2200">
                <a:latin typeface="Times New Roman" panose="02020603050405020304" pitchFamily="18" charset="0"/>
                <a:ea typeface="Times New Roman" panose="02020603050405020304" pitchFamily="18" charset="0"/>
              </a:rPr>
              <a:t>:</a:t>
            </a:r>
          </a:p>
          <a:p>
            <a:pPr marL="628650" indent="-285750">
              <a:buFont typeface="Wingdings" panose="05000000000000000000" pitchFamily="2" charset="2"/>
              <a:buChar char="Ø"/>
            </a:pPr>
            <a:r>
              <a:rPr lang="en-US" sz="2200" b="1" smtClean="0">
                <a:latin typeface="Times New Roman" panose="02020603050405020304" pitchFamily="18" charset="0"/>
                <a:ea typeface="Times New Roman" panose="02020603050405020304" pitchFamily="18" charset="0"/>
              </a:rPr>
              <a:t>Linguistic</a:t>
            </a:r>
            <a:r>
              <a:rPr lang="en-US" sz="2200" smtClean="0">
                <a:latin typeface="Times New Roman" panose="02020603050405020304" pitchFamily="18" charset="0"/>
                <a:ea typeface="Times New Roman" panose="02020603050405020304" pitchFamily="18" charset="0"/>
              </a:rPr>
              <a:t> </a:t>
            </a:r>
            <a:r>
              <a:rPr lang="en-US" sz="2200" b="1">
                <a:solidFill>
                  <a:schemeClr val="accent1"/>
                </a:solidFill>
                <a:latin typeface="Times New Roman" panose="02020603050405020304" pitchFamily="18" charset="0"/>
                <a:ea typeface="Times New Roman" panose="02020603050405020304" pitchFamily="18" charset="0"/>
              </a:rPr>
              <a:t>Variables</a:t>
            </a:r>
            <a:r>
              <a:rPr lang="en-US" sz="2200">
                <a:latin typeface="Times New Roman" panose="02020603050405020304" pitchFamily="18" charset="0"/>
                <a:ea typeface="Times New Roman" panose="02020603050405020304" pitchFamily="18" charset="0"/>
              </a:rPr>
              <a:t>: the (labeled!) </a:t>
            </a:r>
            <a:r>
              <a:rPr lang="en-US" sz="2200" b="1">
                <a:latin typeface="Times New Roman" panose="02020603050405020304" pitchFamily="18" charset="0"/>
                <a:ea typeface="Times New Roman" panose="02020603050405020304" pitchFamily="18" charset="0"/>
              </a:rPr>
              <a:t>domain of </a:t>
            </a:r>
            <a:r>
              <a:rPr lang="en-US" sz="2200" b="1" smtClean="0">
                <a:latin typeface="Times New Roman" panose="02020603050405020304" pitchFamily="18" charset="0"/>
                <a:ea typeface="Times New Roman" panose="02020603050405020304" pitchFamily="18" charset="0"/>
              </a:rPr>
              <a:t>the fuzzy sets</a:t>
            </a:r>
          </a:p>
          <a:p>
            <a:pPr marL="628650" indent="-285750">
              <a:buFont typeface="Wingdings" panose="05000000000000000000" pitchFamily="2" charset="2"/>
              <a:buChar char="Ø"/>
            </a:pPr>
            <a:r>
              <a:rPr lang="en-US" sz="2200" b="1" smtClean="0">
                <a:latin typeface="Times New Roman" panose="02020603050405020304" pitchFamily="18" charset="0"/>
                <a:ea typeface="Times New Roman" panose="02020603050405020304" pitchFamily="18" charset="0"/>
              </a:rPr>
              <a:t>Linguistic</a:t>
            </a:r>
            <a:r>
              <a:rPr lang="en-US" sz="2200" smtClean="0">
                <a:latin typeface="Times New Roman" panose="02020603050405020304" pitchFamily="18" charset="0"/>
                <a:ea typeface="Times New Roman" panose="02020603050405020304" pitchFamily="18" charset="0"/>
              </a:rPr>
              <a:t> </a:t>
            </a:r>
            <a:r>
              <a:rPr lang="en-US" sz="2200" b="1">
                <a:solidFill>
                  <a:srgbClr val="FF0000"/>
                </a:solidFill>
                <a:latin typeface="Times New Roman" panose="02020603050405020304" pitchFamily="18" charset="0"/>
                <a:ea typeface="Times New Roman" panose="02020603050405020304" pitchFamily="18" charset="0"/>
              </a:rPr>
              <a:t>Values</a:t>
            </a:r>
            <a:r>
              <a:rPr lang="en-US" sz="2200">
                <a:latin typeface="Times New Roman" panose="02020603050405020304" pitchFamily="18" charset="0"/>
                <a:ea typeface="Times New Roman" panose="02020603050405020304" pitchFamily="18" charset="0"/>
              </a:rPr>
              <a:t>: a (labeled!) </a:t>
            </a:r>
            <a:r>
              <a:rPr lang="en-US" sz="2200" b="1">
                <a:latin typeface="Times New Roman" panose="02020603050405020304" pitchFamily="18" charset="0"/>
                <a:ea typeface="Times New Roman" panose="02020603050405020304" pitchFamily="18" charset="0"/>
              </a:rPr>
              <a:t>collection of fuzzy </a:t>
            </a:r>
            <a:r>
              <a:rPr lang="en-US" sz="2200" b="1" smtClean="0">
                <a:latin typeface="Times New Roman" panose="02020603050405020304" pitchFamily="18" charset="0"/>
                <a:ea typeface="Times New Roman" panose="02020603050405020304" pitchFamily="18" charset="0"/>
              </a:rPr>
              <a:t>sets on </a:t>
            </a:r>
            <a:r>
              <a:rPr lang="en-US" sz="2200" b="1">
                <a:latin typeface="Times New Roman" panose="02020603050405020304" pitchFamily="18" charset="0"/>
                <a:ea typeface="Times New Roman" panose="02020603050405020304" pitchFamily="18" charset="0"/>
              </a:rPr>
              <a:t>this </a:t>
            </a:r>
            <a:r>
              <a:rPr lang="en-US" sz="2200" b="1" smtClean="0">
                <a:latin typeface="Times New Roman" panose="02020603050405020304" pitchFamily="18" charset="0"/>
                <a:ea typeface="Times New Roman" panose="02020603050405020304" pitchFamily="18" charset="0"/>
              </a:rPr>
              <a:t>domain</a:t>
            </a:r>
          </a:p>
          <a:p>
            <a:pPr marL="628650" indent="-285750">
              <a:buFont typeface="Wingdings" panose="05000000000000000000" pitchFamily="2" charset="2"/>
              <a:buChar char="Ø"/>
            </a:pPr>
            <a:r>
              <a:rPr lang="en-US" sz="2200" smtClean="0">
                <a:latin typeface="Times New Roman" panose="02020603050405020304" pitchFamily="18" charset="0"/>
                <a:ea typeface="Times New Roman" panose="02020603050405020304" pitchFamily="18" charset="0"/>
              </a:rPr>
              <a:t>Linguistic </a:t>
            </a:r>
            <a:r>
              <a:rPr lang="en-US" sz="2200">
                <a:latin typeface="Times New Roman" panose="02020603050405020304" pitchFamily="18" charset="0"/>
                <a:ea typeface="Times New Roman" panose="02020603050405020304" pitchFamily="18" charset="0"/>
              </a:rPr>
              <a:t>values are </a:t>
            </a:r>
            <a:r>
              <a:rPr lang="en-US" sz="2200" b="1">
                <a:latin typeface="Times New Roman" panose="02020603050405020304" pitchFamily="18" charset="0"/>
                <a:ea typeface="Times New Roman" panose="02020603050405020304" pitchFamily="18" charset="0"/>
              </a:rPr>
              <a:t>inherently </a:t>
            </a:r>
            <a:r>
              <a:rPr lang="en-US" sz="2200" b="1" smtClean="0">
                <a:latin typeface="Times New Roman" panose="02020603050405020304" pitchFamily="18" charset="0"/>
                <a:ea typeface="Times New Roman" panose="02020603050405020304" pitchFamily="18" charset="0"/>
              </a:rPr>
              <a:t>context dependent!</a:t>
            </a:r>
          </a:p>
          <a:p>
            <a:pPr marL="342900"/>
            <a:endParaRPr lang="en-US" sz="800" b="1">
              <a:latin typeface="Times New Roman" panose="02020603050405020304" pitchFamily="18" charset="0"/>
              <a:ea typeface="Times New Roman" panose="02020603050405020304" pitchFamily="18" charset="0"/>
            </a:endParaRPr>
          </a:p>
          <a:p>
            <a:pPr marL="342900" indent="-342900">
              <a:buFont typeface="Arial" panose="020B0604020202020204" pitchFamily="34" charset="0"/>
              <a:buChar char="•"/>
            </a:pPr>
            <a:r>
              <a:rPr lang="en-US" sz="2200">
                <a:latin typeface="Times New Roman" panose="02020603050405020304" pitchFamily="18" charset="0"/>
                <a:ea typeface="Times New Roman" panose="02020603050405020304" pitchFamily="18" charset="0"/>
              </a:rPr>
              <a:t>Examples:</a:t>
            </a:r>
          </a:p>
          <a:p>
            <a:pPr marL="342900"/>
            <a:r>
              <a:rPr lang="en-US" sz="2200" b="1">
                <a:solidFill>
                  <a:schemeClr val="accent1"/>
                </a:solidFill>
                <a:latin typeface="Times New Roman" panose="02020603050405020304" pitchFamily="18" charset="0"/>
                <a:ea typeface="Times New Roman" panose="02020603050405020304" pitchFamily="18" charset="0"/>
              </a:rPr>
              <a:t>Age</a:t>
            </a:r>
            <a:r>
              <a:rPr lang="en-US" sz="2200">
                <a:latin typeface="Times New Roman" panose="02020603050405020304" pitchFamily="18" charset="0"/>
                <a:ea typeface="Times New Roman" panose="02020603050405020304" pitchFamily="18" charset="0"/>
              </a:rPr>
              <a:t>: </a:t>
            </a:r>
            <a:r>
              <a:rPr lang="en-US" sz="2200" b="1">
                <a:solidFill>
                  <a:srgbClr val="FF0000"/>
                </a:solidFill>
                <a:latin typeface="Times New Roman" panose="02020603050405020304" pitchFamily="18" charset="0"/>
                <a:ea typeface="Times New Roman" panose="02020603050405020304" pitchFamily="18" charset="0"/>
              </a:rPr>
              <a:t>young, </a:t>
            </a:r>
            <a:r>
              <a:rPr lang="en-US" sz="2200" b="1" smtClean="0">
                <a:solidFill>
                  <a:srgbClr val="FF0000"/>
                </a:solidFill>
                <a:latin typeface="Times New Roman" panose="02020603050405020304" pitchFamily="18" charset="0"/>
                <a:ea typeface="Times New Roman" panose="02020603050405020304" pitchFamily="18" charset="0"/>
              </a:rPr>
              <a:t>old</a:t>
            </a:r>
          </a:p>
          <a:p>
            <a:pPr marL="342900"/>
            <a:endParaRPr lang="en-US" sz="2200" b="1">
              <a:solidFill>
                <a:srgbClr val="FF0000"/>
              </a:solidFill>
              <a:latin typeface="Times New Roman" panose="02020603050405020304" pitchFamily="18" charset="0"/>
              <a:ea typeface="Times New Roman" panose="02020603050405020304" pitchFamily="18" charset="0"/>
            </a:endParaRPr>
          </a:p>
          <a:p>
            <a:pPr marL="342900"/>
            <a:endParaRPr lang="en-US" sz="2200" b="1" smtClean="0">
              <a:solidFill>
                <a:srgbClr val="FF0000"/>
              </a:solidFill>
              <a:latin typeface="Times New Roman" panose="02020603050405020304" pitchFamily="18" charset="0"/>
              <a:ea typeface="Times New Roman" panose="02020603050405020304" pitchFamily="18" charset="0"/>
            </a:endParaRPr>
          </a:p>
          <a:p>
            <a:pPr marL="342900"/>
            <a:endParaRPr lang="en-US" sz="2200" b="1" smtClean="0">
              <a:solidFill>
                <a:srgbClr val="FF0000"/>
              </a:solidFill>
              <a:latin typeface="Times New Roman" panose="02020603050405020304" pitchFamily="18" charset="0"/>
              <a:ea typeface="Times New Roman" panose="02020603050405020304" pitchFamily="18" charset="0"/>
            </a:endParaRPr>
          </a:p>
          <a:p>
            <a:pPr marL="342900"/>
            <a:r>
              <a:rPr lang="en-US" sz="2200" b="1" smtClean="0">
                <a:solidFill>
                  <a:schemeClr val="accent1"/>
                </a:solidFill>
                <a:latin typeface="Times New Roman" panose="02020603050405020304" pitchFamily="18" charset="0"/>
                <a:ea typeface="Times New Roman" panose="02020603050405020304" pitchFamily="18" charset="0"/>
              </a:rPr>
              <a:t>Size</a:t>
            </a:r>
            <a:r>
              <a:rPr lang="en-US" sz="2200">
                <a:latin typeface="Times New Roman" panose="02020603050405020304" pitchFamily="18" charset="0"/>
                <a:ea typeface="Times New Roman" panose="02020603050405020304" pitchFamily="18" charset="0"/>
              </a:rPr>
              <a:t>: </a:t>
            </a:r>
            <a:r>
              <a:rPr lang="en-US" sz="2200" b="1">
                <a:solidFill>
                  <a:srgbClr val="FF0000"/>
                </a:solidFill>
                <a:latin typeface="Times New Roman" panose="02020603050405020304" pitchFamily="18" charset="0"/>
                <a:ea typeface="Times New Roman" panose="02020603050405020304" pitchFamily="18" charset="0"/>
              </a:rPr>
              <a:t>small, medium, </a:t>
            </a:r>
            <a:r>
              <a:rPr lang="en-US" sz="2200" b="1" smtClean="0">
                <a:solidFill>
                  <a:srgbClr val="FF0000"/>
                </a:solidFill>
                <a:latin typeface="Times New Roman" panose="02020603050405020304" pitchFamily="18" charset="0"/>
                <a:ea typeface="Times New Roman" panose="02020603050405020304" pitchFamily="18" charset="0"/>
              </a:rPr>
              <a:t>tall</a:t>
            </a:r>
            <a:endParaRPr lang="en-US" sz="2200" b="1">
              <a:solidFill>
                <a:srgbClr val="FF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54854085"/>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PlaceHolder 1"/>
          <p:cNvSpPr>
            <a:spLocks noGrp="1"/>
          </p:cNvSpPr>
          <p:nvPr>
            <p:ph type="title"/>
          </p:nvPr>
        </p:nvSpPr>
        <p:spPr>
          <a:xfrm>
            <a:off x="0" y="937800"/>
            <a:ext cx="9066960" cy="438154"/>
          </a:xfrm>
          <a:prstGeom prst="rect">
            <a:avLst/>
          </a:prstGeom>
          <a:noFill/>
          <a:ln w="0">
            <a:noFill/>
          </a:ln>
        </p:spPr>
        <p:txBody>
          <a:bodyPr lIns="0" tIns="0" rIns="0" bIns="0" anchor="ctr">
            <a:noAutofit/>
          </a:bodyPr>
          <a:lstStyle/>
          <a:p>
            <a:pPr algn="ctr">
              <a:lnSpc>
                <a:spcPct val="100000"/>
              </a:lnSpc>
            </a:pPr>
            <a:r>
              <a:rPr lang="en-GB" sz="3200" b="1" strike="noStrike" spc="-1" smtClean="0">
                <a:solidFill>
                  <a:srgbClr val="558ED5"/>
                </a:solidFill>
                <a:latin typeface="Calibri"/>
                <a:ea typeface="Calibri"/>
              </a:rPr>
              <a:t>Fuzzy Sets</a:t>
            </a:r>
            <a:endParaRPr lang="en-US" sz="1400" b="0" strike="noStrike" spc="-1" dirty="0">
              <a:latin typeface="Arial"/>
            </a:endParaRPr>
          </a:p>
        </p:txBody>
      </p:sp>
      <p:pic>
        <p:nvPicPr>
          <p:cNvPr id="48" name="Picture 1"/>
          <p:cNvPicPr/>
          <p:nvPr/>
        </p:nvPicPr>
        <p:blipFill>
          <a:blip r:embed="rId3"/>
          <a:stretch/>
        </p:blipFill>
        <p:spPr>
          <a:xfrm>
            <a:off x="0" y="-228600"/>
            <a:ext cx="9143280" cy="1166400"/>
          </a:xfrm>
          <a:prstGeom prst="rect">
            <a:avLst/>
          </a:prstGeom>
          <a:ln w="0">
            <a:noFill/>
          </a:ln>
        </p:spPr>
      </p:pic>
      <p:sp>
        <p:nvSpPr>
          <p:cNvPr id="5" name="Rectangle 4"/>
          <p:cNvSpPr/>
          <p:nvPr/>
        </p:nvSpPr>
        <p:spPr>
          <a:xfrm>
            <a:off x="0" y="1291590"/>
            <a:ext cx="9144000" cy="4093428"/>
          </a:xfrm>
          <a:prstGeom prst="rect">
            <a:avLst/>
          </a:prstGeom>
        </p:spPr>
        <p:txBody>
          <a:bodyPr wrap="square">
            <a:spAutoFit/>
          </a:bodyPr>
          <a:lstStyle/>
          <a:p>
            <a:pPr marL="342900" indent="-342900">
              <a:buFont typeface="Arial" panose="020B0604020202020204" pitchFamily="34" charset="0"/>
              <a:buChar char="•"/>
            </a:pPr>
            <a:r>
              <a:rPr lang="en-US" sz="2200">
                <a:latin typeface="Times New Roman" panose="02020603050405020304" pitchFamily="18" charset="0"/>
                <a:ea typeface="Times New Roman" panose="02020603050405020304" pitchFamily="18" charset="0"/>
              </a:rPr>
              <a:t>Supersets of crisp </a:t>
            </a:r>
            <a:r>
              <a:rPr lang="en-US" sz="2200" smtClean="0">
                <a:latin typeface="Times New Roman" panose="02020603050405020304" pitchFamily="18" charset="0"/>
                <a:ea typeface="Times New Roman" panose="02020603050405020304" pitchFamily="18" charset="0"/>
              </a:rPr>
              <a:t>sets</a:t>
            </a:r>
          </a:p>
          <a:p>
            <a:pPr marL="342900" indent="-342900">
              <a:buFont typeface="Arial" panose="020B0604020202020204" pitchFamily="34" charset="0"/>
              <a:buChar char="•"/>
            </a:pPr>
            <a:r>
              <a:rPr lang="en-US" sz="2200">
                <a:latin typeface="Times New Roman" panose="02020603050405020304" pitchFamily="18" charset="0"/>
                <a:ea typeface="Times New Roman" panose="02020603050405020304" pitchFamily="18" charset="0"/>
              </a:rPr>
              <a:t>Items can belong to varying </a:t>
            </a:r>
            <a:r>
              <a:rPr lang="en-US" sz="2200" smtClean="0">
                <a:latin typeface="Times New Roman" panose="02020603050405020304" pitchFamily="18" charset="0"/>
                <a:ea typeface="Times New Roman" panose="02020603050405020304" pitchFamily="18" charset="0"/>
              </a:rPr>
              <a:t>degrees:</a:t>
            </a:r>
            <a:endParaRPr lang="en-US" sz="2200">
              <a:latin typeface="Times New Roman" panose="02020603050405020304" pitchFamily="18" charset="0"/>
              <a:ea typeface="Times New Roman" panose="02020603050405020304" pitchFamily="18" charset="0"/>
            </a:endParaRPr>
          </a:p>
          <a:p>
            <a:pPr marL="628650" indent="-285750">
              <a:buFont typeface="Wingdings" panose="05000000000000000000" pitchFamily="2" charset="2"/>
              <a:buChar char="Ø"/>
            </a:pPr>
            <a:r>
              <a:rPr lang="en-US" sz="2200" b="1">
                <a:latin typeface="Times New Roman" panose="02020603050405020304" pitchFamily="18" charset="0"/>
                <a:ea typeface="Times New Roman" panose="02020603050405020304" pitchFamily="18" charset="0"/>
              </a:rPr>
              <a:t>degrees of membership</a:t>
            </a:r>
          </a:p>
          <a:p>
            <a:pPr marL="628650" indent="-285750">
              <a:buFont typeface="Wingdings" panose="05000000000000000000" pitchFamily="2" charset="2"/>
              <a:buChar char="Ø"/>
            </a:pPr>
            <a:r>
              <a:rPr lang="en-US" sz="2200" b="1" smtClean="0">
                <a:latin typeface="Times New Roman" panose="02020603050405020304" pitchFamily="18" charset="0"/>
                <a:ea typeface="Times New Roman" panose="02020603050405020304" pitchFamily="18" charset="0"/>
              </a:rPr>
              <a:t>usually in [0,1]</a:t>
            </a:r>
            <a:endParaRPr lang="en-US" sz="800" b="1">
              <a:latin typeface="Times New Roman" panose="02020603050405020304" pitchFamily="18" charset="0"/>
              <a:ea typeface="Times New Roman" panose="02020603050405020304" pitchFamily="18" charset="0"/>
            </a:endParaRPr>
          </a:p>
          <a:p>
            <a:pPr marL="339725" indent="-339725">
              <a:buFont typeface="Arial" panose="020B0604020202020204" pitchFamily="34" charset="0"/>
              <a:buChar char="•"/>
            </a:pPr>
            <a:r>
              <a:rPr lang="en-US" sz="2200">
                <a:latin typeface="Times New Roman" panose="02020603050405020304" pitchFamily="18" charset="0"/>
                <a:ea typeface="Times New Roman" panose="02020603050405020304" pitchFamily="18" charset="0"/>
              </a:rPr>
              <a:t>Fuzzy sets </a:t>
            </a:r>
            <a:r>
              <a:rPr lang="en-US" sz="2200" smtClean="0">
                <a:latin typeface="Times New Roman" panose="02020603050405020304" pitchFamily="18" charset="0"/>
                <a:ea typeface="Times New Roman" panose="02020603050405020304" pitchFamily="18" charset="0"/>
              </a:rPr>
              <a:t>are defined in two ways:</a:t>
            </a:r>
          </a:p>
          <a:p>
            <a:pPr marL="628650" indent="-285750">
              <a:buFont typeface="Wingdings" panose="05000000000000000000" pitchFamily="2" charset="2"/>
              <a:buChar char="Ø"/>
            </a:pPr>
            <a:r>
              <a:rPr lang="en-US" sz="2200" b="1">
                <a:latin typeface="Times New Roman" panose="02020603050405020304" pitchFamily="18" charset="0"/>
                <a:ea typeface="Times New Roman" panose="02020603050405020304" pitchFamily="18" charset="0"/>
              </a:rPr>
              <a:t>membership functions (</a:t>
            </a:r>
            <a:r>
              <a:rPr lang="en-US" sz="2200" b="1" smtClean="0">
                <a:latin typeface="Times New Roman" panose="02020603050405020304" pitchFamily="18" charset="0"/>
                <a:ea typeface="Times New Roman" panose="02020603050405020304" pitchFamily="18" charset="0"/>
              </a:rPr>
              <a:t>MF, </a:t>
            </a:r>
            <a:r>
              <a:rPr lang="en-US" sz="2200" b="1" smtClean="0">
                <a:latin typeface="Times New Roman" panose="02020603050405020304" pitchFamily="18" charset="0"/>
                <a:ea typeface="Times New Roman" panose="02020603050405020304" pitchFamily="18" charset="0"/>
                <a:sym typeface="Symbol"/>
              </a:rPr>
              <a:t></a:t>
            </a:r>
            <a:r>
              <a:rPr lang="en-US" sz="2200" b="1" i="1" baseline="-25000" smtClean="0">
                <a:latin typeface="Times New Roman" panose="02020603050405020304" pitchFamily="18" charset="0"/>
                <a:ea typeface="Times New Roman" panose="02020603050405020304" pitchFamily="18" charset="0"/>
                <a:sym typeface="Symbol"/>
              </a:rPr>
              <a:t>A</a:t>
            </a:r>
            <a:r>
              <a:rPr lang="en-US" sz="2200" b="1" smtClean="0">
                <a:latin typeface="Times New Roman" panose="02020603050405020304" pitchFamily="18" charset="0"/>
                <a:ea typeface="Times New Roman" panose="02020603050405020304" pitchFamily="18" charset="0"/>
              </a:rPr>
              <a:t>) - </a:t>
            </a:r>
            <a:r>
              <a:rPr lang="en-US" sz="2200" smtClean="0">
                <a:latin typeface="Times New Roman" panose="02020603050405020304" pitchFamily="18" charset="0"/>
                <a:ea typeface="Times New Roman" panose="02020603050405020304" pitchFamily="18" charset="0"/>
              </a:rPr>
              <a:t>return </a:t>
            </a:r>
            <a:r>
              <a:rPr lang="en-US" sz="2200">
                <a:latin typeface="Times New Roman" panose="02020603050405020304" pitchFamily="18" charset="0"/>
                <a:ea typeface="Times New Roman" panose="02020603050405020304" pitchFamily="18" charset="0"/>
              </a:rPr>
              <a:t>the degree of membership in a fuzzy </a:t>
            </a:r>
            <a:r>
              <a:rPr lang="en-US" sz="2200" smtClean="0">
                <a:latin typeface="Times New Roman" panose="02020603050405020304" pitchFamily="18" charset="0"/>
                <a:ea typeface="Times New Roman" panose="02020603050405020304" pitchFamily="18" charset="0"/>
              </a:rPr>
              <a:t>set (</a:t>
            </a:r>
            <a:r>
              <a:rPr lang="en-US" sz="2200" b="1" i="1" smtClean="0">
                <a:latin typeface="Times New Roman" panose="02020603050405020304" pitchFamily="18" charset="0"/>
                <a:ea typeface="Times New Roman" panose="02020603050405020304" pitchFamily="18" charset="0"/>
              </a:rPr>
              <a:t>A</a:t>
            </a:r>
            <a:r>
              <a:rPr lang="en-US" sz="2200" smtClean="0">
                <a:latin typeface="Times New Roman" panose="02020603050405020304" pitchFamily="18" charset="0"/>
                <a:ea typeface="Times New Roman" panose="02020603050405020304" pitchFamily="18" charset="0"/>
              </a:rPr>
              <a:t> in this case)</a:t>
            </a:r>
          </a:p>
          <a:p>
            <a:pPr marL="914400" lvl="1" indent="-287338">
              <a:buSzPct val="75000"/>
              <a:buFont typeface="Wingdings" panose="05000000000000000000" pitchFamily="2" charset="2"/>
              <a:buChar char="q"/>
            </a:pPr>
            <a:r>
              <a:rPr lang="en-US" sz="2000">
                <a:latin typeface="Times New Roman" panose="02020603050405020304" pitchFamily="18" charset="0"/>
                <a:ea typeface="Times New Roman" panose="02020603050405020304" pitchFamily="18" charset="0"/>
              </a:rPr>
              <a:t>Many different types in </a:t>
            </a:r>
            <a:r>
              <a:rPr lang="en-US" sz="2000" smtClean="0">
                <a:latin typeface="Times New Roman" panose="02020603050405020304" pitchFamily="18" charset="0"/>
                <a:ea typeface="Times New Roman" panose="02020603050405020304" pitchFamily="18" charset="0"/>
              </a:rPr>
              <a:t>existence: </a:t>
            </a:r>
          </a:p>
          <a:p>
            <a:pPr marL="627062" lvl="1">
              <a:buSzPct val="75000"/>
            </a:pPr>
            <a:r>
              <a:rPr lang="en-US" sz="2000" b="1" smtClean="0">
                <a:latin typeface="Times New Roman" panose="02020603050405020304" pitchFamily="18" charset="0"/>
                <a:ea typeface="Times New Roman" panose="02020603050405020304" pitchFamily="18" charset="0"/>
              </a:rPr>
              <a:t>Gaussian, Triangular, Trapezoid, Singleton</a:t>
            </a:r>
            <a:endParaRPr lang="en-US" sz="2000" b="1">
              <a:latin typeface="Times New Roman" panose="02020603050405020304" pitchFamily="18" charset="0"/>
              <a:ea typeface="Times New Roman" panose="02020603050405020304" pitchFamily="18" charset="0"/>
            </a:endParaRPr>
          </a:p>
          <a:p>
            <a:pPr marL="800100" lvl="1">
              <a:buSzPct val="75000"/>
            </a:pPr>
            <a:endParaRPr lang="en-US" sz="2200">
              <a:latin typeface="Times New Roman" panose="02020603050405020304" pitchFamily="18" charset="0"/>
              <a:ea typeface="Times New Roman" panose="02020603050405020304" pitchFamily="18" charset="0"/>
            </a:endParaRPr>
          </a:p>
          <a:p>
            <a:pPr marL="800100" lvl="1">
              <a:buSzPct val="75000"/>
            </a:pPr>
            <a:endParaRPr lang="en-US" sz="2200" smtClean="0">
              <a:latin typeface="Times New Roman" panose="02020603050405020304" pitchFamily="18" charset="0"/>
              <a:ea typeface="Times New Roman" panose="02020603050405020304" pitchFamily="18" charset="0"/>
            </a:endParaRPr>
          </a:p>
          <a:p>
            <a:pPr marL="628650" indent="-285750">
              <a:buFont typeface="Wingdings" panose="05000000000000000000" pitchFamily="2" charset="2"/>
              <a:buChar char="Ø"/>
            </a:pPr>
            <a:r>
              <a:rPr lang="en-US" sz="2200" b="1" smtClean="0">
                <a:latin typeface="Times New Roman" panose="02020603050405020304" pitchFamily="18" charset="0"/>
                <a:ea typeface="Times New Roman" panose="02020603050405020304" pitchFamily="18" charset="0"/>
              </a:rPr>
              <a:t>sets </a:t>
            </a:r>
            <a:r>
              <a:rPr lang="en-US" sz="2200" b="1">
                <a:latin typeface="Times New Roman" panose="02020603050405020304" pitchFamily="18" charset="0"/>
                <a:ea typeface="Times New Roman" panose="02020603050405020304" pitchFamily="18" charset="0"/>
              </a:rPr>
              <a:t>of ordered pairs (</a:t>
            </a:r>
            <a:r>
              <a:rPr lang="en-US" sz="2200" b="1" smtClean="0">
                <a:latin typeface="Times New Roman" panose="02020603050405020304" pitchFamily="18" charset="0"/>
                <a:ea typeface="Times New Roman" panose="02020603050405020304" pitchFamily="18" charset="0"/>
              </a:rPr>
              <a:t>Crisp, Fuzzy) values</a:t>
            </a:r>
            <a:endParaRPr lang="en-US" sz="800" b="1">
              <a:latin typeface="Times New Roman" panose="02020603050405020304" pitchFamily="18" charset="0"/>
              <a:ea typeface="Times New Roman" panose="02020603050405020304" pitchFamily="18"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394" y="5300119"/>
            <a:ext cx="5399315" cy="1557879"/>
          </a:xfrm>
          <a:prstGeom prst="rect">
            <a:avLst/>
          </a:prstGeom>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4157" y="3444502"/>
            <a:ext cx="3692436" cy="1625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4937" y="5277383"/>
            <a:ext cx="2186124" cy="1580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7028433"/>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PlaceHolder 1"/>
          <p:cNvSpPr>
            <a:spLocks noGrp="1"/>
          </p:cNvSpPr>
          <p:nvPr>
            <p:ph type="title"/>
          </p:nvPr>
        </p:nvSpPr>
        <p:spPr>
          <a:xfrm>
            <a:off x="0" y="977778"/>
            <a:ext cx="9066960" cy="387167"/>
          </a:xfrm>
          <a:prstGeom prst="rect">
            <a:avLst/>
          </a:prstGeom>
          <a:noFill/>
          <a:ln w="0">
            <a:noFill/>
          </a:ln>
        </p:spPr>
        <p:txBody>
          <a:bodyPr lIns="0" tIns="0" rIns="0" bIns="0" anchor="ctr">
            <a:noAutofit/>
          </a:bodyPr>
          <a:lstStyle/>
          <a:p>
            <a:pPr algn="ctr">
              <a:lnSpc>
                <a:spcPct val="100000"/>
              </a:lnSpc>
            </a:pPr>
            <a:r>
              <a:rPr lang="en-GB" sz="3200" b="1" strike="noStrike" spc="-1" smtClean="0">
                <a:solidFill>
                  <a:srgbClr val="558ED5"/>
                </a:solidFill>
                <a:latin typeface="Calibri"/>
                <a:ea typeface="Calibri"/>
              </a:rPr>
              <a:t>Fuzzy process </a:t>
            </a:r>
            <a:r>
              <a:rPr lang="en-GB" sz="3200" b="1" spc="-1" smtClean="0">
                <a:solidFill>
                  <a:srgbClr val="558ED5"/>
                </a:solidFill>
                <a:latin typeface="Calibri"/>
                <a:ea typeface="Calibri"/>
              </a:rPr>
              <a:t>flow (fuzzy inference process)</a:t>
            </a:r>
            <a:endParaRPr lang="en-US" sz="3200" b="1" spc="-1" dirty="0">
              <a:solidFill>
                <a:srgbClr val="558ED5"/>
              </a:solidFill>
              <a:latin typeface="Calibri"/>
              <a:ea typeface="Calibri"/>
            </a:endParaRPr>
          </a:p>
        </p:txBody>
      </p:sp>
      <p:pic>
        <p:nvPicPr>
          <p:cNvPr id="48" name="Picture 1"/>
          <p:cNvPicPr/>
          <p:nvPr/>
        </p:nvPicPr>
        <p:blipFill>
          <a:blip r:embed="rId3"/>
          <a:stretch/>
        </p:blipFill>
        <p:spPr>
          <a:xfrm>
            <a:off x="0" y="-228600"/>
            <a:ext cx="9143280" cy="1166400"/>
          </a:xfrm>
          <a:prstGeom prst="rect">
            <a:avLst/>
          </a:prstGeom>
          <a:ln w="0">
            <a:no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410210"/>
            <a:ext cx="7132319" cy="3078699"/>
          </a:xfrm>
          <a:prstGeom prst="rect">
            <a:avLst/>
          </a:prstGeom>
        </p:spPr>
      </p:pic>
      <p:sp>
        <p:nvSpPr>
          <p:cNvPr id="4" name="Rectangle 3"/>
          <p:cNvSpPr/>
          <p:nvPr/>
        </p:nvSpPr>
        <p:spPr>
          <a:xfrm>
            <a:off x="-360" y="4379636"/>
            <a:ext cx="9143640" cy="2585323"/>
          </a:xfrm>
          <a:prstGeom prst="rect">
            <a:avLst/>
          </a:prstGeom>
        </p:spPr>
        <p:txBody>
          <a:bodyPr wrap="square">
            <a:spAutoFit/>
          </a:bodyPr>
          <a:lstStyle/>
          <a:p>
            <a:pPr marL="285750" indent="-285750" algn="just">
              <a:buFont typeface="Arial" panose="020B0604020202020204" pitchFamily="34" charset="0"/>
              <a:buChar char="•"/>
            </a:pPr>
            <a:r>
              <a:rPr lang="en-US" sz="2000" b="1" smtClean="0">
                <a:latin typeface="Times New Roman" panose="02020603050405020304" pitchFamily="18" charset="0"/>
                <a:ea typeface="Times New Roman" panose="02020603050405020304" pitchFamily="18" charset="0"/>
              </a:rPr>
              <a:t>Fuzzifier</a:t>
            </a:r>
            <a:r>
              <a:rPr lang="en-US" sz="2000" smtClean="0">
                <a:latin typeface="Times New Roman" panose="02020603050405020304" pitchFamily="18" charset="0"/>
                <a:ea typeface="Times New Roman" panose="02020603050405020304" pitchFamily="18" charset="0"/>
              </a:rPr>
              <a:t> converts </a:t>
            </a:r>
            <a:r>
              <a:rPr lang="en-US" sz="2000">
                <a:latin typeface="Times New Roman" panose="02020603050405020304" pitchFamily="18" charset="0"/>
                <a:ea typeface="Times New Roman" panose="02020603050405020304" pitchFamily="18" charset="0"/>
              </a:rPr>
              <a:t>a clear input (crisp) to a fuzzy value based on </a:t>
            </a:r>
            <a:r>
              <a:rPr lang="en-US" sz="2000" smtClean="0">
                <a:latin typeface="Times New Roman" panose="02020603050405020304" pitchFamily="18" charset="0"/>
                <a:ea typeface="Times New Roman" panose="02020603050405020304" pitchFamily="18" charset="0"/>
              </a:rPr>
              <a:t>gradual </a:t>
            </a:r>
            <a:r>
              <a:rPr lang="en-US" sz="2000">
                <a:latin typeface="Times New Roman" panose="02020603050405020304" pitchFamily="18" charset="0"/>
                <a:ea typeface="Times New Roman" panose="02020603050405020304" pitchFamily="18" charset="0"/>
              </a:rPr>
              <a:t>membership </a:t>
            </a:r>
            <a:r>
              <a:rPr lang="en-US" sz="2000" smtClean="0">
                <a:latin typeface="Times New Roman" panose="02020603050405020304" pitchFamily="18" charset="0"/>
                <a:ea typeface="Times New Roman" panose="02020603050405020304" pitchFamily="18" charset="0"/>
              </a:rPr>
              <a:t>function.</a:t>
            </a:r>
            <a:endParaRPr lang="en-US" sz="2000">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r>
              <a:rPr lang="en-US" sz="2000" b="1" smtClean="0">
                <a:latin typeface="Times New Roman" panose="02020603050405020304" pitchFamily="18" charset="0"/>
              </a:rPr>
              <a:t>Intelligence</a:t>
            </a:r>
            <a:r>
              <a:rPr lang="en-US" sz="2000" smtClean="0">
                <a:latin typeface="Times New Roman" panose="02020603050405020304" pitchFamily="18" charset="0"/>
              </a:rPr>
              <a:t> </a:t>
            </a:r>
          </a:p>
          <a:p>
            <a:pPr marL="742950" lvl="1" indent="-285750">
              <a:buFont typeface="Arial" panose="020B0604020202020204" pitchFamily="34" charset="0"/>
              <a:buChar char="•"/>
            </a:pPr>
            <a:r>
              <a:rPr lang="en-US" sz="2000" smtClean="0">
                <a:latin typeface="Times New Roman" panose="02020603050405020304" pitchFamily="18" charset="0"/>
              </a:rPr>
              <a:t>applies the </a:t>
            </a:r>
            <a:r>
              <a:rPr lang="en-US" sz="2000" b="1" smtClean="0">
                <a:latin typeface="Times New Roman" panose="02020603050405020304" pitchFamily="18" charset="0"/>
              </a:rPr>
              <a:t>fuzzy rules </a:t>
            </a:r>
            <a:r>
              <a:rPr lang="en-US" sz="2000" smtClean="0">
                <a:latin typeface="Times New Roman" panose="02020603050405020304" pitchFamily="18" charset="0"/>
              </a:rPr>
              <a:t>to infer </a:t>
            </a:r>
            <a:r>
              <a:rPr lang="en-US" sz="2000">
                <a:latin typeface="Times New Roman" panose="02020603050405020304" pitchFamily="18" charset="0"/>
              </a:rPr>
              <a:t>fuzzy conclusions from fuzzy </a:t>
            </a:r>
            <a:r>
              <a:rPr lang="en-US" sz="2000" smtClean="0">
                <a:latin typeface="Times New Roman" panose="02020603050405020304" pitchFamily="18" charset="0"/>
              </a:rPr>
              <a:t>facts </a:t>
            </a:r>
          </a:p>
          <a:p>
            <a:pPr marL="742950" lvl="1" indent="-285750">
              <a:buFont typeface="Arial" panose="020B0604020202020204" pitchFamily="34" charset="0"/>
              <a:buChar char="•"/>
            </a:pPr>
            <a:r>
              <a:rPr lang="en-US" sz="2000" smtClean="0">
                <a:latin typeface="Times New Roman" panose="02020603050405020304" pitchFamily="18" charset="0"/>
              </a:rPr>
              <a:t>assigns </a:t>
            </a:r>
            <a:r>
              <a:rPr lang="en-US" sz="2000">
                <a:latin typeface="Times New Roman" panose="02020603050405020304" pitchFamily="18" charset="0"/>
              </a:rPr>
              <a:t>fuzzy sets to </a:t>
            </a:r>
            <a:r>
              <a:rPr lang="en-US" sz="2000" b="1" smtClean="0">
                <a:latin typeface="Times New Roman" panose="02020603050405020304" pitchFamily="18" charset="0"/>
              </a:rPr>
              <a:t>outputs</a:t>
            </a:r>
            <a:r>
              <a:rPr lang="en-US" sz="2000">
                <a:latin typeface="Times New Roman" panose="02020603050405020304" pitchFamily="18" charset="0"/>
              </a:rPr>
              <a:t>, </a:t>
            </a:r>
            <a:r>
              <a:rPr lang="en-US" sz="2000" smtClean="0">
                <a:latin typeface="Times New Roman" panose="02020603050405020304" pitchFamily="18" charset="0"/>
              </a:rPr>
              <a:t>determined </a:t>
            </a:r>
            <a:r>
              <a:rPr lang="en-US" sz="2000">
                <a:latin typeface="Times New Roman" panose="02020603050405020304" pitchFamily="18" charset="0"/>
              </a:rPr>
              <a:t>by degree of support for </a:t>
            </a:r>
            <a:r>
              <a:rPr lang="en-US" sz="2000" smtClean="0">
                <a:latin typeface="Times New Roman" panose="02020603050405020304" pitchFamily="18" charset="0"/>
              </a:rPr>
              <a:t>rules</a:t>
            </a:r>
          </a:p>
          <a:p>
            <a:pPr marL="742950" lvl="1" indent="-285750">
              <a:buFont typeface="Arial" panose="020B0604020202020204" pitchFamily="34" charset="0"/>
              <a:buChar char="•"/>
            </a:pPr>
            <a:r>
              <a:rPr lang="en-US" sz="2000" b="1" smtClean="0">
                <a:latin typeface="Times New Roman" panose="02020603050405020304" pitchFamily="18" charset="0"/>
              </a:rPr>
              <a:t>aggregates</a:t>
            </a:r>
            <a:r>
              <a:rPr lang="en-US" sz="2000" smtClean="0">
                <a:latin typeface="Times New Roman" panose="02020603050405020304" pitchFamily="18" charset="0"/>
              </a:rPr>
              <a:t> the outputs of fuzzy </a:t>
            </a:r>
            <a:r>
              <a:rPr lang="en-US" sz="2000">
                <a:latin typeface="Times New Roman" panose="02020603050405020304" pitchFamily="18" charset="0"/>
              </a:rPr>
              <a:t>rules based on </a:t>
            </a:r>
            <a:r>
              <a:rPr lang="en-US" sz="2000" smtClean="0">
                <a:latin typeface="Times New Roman" panose="02020603050405020304" pitchFamily="18" charset="0"/>
              </a:rPr>
              <a:t>classical </a:t>
            </a:r>
            <a:r>
              <a:rPr lang="en-US" sz="2000" b="1" smtClean="0">
                <a:latin typeface="Times New Roman" panose="02020603050405020304" pitchFamily="18" charset="0"/>
              </a:rPr>
              <a:t>fuzzy operators</a:t>
            </a:r>
          </a:p>
          <a:p>
            <a:pPr marL="288925" lvl="1" indent="-288925" algn="just">
              <a:buFont typeface="Arial" panose="020B0604020202020204" pitchFamily="34" charset="0"/>
              <a:buChar char="•"/>
            </a:pPr>
            <a:r>
              <a:rPr lang="en-US" sz="2000" b="1" smtClean="0">
                <a:latin typeface="Times New Roman" panose="02020603050405020304" pitchFamily="18" charset="0"/>
                <a:ea typeface="Times New Roman" panose="02020603050405020304" pitchFamily="18" charset="0"/>
              </a:rPr>
              <a:t>Defuzzifier </a:t>
            </a:r>
            <a:r>
              <a:rPr lang="en-US" sz="2000" smtClean="0">
                <a:latin typeface="Times New Roman" panose="02020603050405020304" pitchFamily="18" charset="0"/>
                <a:ea typeface="Times New Roman" panose="02020603050405020304" pitchFamily="18" charset="0"/>
              </a:rPr>
              <a:t>converts the membership function of </a:t>
            </a:r>
            <a:r>
              <a:rPr lang="en-US" sz="2000">
                <a:latin typeface="Times New Roman" panose="02020603050405020304" pitchFamily="18" charset="0"/>
                <a:ea typeface="Times New Roman" panose="02020603050405020304" pitchFamily="18" charset="0"/>
              </a:rPr>
              <a:t>fuzzy output values </a:t>
            </a:r>
            <a:r>
              <a:rPr lang="en-US" sz="2000" smtClean="0">
                <a:latin typeface="Times New Roman" panose="02020603050405020304" pitchFamily="18" charset="0"/>
                <a:ea typeface="Times New Roman" panose="02020603050405020304" pitchFamily="18" charset="0"/>
              </a:rPr>
              <a:t>to crisp output values using </a:t>
            </a:r>
            <a:r>
              <a:rPr lang="en-US" altLang="en-US" sz="2000">
                <a:latin typeface="Times New Roman" panose="02020603050405020304" pitchFamily="18" charset="0"/>
                <a:ea typeface="Times New Roman" panose="02020603050405020304" pitchFamily="18" charset="0"/>
              </a:rPr>
              <a:t>Centre of </a:t>
            </a:r>
            <a:r>
              <a:rPr lang="en-US" altLang="en-US" sz="2000" smtClean="0">
                <a:latin typeface="Times New Roman" panose="02020603050405020304" pitchFamily="18" charset="0"/>
                <a:ea typeface="Times New Roman" panose="02020603050405020304" pitchFamily="18" charset="0"/>
              </a:rPr>
              <a:t>Gravity or Mean </a:t>
            </a:r>
            <a:r>
              <a:rPr lang="en-US" altLang="en-US" sz="2000">
                <a:latin typeface="Times New Roman" panose="02020603050405020304" pitchFamily="18" charset="0"/>
                <a:ea typeface="Times New Roman" panose="02020603050405020304" pitchFamily="18" charset="0"/>
              </a:rPr>
              <a:t>of </a:t>
            </a:r>
            <a:r>
              <a:rPr lang="en-US" altLang="en-US" sz="2000" smtClean="0">
                <a:latin typeface="Times New Roman" panose="02020603050405020304" pitchFamily="18" charset="0"/>
                <a:ea typeface="Times New Roman" panose="02020603050405020304" pitchFamily="18" charset="0"/>
              </a:rPr>
              <a:t>Maxima methods</a:t>
            </a:r>
            <a:endParaRPr lang="en-US" altLang="en-US" sz="200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88851496"/>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PlaceHolder 1"/>
          <p:cNvSpPr>
            <a:spLocks noGrp="1"/>
          </p:cNvSpPr>
          <p:nvPr>
            <p:ph type="title"/>
          </p:nvPr>
        </p:nvSpPr>
        <p:spPr>
          <a:xfrm>
            <a:off x="0" y="937799"/>
            <a:ext cx="9066960" cy="728269"/>
          </a:xfrm>
          <a:prstGeom prst="rect">
            <a:avLst/>
          </a:prstGeom>
          <a:noFill/>
          <a:ln w="0">
            <a:noFill/>
          </a:ln>
        </p:spPr>
        <p:txBody>
          <a:bodyPr lIns="0" tIns="0" rIns="0" bIns="0" anchor="ctr">
            <a:noAutofit/>
          </a:bodyPr>
          <a:lstStyle/>
          <a:p>
            <a:pPr algn="ctr">
              <a:lnSpc>
                <a:spcPct val="100000"/>
              </a:lnSpc>
            </a:pPr>
            <a:r>
              <a:rPr lang="en-GB" sz="3200" b="1" strike="noStrike" spc="-1" smtClean="0">
                <a:solidFill>
                  <a:srgbClr val="558ED5"/>
                </a:solidFill>
                <a:latin typeface="Calibri"/>
                <a:ea typeface="Calibri"/>
              </a:rPr>
              <a:t>Fuzzy Rules (FR): </a:t>
            </a:r>
            <a:r>
              <a:rPr lang="en-US" sz="3200" b="1" spc="-1" smtClean="0">
                <a:solidFill>
                  <a:srgbClr val="558ED5"/>
                </a:solidFill>
                <a:latin typeface="Calibri"/>
                <a:ea typeface="Calibri"/>
              </a:rPr>
              <a:t>Construction &amp; Examples</a:t>
            </a:r>
            <a:endParaRPr lang="en-US" sz="1400" b="0" strike="noStrike" spc="-1" dirty="0">
              <a:latin typeface="Arial"/>
            </a:endParaRPr>
          </a:p>
        </p:txBody>
      </p:sp>
      <p:pic>
        <p:nvPicPr>
          <p:cNvPr id="48" name="Picture 1"/>
          <p:cNvPicPr/>
          <p:nvPr/>
        </p:nvPicPr>
        <p:blipFill>
          <a:blip r:embed="rId3"/>
          <a:stretch/>
        </p:blipFill>
        <p:spPr>
          <a:xfrm>
            <a:off x="0" y="-228600"/>
            <a:ext cx="9143280" cy="1166400"/>
          </a:xfrm>
          <a:prstGeom prst="rect">
            <a:avLst/>
          </a:prstGeom>
          <a:ln w="0">
            <a:noFill/>
          </a:ln>
        </p:spPr>
      </p:pic>
      <p:sp>
        <p:nvSpPr>
          <p:cNvPr id="5" name="Rectangle 4"/>
          <p:cNvSpPr/>
          <p:nvPr/>
        </p:nvSpPr>
        <p:spPr>
          <a:xfrm>
            <a:off x="0" y="1666068"/>
            <a:ext cx="9144000" cy="4832092"/>
          </a:xfrm>
          <a:prstGeom prst="rect">
            <a:avLst/>
          </a:prstGeom>
        </p:spPr>
        <p:txBody>
          <a:bodyPr wrap="square">
            <a:spAutoFit/>
          </a:bodyPr>
          <a:lstStyle/>
          <a:p>
            <a:pPr marL="342900" indent="-342900">
              <a:buFont typeface="Arial" panose="020B0604020202020204" pitchFamily="34" charset="0"/>
              <a:buChar char="•"/>
            </a:pPr>
            <a:r>
              <a:rPr lang="en-US" sz="2200">
                <a:latin typeface="Times New Roman" panose="02020603050405020304" pitchFamily="18" charset="0"/>
                <a:ea typeface="Times New Roman" panose="02020603050405020304" pitchFamily="18" charset="0"/>
              </a:rPr>
              <a:t>FR - </a:t>
            </a:r>
            <a:r>
              <a:rPr lang="en-US" sz="2200" smtClean="0">
                <a:latin typeface="Times New Roman" panose="02020603050405020304" pitchFamily="18" charset="0"/>
                <a:ea typeface="Times New Roman" panose="02020603050405020304" pitchFamily="18" charset="0"/>
              </a:rPr>
              <a:t>also </a:t>
            </a:r>
            <a:r>
              <a:rPr lang="en-US" sz="2200">
                <a:latin typeface="Times New Roman" panose="02020603050405020304" pitchFamily="18" charset="0"/>
                <a:ea typeface="Times New Roman" panose="02020603050405020304" pitchFamily="18" charset="0"/>
              </a:rPr>
              <a:t>have </a:t>
            </a:r>
            <a:r>
              <a:rPr lang="en-US" sz="2200" b="1">
                <a:latin typeface="Times New Roman" panose="02020603050405020304" pitchFamily="18" charset="0"/>
                <a:ea typeface="Times New Roman" panose="02020603050405020304" pitchFamily="18" charset="0"/>
              </a:rPr>
              <a:t>antecedents</a:t>
            </a:r>
            <a:r>
              <a:rPr lang="en-US" sz="2200">
                <a:latin typeface="Times New Roman" panose="02020603050405020304" pitchFamily="18" charset="0"/>
                <a:ea typeface="Times New Roman" panose="02020603050405020304" pitchFamily="18" charset="0"/>
              </a:rPr>
              <a:t> and </a:t>
            </a:r>
            <a:r>
              <a:rPr lang="en-US" sz="2200" b="1" smtClean="0">
                <a:latin typeface="Times New Roman" panose="02020603050405020304" pitchFamily="18" charset="0"/>
                <a:ea typeface="Times New Roman" panose="02020603050405020304" pitchFamily="18" charset="0"/>
              </a:rPr>
              <a:t>consequents</a:t>
            </a:r>
          </a:p>
          <a:p>
            <a:pPr marL="342900" indent="-342900">
              <a:buFont typeface="Arial" panose="020B0604020202020204" pitchFamily="34" charset="0"/>
              <a:buChar char="•"/>
            </a:pPr>
            <a:r>
              <a:rPr lang="en-US" sz="2200">
                <a:latin typeface="Times New Roman" panose="02020603050405020304" pitchFamily="18" charset="0"/>
                <a:ea typeface="Times New Roman" panose="02020603050405020304" pitchFamily="18" charset="0"/>
              </a:rPr>
              <a:t>Both deal with partial </a:t>
            </a:r>
            <a:r>
              <a:rPr lang="en-US" sz="2200" smtClean="0">
                <a:latin typeface="Times New Roman" panose="02020603050405020304" pitchFamily="18" charset="0"/>
                <a:ea typeface="Times New Roman" panose="02020603050405020304" pitchFamily="18" charset="0"/>
              </a:rPr>
              <a:t>truths</a:t>
            </a:r>
          </a:p>
          <a:p>
            <a:pPr marL="800100" lvl="1" indent="-342900">
              <a:buSzPct val="80000"/>
              <a:buFont typeface="Courier New" panose="02070309020205020404" pitchFamily="49" charset="0"/>
              <a:buChar char="o"/>
            </a:pPr>
            <a:r>
              <a:rPr lang="en-US" sz="2200">
                <a:latin typeface="Times New Roman" panose="02020603050405020304" pitchFamily="18" charset="0"/>
                <a:ea typeface="Times New Roman" panose="02020603050405020304" pitchFamily="18" charset="0"/>
              </a:rPr>
              <a:t>Antecedents </a:t>
            </a:r>
            <a:r>
              <a:rPr lang="en-US" sz="2200" b="1">
                <a:latin typeface="Times New Roman" panose="02020603050405020304" pitchFamily="18" charset="0"/>
                <a:ea typeface="Times New Roman" panose="02020603050405020304" pitchFamily="18" charset="0"/>
              </a:rPr>
              <a:t>match</a:t>
            </a:r>
            <a:r>
              <a:rPr lang="en-US" sz="2200">
                <a:latin typeface="Times New Roman" panose="02020603050405020304" pitchFamily="18" charset="0"/>
                <a:ea typeface="Times New Roman" panose="02020603050405020304" pitchFamily="18" charset="0"/>
              </a:rPr>
              <a:t> fuzzy </a:t>
            </a:r>
            <a:r>
              <a:rPr lang="en-US" sz="2200" smtClean="0">
                <a:latin typeface="Times New Roman" panose="02020603050405020304" pitchFamily="18" charset="0"/>
                <a:ea typeface="Times New Roman" panose="02020603050405020304" pitchFamily="18" charset="0"/>
              </a:rPr>
              <a:t>sets</a:t>
            </a:r>
          </a:p>
          <a:p>
            <a:pPr marL="800100" lvl="1" indent="-342900">
              <a:buSzPct val="80000"/>
              <a:buFont typeface="Courier New" panose="02070309020205020404" pitchFamily="49" charset="0"/>
              <a:buChar char="o"/>
            </a:pPr>
            <a:r>
              <a:rPr lang="en-US" sz="2200" smtClean="0">
                <a:latin typeface="Times New Roman" panose="02020603050405020304" pitchFamily="18" charset="0"/>
                <a:ea typeface="Times New Roman" panose="02020603050405020304" pitchFamily="18" charset="0"/>
              </a:rPr>
              <a:t>E.g. </a:t>
            </a:r>
            <a:r>
              <a:rPr lang="en-US" sz="2200" b="1" smtClean="0">
                <a:latin typeface="Times New Roman" panose="02020603050405020304" pitchFamily="18" charset="0"/>
                <a:ea typeface="Times New Roman" panose="02020603050405020304" pitchFamily="18" charset="0"/>
              </a:rPr>
              <a:t>Restaurant </a:t>
            </a:r>
            <a:r>
              <a:rPr lang="en-US" sz="2200" b="1">
                <a:latin typeface="Times New Roman" panose="02020603050405020304" pitchFamily="18" charset="0"/>
                <a:ea typeface="Times New Roman" panose="02020603050405020304" pitchFamily="18" charset="0"/>
              </a:rPr>
              <a:t>tipping </a:t>
            </a:r>
            <a:r>
              <a:rPr lang="en-US" sz="2200" b="1" smtClean="0">
                <a:latin typeface="Times New Roman" panose="02020603050405020304" pitchFamily="18" charset="0"/>
                <a:ea typeface="Times New Roman" panose="02020603050405020304" pitchFamily="18" charset="0"/>
              </a:rPr>
              <a:t>example</a:t>
            </a:r>
            <a:r>
              <a:rPr lang="en-US" sz="2200" smtClean="0">
                <a:latin typeface="Times New Roman" panose="02020603050405020304" pitchFamily="18" charset="0"/>
                <a:ea typeface="Times New Roman" panose="02020603050405020304" pitchFamily="18" charset="0"/>
              </a:rPr>
              <a:t>, antecedent </a:t>
            </a:r>
            <a:r>
              <a:rPr lang="en-US" sz="2200" b="1">
                <a:solidFill>
                  <a:schemeClr val="accent1"/>
                </a:solidFill>
                <a:latin typeface="Times New Roman" panose="02020603050405020304" pitchFamily="18" charset="0"/>
                <a:ea typeface="Times New Roman" panose="02020603050405020304" pitchFamily="18" charset="0"/>
              </a:rPr>
              <a:t>variables</a:t>
            </a:r>
            <a:r>
              <a:rPr lang="en-US" sz="2200" b="1">
                <a:latin typeface="Times New Roman" panose="02020603050405020304" pitchFamily="18" charset="0"/>
                <a:ea typeface="Times New Roman" panose="02020603050405020304" pitchFamily="18" charset="0"/>
              </a:rPr>
              <a:t> </a:t>
            </a:r>
            <a:r>
              <a:rPr lang="en-US" sz="2200" smtClean="0">
                <a:latin typeface="Times New Roman" panose="02020603050405020304" pitchFamily="18" charset="0"/>
                <a:ea typeface="Times New Roman" panose="02020603050405020304" pitchFamily="18" charset="0"/>
              </a:rPr>
              <a:t>are (</a:t>
            </a:r>
            <a:r>
              <a:rPr lang="en-US" sz="2200" smtClean="0">
                <a:solidFill>
                  <a:schemeClr val="accent1"/>
                </a:solidFill>
                <a:latin typeface="Times New Roman" panose="02020603050405020304" pitchFamily="18" charset="0"/>
                <a:ea typeface="Times New Roman" panose="02020603050405020304" pitchFamily="18" charset="0"/>
              </a:rPr>
              <a:t>quality </a:t>
            </a:r>
            <a:r>
              <a:rPr lang="en-US" sz="2200">
                <a:solidFill>
                  <a:schemeClr val="accent1"/>
                </a:solidFill>
                <a:latin typeface="Times New Roman" panose="02020603050405020304" pitchFamily="18" charset="0"/>
                <a:ea typeface="Times New Roman" panose="02020603050405020304" pitchFamily="18" charset="0"/>
              </a:rPr>
              <a:t>of </a:t>
            </a:r>
            <a:r>
              <a:rPr lang="en-US" sz="2200" smtClean="0">
                <a:solidFill>
                  <a:schemeClr val="accent1"/>
                </a:solidFill>
                <a:latin typeface="Times New Roman" panose="02020603050405020304" pitchFamily="18" charset="0"/>
                <a:ea typeface="Times New Roman" panose="02020603050405020304" pitchFamily="18" charset="0"/>
              </a:rPr>
              <a:t>service, quality </a:t>
            </a:r>
            <a:r>
              <a:rPr lang="en-US" sz="2200">
                <a:solidFill>
                  <a:schemeClr val="accent1"/>
                </a:solidFill>
                <a:latin typeface="Times New Roman" panose="02020603050405020304" pitchFamily="18" charset="0"/>
                <a:ea typeface="Times New Roman" panose="02020603050405020304" pitchFamily="18" charset="0"/>
              </a:rPr>
              <a:t>of </a:t>
            </a:r>
            <a:r>
              <a:rPr lang="en-US" sz="2200" smtClean="0">
                <a:solidFill>
                  <a:schemeClr val="accent1"/>
                </a:solidFill>
                <a:latin typeface="Times New Roman" panose="02020603050405020304" pitchFamily="18" charset="0"/>
                <a:ea typeface="Times New Roman" panose="02020603050405020304" pitchFamily="18" charset="0"/>
              </a:rPr>
              <a:t>food</a:t>
            </a:r>
            <a:r>
              <a:rPr lang="en-US" sz="2200" smtClean="0">
                <a:latin typeface="Times New Roman" panose="02020603050405020304" pitchFamily="18" charset="0"/>
                <a:ea typeface="Times New Roman" panose="02020603050405020304" pitchFamily="18" charset="0"/>
              </a:rPr>
              <a:t>)</a:t>
            </a:r>
            <a:endParaRPr lang="en-US" sz="2200">
              <a:latin typeface="Times New Roman" panose="02020603050405020304" pitchFamily="18" charset="0"/>
              <a:ea typeface="Times New Roman" panose="02020603050405020304" pitchFamily="18" charset="0"/>
            </a:endParaRPr>
          </a:p>
          <a:p>
            <a:pPr marL="800100" lvl="1" indent="-342900">
              <a:buSzPct val="80000"/>
              <a:buFont typeface="Courier New" panose="02070309020205020404" pitchFamily="49" charset="0"/>
              <a:buChar char="o"/>
            </a:pPr>
            <a:r>
              <a:rPr lang="en-US" sz="2200" smtClean="0">
                <a:latin typeface="Times New Roman" panose="02020603050405020304" pitchFamily="18" charset="0"/>
                <a:ea typeface="Times New Roman" panose="02020603050405020304" pitchFamily="18" charset="0"/>
              </a:rPr>
              <a:t>Consequents </a:t>
            </a:r>
            <a:r>
              <a:rPr lang="en-US" sz="2200" b="1">
                <a:latin typeface="Times New Roman" panose="02020603050405020304" pitchFamily="18" charset="0"/>
                <a:ea typeface="Times New Roman" panose="02020603050405020304" pitchFamily="18" charset="0"/>
              </a:rPr>
              <a:t>assign</a:t>
            </a:r>
            <a:r>
              <a:rPr lang="en-US" sz="2200">
                <a:latin typeface="Times New Roman" panose="02020603050405020304" pitchFamily="18" charset="0"/>
                <a:ea typeface="Times New Roman" panose="02020603050405020304" pitchFamily="18" charset="0"/>
              </a:rPr>
              <a:t> fuzzy </a:t>
            </a:r>
            <a:r>
              <a:rPr lang="en-US" sz="2200" smtClean="0">
                <a:latin typeface="Times New Roman" panose="02020603050405020304" pitchFamily="18" charset="0"/>
                <a:ea typeface="Times New Roman" panose="02020603050405020304" pitchFamily="18" charset="0"/>
              </a:rPr>
              <a:t>sets</a:t>
            </a:r>
          </a:p>
          <a:p>
            <a:pPr marL="1257300" lvl="2" indent="-342900">
              <a:buSzPct val="80000"/>
              <a:buFont typeface="Courier New" panose="02070309020205020404" pitchFamily="49" charset="0"/>
              <a:buChar char="o"/>
            </a:pPr>
            <a:r>
              <a:rPr lang="en-US" sz="2200" smtClean="0">
                <a:latin typeface="Times New Roman" panose="02020603050405020304" pitchFamily="18" charset="0"/>
                <a:ea typeface="Times New Roman" panose="02020603050405020304" pitchFamily="18" charset="0"/>
              </a:rPr>
              <a:t>consequent </a:t>
            </a:r>
            <a:r>
              <a:rPr lang="en-US" sz="2200" b="1">
                <a:solidFill>
                  <a:schemeClr val="accent1"/>
                </a:solidFill>
                <a:latin typeface="Times New Roman" panose="02020603050405020304" pitchFamily="18" charset="0"/>
                <a:ea typeface="Times New Roman" panose="02020603050405020304" pitchFamily="18" charset="0"/>
              </a:rPr>
              <a:t>variable</a:t>
            </a:r>
            <a:r>
              <a:rPr lang="en-US" sz="2200" smtClean="0">
                <a:latin typeface="Times New Roman" panose="02020603050405020304" pitchFamily="18" charset="0"/>
                <a:ea typeface="Times New Roman" panose="02020603050405020304" pitchFamily="18" charset="0"/>
              </a:rPr>
              <a:t> is </a:t>
            </a:r>
            <a:r>
              <a:rPr lang="en-US" sz="2200" smtClean="0">
                <a:solidFill>
                  <a:schemeClr val="accent1"/>
                </a:solidFill>
                <a:latin typeface="Times New Roman" panose="02020603050405020304" pitchFamily="18" charset="0"/>
                <a:ea typeface="Times New Roman" panose="02020603050405020304" pitchFamily="18" charset="0"/>
              </a:rPr>
              <a:t>Tip</a:t>
            </a:r>
            <a:endParaRPr lang="en-US" sz="2200">
              <a:solidFill>
                <a:schemeClr val="accent1"/>
              </a:solidFill>
              <a:latin typeface="Times New Roman" panose="02020603050405020304" pitchFamily="18" charset="0"/>
              <a:ea typeface="Times New Roman" panose="02020603050405020304" pitchFamily="18" charset="0"/>
            </a:endParaRPr>
          </a:p>
          <a:p>
            <a:pPr marL="339725" lvl="2" indent="-339725">
              <a:buSzPct val="100000"/>
              <a:buFont typeface="Arial" panose="020B0604020202020204" pitchFamily="34" charset="0"/>
              <a:buChar char="•"/>
            </a:pPr>
            <a:endParaRPr lang="en-US" sz="2200" smtClean="0">
              <a:latin typeface="Times New Roman" panose="02020603050405020304" pitchFamily="18" charset="0"/>
              <a:ea typeface="Times New Roman" panose="02020603050405020304" pitchFamily="18" charset="0"/>
            </a:endParaRPr>
          </a:p>
          <a:p>
            <a:pPr marL="339725" lvl="2" indent="-339725">
              <a:buSzPct val="100000"/>
              <a:buFont typeface="Arial" panose="020B0604020202020204" pitchFamily="34" charset="0"/>
              <a:buChar char="•"/>
            </a:pPr>
            <a:endParaRPr lang="en-US" sz="2200">
              <a:latin typeface="Times New Roman" panose="02020603050405020304" pitchFamily="18" charset="0"/>
              <a:ea typeface="Times New Roman" panose="02020603050405020304" pitchFamily="18" charset="0"/>
            </a:endParaRPr>
          </a:p>
          <a:p>
            <a:pPr marL="339725" lvl="2" indent="-339725">
              <a:buSzPct val="100000"/>
              <a:buFont typeface="Arial" panose="020B0604020202020204" pitchFamily="34" charset="0"/>
              <a:buChar char="•"/>
            </a:pPr>
            <a:endParaRPr lang="en-US" sz="2200" smtClean="0">
              <a:latin typeface="Times New Roman" panose="02020603050405020304" pitchFamily="18" charset="0"/>
              <a:ea typeface="Times New Roman" panose="02020603050405020304" pitchFamily="18" charset="0"/>
            </a:endParaRPr>
          </a:p>
          <a:p>
            <a:pPr marL="339725" lvl="2" indent="-339725">
              <a:buSzPct val="100000"/>
              <a:buFont typeface="Arial" panose="020B0604020202020204" pitchFamily="34" charset="0"/>
              <a:buChar char="•"/>
            </a:pPr>
            <a:endParaRPr lang="en-US" sz="2200">
              <a:latin typeface="Times New Roman" panose="02020603050405020304" pitchFamily="18" charset="0"/>
              <a:ea typeface="Times New Roman" panose="02020603050405020304" pitchFamily="18" charset="0"/>
            </a:endParaRPr>
          </a:p>
          <a:p>
            <a:pPr marL="339725" lvl="2" indent="-339725">
              <a:buSzPct val="100000"/>
              <a:buFont typeface="Arial" panose="020B0604020202020204" pitchFamily="34" charset="0"/>
              <a:buChar char="•"/>
            </a:pPr>
            <a:r>
              <a:rPr lang="en-US" sz="2200" smtClean="0">
                <a:latin typeface="Times New Roman" panose="02020603050405020304" pitchFamily="18" charset="0"/>
                <a:ea typeface="Times New Roman" panose="02020603050405020304" pitchFamily="18" charset="0"/>
              </a:rPr>
              <a:t>Fuzzy </a:t>
            </a:r>
            <a:r>
              <a:rPr lang="en-US" sz="2200">
                <a:latin typeface="Times New Roman" panose="02020603050405020304" pitchFamily="18" charset="0"/>
                <a:ea typeface="Times New Roman" panose="02020603050405020304" pitchFamily="18" charset="0"/>
              </a:rPr>
              <a:t>rules can have </a:t>
            </a:r>
            <a:r>
              <a:rPr lang="en-US" sz="2200" b="1" smtClean="0">
                <a:latin typeface="Times New Roman" panose="02020603050405020304" pitchFamily="18" charset="0"/>
                <a:ea typeface="Times New Roman" panose="02020603050405020304" pitchFamily="18" charset="0"/>
              </a:rPr>
              <a:t>weightings</a:t>
            </a:r>
            <a:r>
              <a:rPr lang="en-US" sz="2200" smtClean="0">
                <a:latin typeface="Times New Roman" panose="02020603050405020304" pitchFamily="18" charset="0"/>
                <a:ea typeface="Times New Roman" panose="02020603050405020304" pitchFamily="18" charset="0"/>
              </a:rPr>
              <a:t> </a:t>
            </a:r>
          </a:p>
          <a:p>
            <a:pPr marL="800100" lvl="3" indent="-342900">
              <a:buSzPct val="80000"/>
              <a:buFont typeface="Courier New" panose="02070309020205020404" pitchFamily="49" charset="0"/>
              <a:buChar char="o"/>
            </a:pPr>
            <a:r>
              <a:rPr lang="en-US" sz="2200">
                <a:latin typeface="Times New Roman" panose="02020603050405020304" pitchFamily="18" charset="0"/>
                <a:ea typeface="Times New Roman" panose="02020603050405020304" pitchFamily="18" charset="0"/>
              </a:rPr>
              <a:t>usually in [0</a:t>
            </a:r>
            <a:r>
              <a:rPr lang="en-US" sz="2200" smtClean="0">
                <a:latin typeface="Times New Roman" panose="02020603050405020304" pitchFamily="18" charset="0"/>
                <a:ea typeface="Times New Roman" panose="02020603050405020304" pitchFamily="18" charset="0"/>
              </a:rPr>
              <a:t>, 1</a:t>
            </a:r>
            <a:r>
              <a:rPr lang="en-US" sz="2200">
                <a:latin typeface="Times New Roman" panose="02020603050405020304" pitchFamily="18" charset="0"/>
                <a:ea typeface="Times New Roman" panose="02020603050405020304" pitchFamily="18" charset="0"/>
              </a:rPr>
              <a:t>]</a:t>
            </a:r>
          </a:p>
          <a:p>
            <a:pPr marL="800100" lvl="3" indent="-342900">
              <a:buSzPct val="80000"/>
              <a:buFont typeface="Courier New" panose="02070309020205020404" pitchFamily="49" charset="0"/>
              <a:buChar char="o"/>
            </a:pPr>
            <a:r>
              <a:rPr lang="en-US" sz="2200" smtClean="0">
                <a:latin typeface="Times New Roman" panose="02020603050405020304" pitchFamily="18" charset="0"/>
                <a:ea typeface="Times New Roman" panose="02020603050405020304" pitchFamily="18" charset="0"/>
              </a:rPr>
              <a:t>based on importance </a:t>
            </a:r>
            <a:r>
              <a:rPr lang="en-US" sz="2200">
                <a:latin typeface="Times New Roman" panose="02020603050405020304" pitchFamily="18" charset="0"/>
                <a:ea typeface="Times New Roman" panose="02020603050405020304" pitchFamily="18" charset="0"/>
              </a:rPr>
              <a:t>of </a:t>
            </a:r>
            <a:r>
              <a:rPr lang="en-US" sz="2200" smtClean="0">
                <a:latin typeface="Times New Roman" panose="02020603050405020304" pitchFamily="18" charset="0"/>
                <a:ea typeface="Times New Roman" panose="02020603050405020304" pitchFamily="18" charset="0"/>
              </a:rPr>
              <a:t>each rule</a:t>
            </a:r>
            <a:endParaRPr lang="en-US" sz="2200">
              <a:latin typeface="Times New Roman" panose="02020603050405020304" pitchFamily="18" charset="0"/>
              <a:ea typeface="Times New Roman" panose="02020603050405020304" pitchFamily="18" charset="0"/>
            </a:endParaRPr>
          </a:p>
        </p:txBody>
      </p:sp>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3652" y="3666310"/>
            <a:ext cx="3559628" cy="2700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706880" y="4086402"/>
            <a:ext cx="4040778" cy="1378839"/>
          </a:xfrm>
          <a:prstGeom prst="rect">
            <a:avLst/>
          </a:prstGeom>
        </p:spPr>
        <p:txBody>
          <a:bodyPr wrap="square">
            <a:spAutoFit/>
          </a:bodyPr>
          <a:lstStyle/>
          <a:p>
            <a:pPr lvl="1" indent="-342900">
              <a:lnSpc>
                <a:spcPct val="95000"/>
              </a:lnSpc>
              <a:spcBef>
                <a:spcPct val="0"/>
              </a:spcBef>
              <a:buClr>
                <a:srgbClr val="000000"/>
              </a:buClr>
              <a:buFontTx/>
              <a:buChar char="•"/>
            </a:pPr>
            <a:r>
              <a:rPr lang="en-US" altLang="en-US" sz="2200">
                <a:latin typeface="Times New Roman" panose="02020603050405020304" pitchFamily="18" charset="0"/>
                <a:ea typeface="Times New Roman" panose="02020603050405020304" pitchFamily="18" charset="0"/>
              </a:rPr>
              <a:t>Service </a:t>
            </a:r>
            <a:r>
              <a:rPr lang="en-US" altLang="en-US" sz="2200" smtClean="0">
                <a:latin typeface="Times New Roman" panose="02020603050405020304" pitchFamily="18" charset="0"/>
                <a:ea typeface="Times New Roman" panose="02020603050405020304" pitchFamily="18" charset="0"/>
              </a:rPr>
              <a:t>(range 0-10</a:t>
            </a:r>
            <a:r>
              <a:rPr lang="en-US" altLang="en-US" sz="2200">
                <a:latin typeface="Times New Roman" panose="02020603050405020304" pitchFamily="18" charset="0"/>
                <a:ea typeface="Times New Roman" panose="02020603050405020304" pitchFamily="18" charset="0"/>
              </a:rPr>
              <a:t>) can </a:t>
            </a:r>
            <a:r>
              <a:rPr lang="en-US" altLang="en-US" sz="2200" smtClean="0">
                <a:latin typeface="Times New Roman" panose="02020603050405020304" pitchFamily="18" charset="0"/>
                <a:ea typeface="Times New Roman" panose="02020603050405020304" pitchFamily="18" charset="0"/>
              </a:rPr>
              <a:t>be:</a:t>
            </a:r>
            <a:endParaRPr lang="en-US" altLang="en-US" sz="2200">
              <a:latin typeface="Times New Roman" panose="02020603050405020304" pitchFamily="18" charset="0"/>
              <a:ea typeface="Times New Roman" panose="02020603050405020304" pitchFamily="18" charset="0"/>
            </a:endParaRPr>
          </a:p>
          <a:p>
            <a:pPr marL="857250" lvl="2" indent="-285750">
              <a:lnSpc>
                <a:spcPct val="95000"/>
              </a:lnSpc>
              <a:spcBef>
                <a:spcPct val="0"/>
              </a:spcBef>
              <a:buClr>
                <a:srgbClr val="000000"/>
              </a:buClr>
              <a:buSzPct val="80000"/>
              <a:buFont typeface="Courier New" pitchFamily="49" charset="0"/>
              <a:buChar char="o"/>
            </a:pPr>
            <a:r>
              <a:rPr lang="en-US" altLang="en-US" sz="2200" i="1">
                <a:latin typeface="Times New Roman" panose="02020603050405020304" pitchFamily="18" charset="0"/>
                <a:ea typeface="Times New Roman" panose="02020603050405020304" pitchFamily="18" charset="0"/>
              </a:rPr>
              <a:t>Poor</a:t>
            </a:r>
          </a:p>
          <a:p>
            <a:pPr marL="857250" lvl="2" indent="-285750">
              <a:lnSpc>
                <a:spcPct val="95000"/>
              </a:lnSpc>
              <a:spcBef>
                <a:spcPct val="0"/>
              </a:spcBef>
              <a:buClr>
                <a:srgbClr val="000000"/>
              </a:buClr>
              <a:buSzPct val="80000"/>
              <a:buFont typeface="Courier New" pitchFamily="49" charset="0"/>
              <a:buChar char="o"/>
            </a:pPr>
            <a:r>
              <a:rPr lang="en-US" altLang="en-US" sz="2200" i="1" smtClean="0">
                <a:latin typeface="Times New Roman" panose="02020603050405020304" pitchFamily="18" charset="0"/>
                <a:ea typeface="Times New Roman" panose="02020603050405020304" pitchFamily="18" charset="0"/>
              </a:rPr>
              <a:t>Good</a:t>
            </a:r>
            <a:endParaRPr lang="en-US" altLang="en-US" sz="2200" i="1">
              <a:latin typeface="Times New Roman" panose="02020603050405020304" pitchFamily="18" charset="0"/>
              <a:ea typeface="Times New Roman" panose="02020603050405020304" pitchFamily="18" charset="0"/>
            </a:endParaRPr>
          </a:p>
          <a:p>
            <a:pPr marL="857250" lvl="2" indent="-285750">
              <a:lnSpc>
                <a:spcPct val="95000"/>
              </a:lnSpc>
              <a:spcBef>
                <a:spcPct val="0"/>
              </a:spcBef>
              <a:buClr>
                <a:srgbClr val="000000"/>
              </a:buClr>
              <a:buSzPct val="80000"/>
              <a:buFont typeface="Courier New" pitchFamily="49" charset="0"/>
              <a:buChar char="o"/>
            </a:pPr>
            <a:r>
              <a:rPr lang="en-US" altLang="en-US" sz="2200" i="1" smtClean="0">
                <a:latin typeface="Times New Roman" panose="02020603050405020304" pitchFamily="18" charset="0"/>
                <a:ea typeface="Times New Roman" panose="02020603050405020304" pitchFamily="18" charset="0"/>
              </a:rPr>
              <a:t>Excellent</a:t>
            </a:r>
            <a:endParaRPr lang="en-US" altLang="en-US" sz="2200" i="1">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65580756"/>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PlaceHolder 1"/>
          <p:cNvSpPr>
            <a:spLocks noGrp="1"/>
          </p:cNvSpPr>
          <p:nvPr>
            <p:ph type="title"/>
          </p:nvPr>
        </p:nvSpPr>
        <p:spPr>
          <a:xfrm>
            <a:off x="0" y="937799"/>
            <a:ext cx="9066960" cy="728269"/>
          </a:xfrm>
          <a:prstGeom prst="rect">
            <a:avLst/>
          </a:prstGeom>
          <a:noFill/>
          <a:ln w="0">
            <a:noFill/>
          </a:ln>
        </p:spPr>
        <p:txBody>
          <a:bodyPr lIns="0" tIns="0" rIns="0" bIns="0" anchor="ctr">
            <a:noAutofit/>
          </a:bodyPr>
          <a:lstStyle/>
          <a:p>
            <a:pPr algn="ctr">
              <a:lnSpc>
                <a:spcPct val="100000"/>
              </a:lnSpc>
            </a:pPr>
            <a:r>
              <a:rPr lang="en-GB" sz="3200" b="1" strike="noStrike" spc="-1" smtClean="0">
                <a:solidFill>
                  <a:srgbClr val="558ED5"/>
                </a:solidFill>
                <a:latin typeface="Calibri"/>
                <a:ea typeface="Calibri"/>
              </a:rPr>
              <a:t>Fuzzy Rules: </a:t>
            </a:r>
            <a:r>
              <a:rPr lang="en-US" sz="3200" b="1" spc="-1" smtClean="0">
                <a:solidFill>
                  <a:srgbClr val="558ED5"/>
                </a:solidFill>
                <a:latin typeface="Calibri"/>
                <a:ea typeface="Calibri"/>
              </a:rPr>
              <a:t>Operations</a:t>
            </a:r>
            <a:endParaRPr lang="en-US" sz="1400" b="0" strike="noStrike" spc="-1" dirty="0">
              <a:latin typeface="Arial"/>
            </a:endParaRPr>
          </a:p>
        </p:txBody>
      </p:sp>
      <p:pic>
        <p:nvPicPr>
          <p:cNvPr id="48" name="Picture 1"/>
          <p:cNvPicPr/>
          <p:nvPr/>
        </p:nvPicPr>
        <p:blipFill>
          <a:blip r:embed="rId3"/>
          <a:stretch/>
        </p:blipFill>
        <p:spPr>
          <a:xfrm>
            <a:off x="0" y="-228600"/>
            <a:ext cx="9143280" cy="1166400"/>
          </a:xfrm>
          <a:prstGeom prst="rect">
            <a:avLst/>
          </a:prstGeom>
          <a:ln w="0">
            <a:noFill/>
          </a:ln>
        </p:spPr>
      </p:pic>
      <p:sp>
        <p:nvSpPr>
          <p:cNvPr id="5" name="Rectangle 4"/>
          <p:cNvSpPr/>
          <p:nvPr/>
        </p:nvSpPr>
        <p:spPr>
          <a:xfrm>
            <a:off x="0" y="1666068"/>
            <a:ext cx="9144000" cy="430887"/>
          </a:xfrm>
          <a:prstGeom prst="rect">
            <a:avLst/>
          </a:prstGeom>
        </p:spPr>
        <p:txBody>
          <a:bodyPr wrap="square">
            <a:spAutoFit/>
          </a:bodyPr>
          <a:lstStyle/>
          <a:p>
            <a:pPr marL="342900" indent="-342900">
              <a:buFont typeface="Arial" panose="020B0604020202020204" pitchFamily="34" charset="0"/>
              <a:buChar char="•"/>
            </a:pPr>
            <a:r>
              <a:rPr lang="en-US" sz="2200" b="1">
                <a:latin typeface="Times New Roman" panose="02020603050405020304" pitchFamily="18" charset="0"/>
                <a:ea typeface="Times New Roman" panose="02020603050405020304" pitchFamily="18" charset="0"/>
              </a:rPr>
              <a:t>Classical Fuzzy </a:t>
            </a:r>
            <a:r>
              <a:rPr lang="en-US" sz="2200" b="1" smtClean="0">
                <a:latin typeface="Times New Roman" panose="02020603050405020304" pitchFamily="18" charset="0"/>
                <a:ea typeface="Times New Roman" panose="02020603050405020304" pitchFamily="18" charset="0"/>
              </a:rPr>
              <a:t>Operators: Min/Max </a:t>
            </a:r>
            <a:r>
              <a:rPr lang="en-US" sz="2200" b="1">
                <a:latin typeface="Times New Roman" panose="02020603050405020304" pitchFamily="18" charset="0"/>
                <a:ea typeface="Times New Roman" panose="02020603050405020304" pitchFamily="18" charset="0"/>
              </a:rPr>
              <a:t>Norm</a:t>
            </a:r>
            <a:endParaRPr lang="en-US" sz="2200" smtClean="0">
              <a:latin typeface="Times New Roman" panose="02020603050405020304" pitchFamily="18" charset="0"/>
              <a:ea typeface="Times New Roman" panose="02020603050405020304" pitchFamily="18" charset="0"/>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928" y="2445582"/>
            <a:ext cx="8327491" cy="41421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1215638"/>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PlaceHolder 1"/>
          <p:cNvSpPr>
            <a:spLocks noGrp="1"/>
          </p:cNvSpPr>
          <p:nvPr>
            <p:ph type="title"/>
          </p:nvPr>
        </p:nvSpPr>
        <p:spPr>
          <a:xfrm>
            <a:off x="0" y="937799"/>
            <a:ext cx="9066960" cy="728269"/>
          </a:xfrm>
          <a:prstGeom prst="rect">
            <a:avLst/>
          </a:prstGeom>
          <a:noFill/>
          <a:ln w="0">
            <a:noFill/>
          </a:ln>
        </p:spPr>
        <p:txBody>
          <a:bodyPr lIns="0" tIns="0" rIns="0" bIns="0" anchor="ctr">
            <a:noAutofit/>
          </a:bodyPr>
          <a:lstStyle/>
          <a:p>
            <a:pPr algn="ctr">
              <a:lnSpc>
                <a:spcPct val="100000"/>
              </a:lnSpc>
            </a:pPr>
            <a:r>
              <a:rPr lang="en-GB" sz="3200" b="1" strike="noStrike" spc="-1" smtClean="0">
                <a:solidFill>
                  <a:srgbClr val="558ED5"/>
                </a:solidFill>
                <a:latin typeface="Calibri"/>
                <a:ea typeface="Calibri"/>
              </a:rPr>
              <a:t>Fuzzy Rules: </a:t>
            </a:r>
            <a:r>
              <a:rPr lang="en-US" sz="3200" b="1" spc="-1" smtClean="0">
                <a:solidFill>
                  <a:srgbClr val="558ED5"/>
                </a:solidFill>
                <a:latin typeface="Calibri"/>
                <a:ea typeface="Calibri"/>
              </a:rPr>
              <a:t>Operations</a:t>
            </a:r>
            <a:endParaRPr lang="en-US" sz="1400" b="0" strike="noStrike" spc="-1" dirty="0">
              <a:latin typeface="Arial"/>
            </a:endParaRPr>
          </a:p>
        </p:txBody>
      </p:sp>
      <p:pic>
        <p:nvPicPr>
          <p:cNvPr id="48" name="Picture 1"/>
          <p:cNvPicPr/>
          <p:nvPr/>
        </p:nvPicPr>
        <p:blipFill>
          <a:blip r:embed="rId3"/>
          <a:stretch/>
        </p:blipFill>
        <p:spPr>
          <a:xfrm>
            <a:off x="0" y="-228600"/>
            <a:ext cx="9143280" cy="1166400"/>
          </a:xfrm>
          <a:prstGeom prst="rect">
            <a:avLst/>
          </a:prstGeom>
          <a:ln w="0">
            <a:noFill/>
          </a:ln>
        </p:spPr>
      </p:pic>
      <p:sp>
        <p:nvSpPr>
          <p:cNvPr id="5" name="Rectangle 4"/>
          <p:cNvSpPr/>
          <p:nvPr/>
        </p:nvSpPr>
        <p:spPr>
          <a:xfrm>
            <a:off x="0" y="1666068"/>
            <a:ext cx="9144000" cy="430887"/>
          </a:xfrm>
          <a:prstGeom prst="rect">
            <a:avLst/>
          </a:prstGeom>
        </p:spPr>
        <p:txBody>
          <a:bodyPr wrap="square">
            <a:spAutoFit/>
          </a:bodyPr>
          <a:lstStyle/>
          <a:p>
            <a:pPr marL="342900" indent="-342900">
              <a:buFont typeface="Arial" panose="020B0604020202020204" pitchFamily="34" charset="0"/>
              <a:buChar char="•"/>
            </a:pPr>
            <a:r>
              <a:rPr lang="en-US" sz="2200" b="1">
                <a:latin typeface="Times New Roman" panose="02020603050405020304" pitchFamily="18" charset="0"/>
                <a:ea typeface="Times New Roman" panose="02020603050405020304" pitchFamily="18" charset="0"/>
              </a:rPr>
              <a:t>Classical Fuzzy Operators: Product / </a:t>
            </a:r>
            <a:r>
              <a:rPr lang="en-US" sz="2200" b="1" smtClean="0">
                <a:latin typeface="Times New Roman" panose="02020603050405020304" pitchFamily="18" charset="0"/>
                <a:ea typeface="Times New Roman" panose="02020603050405020304" pitchFamily="18" charset="0"/>
              </a:rPr>
              <a:t>Bounded-Sum</a:t>
            </a:r>
            <a:endParaRPr lang="en-US" sz="2200" smtClean="0">
              <a:latin typeface="Times New Roman" panose="02020603050405020304" pitchFamily="18" charset="0"/>
              <a:ea typeface="Times New Roman" panose="02020603050405020304" pitchFamily="18"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8653" y="2490042"/>
            <a:ext cx="7554625" cy="3220470"/>
          </a:xfrm>
          <a:prstGeom prst="rect">
            <a:avLst/>
          </a:prstGeom>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88653" y="5911272"/>
            <a:ext cx="5989267" cy="591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0839261"/>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PlaceHolder 1"/>
          <p:cNvSpPr>
            <a:spLocks noGrp="1"/>
          </p:cNvSpPr>
          <p:nvPr>
            <p:ph type="title"/>
          </p:nvPr>
        </p:nvSpPr>
        <p:spPr>
          <a:xfrm>
            <a:off x="0" y="937799"/>
            <a:ext cx="9066960" cy="728269"/>
          </a:xfrm>
          <a:prstGeom prst="rect">
            <a:avLst/>
          </a:prstGeom>
          <a:noFill/>
          <a:ln w="0">
            <a:noFill/>
          </a:ln>
        </p:spPr>
        <p:txBody>
          <a:bodyPr lIns="0" tIns="0" rIns="0" bIns="0" anchor="ctr">
            <a:noAutofit/>
          </a:bodyPr>
          <a:lstStyle/>
          <a:p>
            <a:pPr algn="ctr">
              <a:lnSpc>
                <a:spcPct val="100000"/>
              </a:lnSpc>
            </a:pPr>
            <a:r>
              <a:rPr lang="en-GB" sz="3200" b="1" strike="noStrike" spc="-1" smtClean="0">
                <a:solidFill>
                  <a:srgbClr val="558ED5"/>
                </a:solidFill>
                <a:latin typeface="Calibri"/>
                <a:ea typeface="Calibri"/>
              </a:rPr>
              <a:t>Fuzzy Rules: 2 </a:t>
            </a:r>
            <a:r>
              <a:rPr lang="en-US" sz="3200" b="1" spc="-1" smtClean="0">
                <a:solidFill>
                  <a:srgbClr val="558ED5"/>
                </a:solidFill>
                <a:latin typeface="Calibri"/>
                <a:ea typeface="Calibri"/>
              </a:rPr>
              <a:t>main </a:t>
            </a:r>
            <a:r>
              <a:rPr lang="en-US" sz="3200" b="1" spc="-1">
                <a:solidFill>
                  <a:srgbClr val="558ED5"/>
                </a:solidFill>
                <a:latin typeface="Calibri"/>
                <a:ea typeface="Calibri"/>
              </a:rPr>
              <a:t>categories of fuzzy intelligence</a:t>
            </a:r>
            <a:endParaRPr lang="en-US" sz="1400" b="0" strike="noStrike" spc="-1" dirty="0">
              <a:latin typeface="Arial"/>
            </a:endParaRPr>
          </a:p>
        </p:txBody>
      </p:sp>
      <p:pic>
        <p:nvPicPr>
          <p:cNvPr id="48" name="Picture 1"/>
          <p:cNvPicPr/>
          <p:nvPr/>
        </p:nvPicPr>
        <p:blipFill>
          <a:blip r:embed="rId3"/>
          <a:stretch/>
        </p:blipFill>
        <p:spPr>
          <a:xfrm>
            <a:off x="0" y="-228600"/>
            <a:ext cx="9143280" cy="1166400"/>
          </a:xfrm>
          <a:prstGeom prst="rect">
            <a:avLst/>
          </a:prstGeom>
          <a:ln w="0">
            <a:noFill/>
          </a:ln>
        </p:spPr>
      </p:pic>
      <p:sp>
        <p:nvSpPr>
          <p:cNvPr id="5" name="Rectangle 4"/>
          <p:cNvSpPr/>
          <p:nvPr/>
        </p:nvSpPr>
        <p:spPr>
          <a:xfrm>
            <a:off x="0" y="1666068"/>
            <a:ext cx="9144000" cy="5170646"/>
          </a:xfrm>
          <a:prstGeom prst="rect">
            <a:avLst/>
          </a:prstGeom>
        </p:spPr>
        <p:txBody>
          <a:bodyPr wrap="square">
            <a:spAutoFit/>
          </a:bodyPr>
          <a:lstStyle/>
          <a:p>
            <a:pPr marL="342900" indent="-342900">
              <a:buFont typeface="Arial" panose="020B0604020202020204" pitchFamily="34" charset="0"/>
              <a:buChar char="•"/>
            </a:pPr>
            <a:r>
              <a:rPr lang="en-US" sz="2200" b="1" smtClean="0">
                <a:latin typeface="Times New Roman" panose="02020603050405020304" pitchFamily="18" charset="0"/>
                <a:ea typeface="Times New Roman" panose="02020603050405020304" pitchFamily="18" charset="0"/>
              </a:rPr>
              <a:t>Mandami</a:t>
            </a:r>
            <a:r>
              <a:rPr lang="en-US" sz="2200" smtClean="0">
                <a:latin typeface="Times New Roman" panose="02020603050405020304" pitchFamily="18" charset="0"/>
                <a:ea typeface="Times New Roman" panose="02020603050405020304" pitchFamily="18" charset="0"/>
              </a:rPr>
              <a:t> inference systems (</a:t>
            </a:r>
            <a:r>
              <a:rPr lang="en-US" sz="2200" b="1" smtClean="0">
                <a:latin typeface="Times New Roman" panose="02020603050405020304" pitchFamily="18" charset="0"/>
                <a:ea typeface="Times New Roman" panose="02020603050405020304" pitchFamily="18" charset="0"/>
              </a:rPr>
              <a:t>1975</a:t>
            </a:r>
            <a:r>
              <a:rPr lang="en-US" sz="2200" smtClean="0">
                <a:latin typeface="Times New Roman" panose="02020603050405020304" pitchFamily="18" charset="0"/>
                <a:ea typeface="Times New Roman" panose="02020603050405020304" pitchFamily="18" charset="0"/>
              </a:rPr>
              <a:t>)</a:t>
            </a:r>
          </a:p>
          <a:p>
            <a:pPr marL="800100" lvl="1" indent="-342900">
              <a:buSzPct val="80000"/>
              <a:buFont typeface="Courier New" panose="02070309020205020404" pitchFamily="49" charset="0"/>
              <a:buChar char="o"/>
            </a:pPr>
            <a:r>
              <a:rPr lang="en-US" sz="2200">
                <a:latin typeface="Times New Roman" panose="02020603050405020304" pitchFamily="18" charset="0"/>
                <a:ea typeface="Times New Roman" panose="02020603050405020304" pitchFamily="18" charset="0"/>
              </a:rPr>
              <a:t>It is </a:t>
            </a:r>
            <a:r>
              <a:rPr lang="en-US" sz="2200" smtClean="0">
                <a:latin typeface="Times New Roman" panose="02020603050405020304" pitchFamily="18" charset="0"/>
                <a:ea typeface="Times New Roman" panose="02020603050405020304" pitchFamily="18" charset="0"/>
              </a:rPr>
              <a:t>logical</a:t>
            </a:r>
            <a:endParaRPr lang="en-US" sz="2200">
              <a:latin typeface="Times New Roman" panose="02020603050405020304" pitchFamily="18" charset="0"/>
              <a:ea typeface="Times New Roman" panose="02020603050405020304" pitchFamily="18" charset="0"/>
            </a:endParaRPr>
          </a:p>
          <a:p>
            <a:pPr marL="800100" lvl="1" indent="-342900">
              <a:buSzPct val="80000"/>
              <a:buFont typeface="Courier New" panose="02070309020205020404" pitchFamily="49" charset="0"/>
              <a:buChar char="o"/>
            </a:pPr>
            <a:r>
              <a:rPr lang="en-US" sz="2200" smtClean="0">
                <a:latin typeface="Times New Roman" panose="02020603050405020304" pitchFamily="18" charset="0"/>
                <a:ea typeface="Times New Roman" panose="02020603050405020304" pitchFamily="18" charset="0"/>
              </a:rPr>
              <a:t>It </a:t>
            </a:r>
            <a:r>
              <a:rPr lang="en-US" sz="2200">
                <a:latin typeface="Times New Roman" panose="02020603050405020304" pitchFamily="18" charset="0"/>
                <a:ea typeface="Times New Roman" panose="02020603050405020304" pitchFamily="18" charset="0"/>
              </a:rPr>
              <a:t>has wide </a:t>
            </a:r>
            <a:r>
              <a:rPr lang="en-US" sz="2200" smtClean="0">
                <a:latin typeface="Times New Roman" panose="02020603050405020304" pitchFamily="18" charset="0"/>
                <a:ea typeface="Times New Roman" panose="02020603050405020304" pitchFamily="18" charset="0"/>
              </a:rPr>
              <a:t>dissemination</a:t>
            </a:r>
            <a:endParaRPr lang="en-US" sz="2200">
              <a:latin typeface="Times New Roman" panose="02020603050405020304" pitchFamily="18" charset="0"/>
              <a:ea typeface="Times New Roman" panose="02020603050405020304" pitchFamily="18" charset="0"/>
            </a:endParaRPr>
          </a:p>
          <a:p>
            <a:pPr marL="800100" lvl="1" indent="-342900">
              <a:buSzPct val="80000"/>
              <a:buFont typeface="Courier New" panose="02070309020205020404" pitchFamily="49" charset="0"/>
              <a:buChar char="o"/>
            </a:pPr>
            <a:r>
              <a:rPr lang="en-US" sz="2200" smtClean="0">
                <a:latin typeface="Times New Roman" panose="02020603050405020304" pitchFamily="18" charset="0"/>
                <a:ea typeface="Times New Roman" panose="02020603050405020304" pitchFamily="18" charset="0"/>
              </a:rPr>
              <a:t>It </a:t>
            </a:r>
            <a:r>
              <a:rPr lang="en-US" sz="2200">
                <a:latin typeface="Times New Roman" panose="02020603050405020304" pitchFamily="18" charset="0"/>
                <a:ea typeface="Times New Roman" panose="02020603050405020304" pitchFamily="18" charset="0"/>
              </a:rPr>
              <a:t>works well with human </a:t>
            </a:r>
            <a:r>
              <a:rPr lang="en-US" sz="2200" smtClean="0">
                <a:latin typeface="Times New Roman" panose="02020603050405020304" pitchFamily="18" charset="0"/>
                <a:ea typeface="Times New Roman" panose="02020603050405020304" pitchFamily="18" charset="0"/>
              </a:rPr>
              <a:t>input</a:t>
            </a:r>
          </a:p>
          <a:p>
            <a:pPr lvl="1">
              <a:buSzPct val="80000"/>
            </a:pPr>
            <a:r>
              <a:rPr lang="en-US" sz="2200" b="1">
                <a:latin typeface="Times New Roman" panose="02020603050405020304" pitchFamily="18" charset="0"/>
                <a:ea typeface="Times New Roman" panose="02020603050405020304" pitchFamily="18" charset="0"/>
              </a:rPr>
              <a:t>Rule:</a:t>
            </a:r>
            <a:r>
              <a:rPr lang="en-US" sz="2200">
                <a:latin typeface="Times New Roman" panose="02020603050405020304" pitchFamily="18" charset="0"/>
                <a:ea typeface="Times New Roman" panose="02020603050405020304" pitchFamily="18" charset="0"/>
              </a:rPr>
              <a:t> </a:t>
            </a:r>
            <a:r>
              <a:rPr lang="en-US" sz="2200" b="1">
                <a:latin typeface="Times New Roman" panose="02020603050405020304" pitchFamily="18" charset="0"/>
                <a:ea typeface="Times New Roman" panose="02020603050405020304" pitchFamily="18" charset="0"/>
              </a:rPr>
              <a:t>IF &lt;Antecedent&gt; THEN &lt;Consequent&gt;</a:t>
            </a:r>
          </a:p>
          <a:p>
            <a:pPr lvl="1">
              <a:buSzPct val="80000"/>
            </a:pPr>
            <a:r>
              <a:rPr lang="en-US" sz="2200" smtClean="0">
                <a:latin typeface="Times New Roman" panose="02020603050405020304" pitchFamily="18" charset="0"/>
                <a:ea typeface="Times New Roman" panose="02020603050405020304" pitchFamily="18" charset="0"/>
              </a:rPr>
              <a:t> 		Antecedent</a:t>
            </a:r>
            <a:r>
              <a:rPr lang="en-US" sz="2200">
                <a:latin typeface="Times New Roman" panose="02020603050405020304" pitchFamily="18" charset="0"/>
                <a:ea typeface="Times New Roman" panose="02020603050405020304" pitchFamily="18" charset="0"/>
              </a:rPr>
              <a:t>: </a:t>
            </a:r>
            <a:r>
              <a:rPr lang="en-US" sz="2200" b="1">
                <a:latin typeface="Times New Roman" panose="02020603050405020304" pitchFamily="18" charset="0"/>
                <a:ea typeface="Times New Roman" panose="02020603050405020304" pitchFamily="18" charset="0"/>
              </a:rPr>
              <a:t>Conjunction</a:t>
            </a:r>
            <a:r>
              <a:rPr lang="en-US" sz="2200">
                <a:latin typeface="Times New Roman" panose="02020603050405020304" pitchFamily="18" charset="0"/>
                <a:ea typeface="Times New Roman" panose="02020603050405020304" pitchFamily="18" charset="0"/>
              </a:rPr>
              <a:t> of </a:t>
            </a:r>
            <a:r>
              <a:rPr lang="en-US" sz="2200" b="1">
                <a:latin typeface="Times New Roman" panose="02020603050405020304" pitchFamily="18" charset="0"/>
                <a:ea typeface="Times New Roman" panose="02020603050405020304" pitchFamily="18" charset="0"/>
              </a:rPr>
              <a:t>fuzzy memberships</a:t>
            </a:r>
          </a:p>
          <a:p>
            <a:pPr lvl="1">
              <a:buSzPct val="80000"/>
            </a:pPr>
            <a:r>
              <a:rPr lang="en-US" sz="2200" smtClean="0">
                <a:latin typeface="Times New Roman" panose="02020603050405020304" pitchFamily="18" charset="0"/>
                <a:ea typeface="Times New Roman" panose="02020603050405020304" pitchFamily="18" charset="0"/>
              </a:rPr>
              <a:t>		Consequent</a:t>
            </a:r>
            <a:r>
              <a:rPr lang="en-US" sz="2200">
                <a:latin typeface="Times New Roman" panose="02020603050405020304" pitchFamily="18" charset="0"/>
                <a:ea typeface="Times New Roman" panose="02020603050405020304" pitchFamily="18" charset="0"/>
              </a:rPr>
              <a:t>: </a:t>
            </a:r>
            <a:r>
              <a:rPr lang="en-US" sz="2200" b="1">
                <a:latin typeface="Times New Roman" panose="02020603050405020304" pitchFamily="18" charset="0"/>
                <a:ea typeface="Times New Roman" panose="02020603050405020304" pitchFamily="18" charset="0"/>
              </a:rPr>
              <a:t>Fuzzy </a:t>
            </a:r>
            <a:r>
              <a:rPr lang="en-US" sz="2200" b="1" smtClean="0">
                <a:latin typeface="Times New Roman" panose="02020603050405020304" pitchFamily="18" charset="0"/>
                <a:ea typeface="Times New Roman" panose="02020603050405020304" pitchFamily="18" charset="0"/>
              </a:rPr>
              <a:t>Set</a:t>
            </a:r>
          </a:p>
          <a:p>
            <a:pPr lvl="1">
              <a:buSzPct val="80000"/>
            </a:pPr>
            <a:endParaRPr lang="en-US" sz="2200">
              <a:latin typeface="Times New Roman" panose="02020603050405020304" pitchFamily="18" charset="0"/>
              <a:ea typeface="Times New Roman" panose="02020603050405020304" pitchFamily="18" charset="0"/>
            </a:endParaRPr>
          </a:p>
          <a:p>
            <a:pPr marL="400050" lvl="1" indent="-400050">
              <a:buFont typeface="Arial" panose="020B0604020202020204" pitchFamily="34" charset="0"/>
              <a:buChar char="•"/>
            </a:pPr>
            <a:r>
              <a:rPr lang="en-US" sz="2200" b="1" smtClean="0">
                <a:latin typeface="Times New Roman" panose="02020603050405020304" pitchFamily="18" charset="0"/>
                <a:ea typeface="Times New Roman" panose="02020603050405020304" pitchFamily="18" charset="0"/>
              </a:rPr>
              <a:t>Sugeno</a:t>
            </a:r>
            <a:r>
              <a:rPr lang="en-US" sz="2200" smtClean="0">
                <a:latin typeface="Times New Roman" panose="02020603050405020304" pitchFamily="18" charset="0"/>
                <a:ea typeface="Times New Roman" panose="02020603050405020304" pitchFamily="18" charset="0"/>
              </a:rPr>
              <a:t> </a:t>
            </a:r>
            <a:r>
              <a:rPr lang="en-US" sz="2200">
                <a:latin typeface="Times New Roman" panose="02020603050405020304" pitchFamily="18" charset="0"/>
                <a:ea typeface="Times New Roman" panose="02020603050405020304" pitchFamily="18" charset="0"/>
              </a:rPr>
              <a:t>inference systems (Takagi, Sugeno &amp; Kang, </a:t>
            </a:r>
            <a:r>
              <a:rPr lang="en-US" sz="2200" b="1">
                <a:latin typeface="Times New Roman" panose="02020603050405020304" pitchFamily="18" charset="0"/>
                <a:ea typeface="Times New Roman" panose="02020603050405020304" pitchFamily="18" charset="0"/>
              </a:rPr>
              <a:t>1985</a:t>
            </a:r>
            <a:r>
              <a:rPr lang="en-US" sz="2200">
                <a:latin typeface="Times New Roman" panose="02020603050405020304" pitchFamily="18" charset="0"/>
                <a:ea typeface="Times New Roman" panose="02020603050405020304" pitchFamily="18" charset="0"/>
              </a:rPr>
              <a:t>)</a:t>
            </a:r>
          </a:p>
          <a:p>
            <a:pPr marL="800100" lvl="1" indent="-342900">
              <a:buSzPct val="80000"/>
              <a:buFont typeface="Courier New" panose="02070309020205020404" pitchFamily="49" charset="0"/>
              <a:buChar char="o"/>
            </a:pPr>
            <a:r>
              <a:rPr lang="en-US" sz="2200">
                <a:latin typeface="Times New Roman" panose="02020603050405020304" pitchFamily="18" charset="0"/>
                <a:ea typeface="Times New Roman" panose="02020603050405020304" pitchFamily="18" charset="0"/>
              </a:rPr>
              <a:t>It has good computational </a:t>
            </a:r>
            <a:r>
              <a:rPr lang="en-US" sz="2200" smtClean="0">
                <a:latin typeface="Times New Roman" panose="02020603050405020304" pitchFamily="18" charset="0"/>
                <a:ea typeface="Times New Roman" panose="02020603050405020304" pitchFamily="18" charset="0"/>
              </a:rPr>
              <a:t>efficiency</a:t>
            </a:r>
            <a:endParaRPr lang="en-US" sz="2200">
              <a:latin typeface="Times New Roman" panose="02020603050405020304" pitchFamily="18" charset="0"/>
              <a:ea typeface="Times New Roman" panose="02020603050405020304" pitchFamily="18" charset="0"/>
            </a:endParaRPr>
          </a:p>
          <a:p>
            <a:pPr marL="800100" lvl="1" indent="-342900">
              <a:buSzPct val="80000"/>
              <a:buFont typeface="Courier New" panose="02070309020205020404" pitchFamily="49" charset="0"/>
              <a:buChar char="o"/>
            </a:pPr>
            <a:r>
              <a:rPr lang="en-US" sz="2200">
                <a:latin typeface="Times New Roman" panose="02020603050405020304" pitchFamily="18" charset="0"/>
                <a:ea typeface="Times New Roman" panose="02020603050405020304" pitchFamily="18" charset="0"/>
              </a:rPr>
              <a:t>It is compatible with linear </a:t>
            </a:r>
            <a:r>
              <a:rPr lang="en-US" sz="2200" smtClean="0">
                <a:latin typeface="Times New Roman" panose="02020603050405020304" pitchFamily="18" charset="0"/>
                <a:ea typeface="Times New Roman" panose="02020603050405020304" pitchFamily="18" charset="0"/>
              </a:rPr>
              <a:t>techniques</a:t>
            </a:r>
            <a:endParaRPr lang="en-US" sz="2200">
              <a:latin typeface="Times New Roman" panose="02020603050405020304" pitchFamily="18" charset="0"/>
              <a:ea typeface="Times New Roman" panose="02020603050405020304" pitchFamily="18" charset="0"/>
            </a:endParaRPr>
          </a:p>
          <a:p>
            <a:pPr marL="800100" lvl="1" indent="-342900">
              <a:buSzPct val="80000"/>
              <a:buFont typeface="Courier New" panose="02070309020205020404" pitchFamily="49" charset="0"/>
              <a:buChar char="o"/>
            </a:pPr>
            <a:r>
              <a:rPr lang="en-US" sz="2200">
                <a:latin typeface="Times New Roman" panose="02020603050405020304" pitchFamily="18" charset="0"/>
                <a:ea typeface="Times New Roman" panose="02020603050405020304" pitchFamily="18" charset="0"/>
              </a:rPr>
              <a:t>It functions well with adaptive and optimization </a:t>
            </a:r>
            <a:r>
              <a:rPr lang="en-US" sz="2200" smtClean="0">
                <a:latin typeface="Times New Roman" panose="02020603050405020304" pitchFamily="18" charset="0"/>
                <a:ea typeface="Times New Roman" panose="02020603050405020304" pitchFamily="18" charset="0"/>
              </a:rPr>
              <a:t>techniques</a:t>
            </a:r>
            <a:endParaRPr lang="en-US" sz="2200">
              <a:latin typeface="Times New Roman" panose="02020603050405020304" pitchFamily="18" charset="0"/>
              <a:ea typeface="Times New Roman" panose="02020603050405020304" pitchFamily="18" charset="0"/>
            </a:endParaRPr>
          </a:p>
          <a:p>
            <a:pPr marL="800100" lvl="1" indent="-342900">
              <a:buSzPct val="80000"/>
              <a:buFont typeface="Courier New" panose="02070309020205020404" pitchFamily="49" charset="0"/>
              <a:buChar char="o"/>
            </a:pPr>
            <a:r>
              <a:rPr lang="en-US" sz="2200">
                <a:latin typeface="Times New Roman" panose="02020603050405020304" pitchFamily="18" charset="0"/>
                <a:ea typeface="Times New Roman" panose="02020603050405020304" pitchFamily="18" charset="0"/>
              </a:rPr>
              <a:t>It has guaranteed the consistency of the output </a:t>
            </a:r>
            <a:r>
              <a:rPr lang="en-US" sz="2200" smtClean="0">
                <a:latin typeface="Times New Roman" panose="02020603050405020304" pitchFamily="18" charset="0"/>
                <a:ea typeface="Times New Roman" panose="02020603050405020304" pitchFamily="18" charset="0"/>
              </a:rPr>
              <a:t>volume</a:t>
            </a:r>
            <a:endParaRPr lang="en-US" sz="2200">
              <a:latin typeface="Times New Roman" panose="02020603050405020304" pitchFamily="18" charset="0"/>
              <a:ea typeface="Times New Roman" panose="02020603050405020304" pitchFamily="18" charset="0"/>
            </a:endParaRPr>
          </a:p>
          <a:p>
            <a:pPr marL="800100" lvl="1" indent="-342900">
              <a:buSzPct val="80000"/>
              <a:buFont typeface="Courier New" panose="02070309020205020404" pitchFamily="49" charset="0"/>
              <a:buChar char="o"/>
            </a:pPr>
            <a:r>
              <a:rPr lang="en-US" sz="2200">
                <a:latin typeface="Times New Roman" panose="02020603050405020304" pitchFamily="18" charset="0"/>
                <a:ea typeface="Times New Roman" panose="02020603050405020304" pitchFamily="18" charset="0"/>
              </a:rPr>
              <a:t>It lends itself well to mathematical </a:t>
            </a:r>
            <a:r>
              <a:rPr lang="en-US" sz="2200" smtClean="0">
                <a:latin typeface="Times New Roman" panose="02020603050405020304" pitchFamily="18" charset="0"/>
                <a:ea typeface="Times New Roman" panose="02020603050405020304" pitchFamily="18" charset="0"/>
              </a:rPr>
              <a:t>analysis</a:t>
            </a:r>
          </a:p>
          <a:p>
            <a:pPr lvl="1">
              <a:buSzPct val="80000"/>
            </a:pPr>
            <a:r>
              <a:rPr lang="en-US" sz="2200" b="1">
                <a:latin typeface="Times New Roman" panose="02020603050405020304" pitchFamily="18" charset="0"/>
                <a:ea typeface="Times New Roman" panose="02020603050405020304" pitchFamily="18" charset="0"/>
              </a:rPr>
              <a:t>Rule: </a:t>
            </a:r>
            <a:r>
              <a:rPr lang="en-US" sz="2200" b="1" smtClean="0">
                <a:latin typeface="Times New Roman" panose="02020603050405020304" pitchFamily="18" charset="0"/>
                <a:ea typeface="Times New Roman" panose="02020603050405020304" pitchFamily="18" charset="0"/>
              </a:rPr>
              <a:t>IF </a:t>
            </a:r>
            <a:r>
              <a:rPr lang="en-US" sz="2200" b="1">
                <a:latin typeface="Times New Roman" panose="02020603050405020304" pitchFamily="18" charset="0"/>
                <a:ea typeface="Times New Roman" panose="02020603050405020304" pitchFamily="18" charset="0"/>
              </a:rPr>
              <a:t>x is A and y is B THEN z = f(x, y) </a:t>
            </a:r>
            <a:r>
              <a:rPr lang="en-US" sz="2200" b="1" smtClean="0">
                <a:latin typeface="Times New Roman" panose="02020603050405020304" pitchFamily="18" charset="0"/>
                <a:ea typeface="Times New Roman" panose="02020603050405020304" pitchFamily="18" charset="0"/>
              </a:rPr>
              <a:t>=&gt; </a:t>
            </a:r>
            <a:r>
              <a:rPr lang="en-US" sz="2200" b="1">
                <a:latin typeface="Times New Roman" panose="02020603050405020304" pitchFamily="18" charset="0"/>
                <a:ea typeface="Times New Roman" panose="02020603050405020304" pitchFamily="18" charset="0"/>
              </a:rPr>
              <a:t>Crisp Function</a:t>
            </a:r>
          </a:p>
        </p:txBody>
      </p:sp>
    </p:spTree>
    <p:extLst>
      <p:ext uri="{BB962C8B-B14F-4D97-AF65-F5344CB8AC3E}">
        <p14:creationId xmlns:p14="http://schemas.microsoft.com/office/powerpoint/2010/main" val="1848139820"/>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PlaceHolder 1"/>
          <p:cNvSpPr>
            <a:spLocks noGrp="1"/>
          </p:cNvSpPr>
          <p:nvPr>
            <p:ph type="title"/>
          </p:nvPr>
        </p:nvSpPr>
        <p:spPr>
          <a:xfrm>
            <a:off x="0" y="937799"/>
            <a:ext cx="9066960" cy="728269"/>
          </a:xfrm>
          <a:prstGeom prst="rect">
            <a:avLst/>
          </a:prstGeom>
          <a:noFill/>
          <a:ln w="0">
            <a:noFill/>
          </a:ln>
        </p:spPr>
        <p:txBody>
          <a:bodyPr lIns="0" tIns="0" rIns="0" bIns="0" anchor="ctr">
            <a:noAutofit/>
          </a:bodyPr>
          <a:lstStyle/>
          <a:p>
            <a:pPr algn="ctr">
              <a:lnSpc>
                <a:spcPct val="100000"/>
              </a:lnSpc>
            </a:pPr>
            <a:r>
              <a:rPr lang="en-GB" sz="3200" b="1" strike="noStrike" spc="-1" smtClean="0">
                <a:solidFill>
                  <a:srgbClr val="558ED5"/>
                </a:solidFill>
                <a:latin typeface="Calibri"/>
                <a:ea typeface="Calibri"/>
              </a:rPr>
              <a:t>Fuzzy Rules: </a:t>
            </a:r>
            <a:r>
              <a:rPr lang="en-US" sz="3200" b="1" strike="noStrike" spc="-1" smtClean="0">
                <a:solidFill>
                  <a:srgbClr val="558ED5"/>
                </a:solidFill>
                <a:latin typeface="Calibri"/>
                <a:ea typeface="Calibri"/>
              </a:rPr>
              <a:t>Inference Example (1)</a:t>
            </a:r>
            <a:endParaRPr lang="en-US" sz="1400" b="0" strike="noStrike" spc="-1" dirty="0">
              <a:latin typeface="Arial"/>
            </a:endParaRPr>
          </a:p>
        </p:txBody>
      </p:sp>
      <p:pic>
        <p:nvPicPr>
          <p:cNvPr id="48" name="Picture 1"/>
          <p:cNvPicPr/>
          <p:nvPr/>
        </p:nvPicPr>
        <p:blipFill>
          <a:blip r:embed="rId3"/>
          <a:stretch/>
        </p:blipFill>
        <p:spPr>
          <a:xfrm>
            <a:off x="0" y="-228600"/>
            <a:ext cx="9143280" cy="1166400"/>
          </a:xfrm>
          <a:prstGeom prst="rect">
            <a:avLst/>
          </a:prstGeom>
          <a:ln w="0">
            <a:noFill/>
          </a:ln>
        </p:spPr>
      </p:pic>
      <p:sp>
        <p:nvSpPr>
          <p:cNvPr id="5" name="Rectangle 4"/>
          <p:cNvSpPr/>
          <p:nvPr/>
        </p:nvSpPr>
        <p:spPr>
          <a:xfrm>
            <a:off x="0" y="1666068"/>
            <a:ext cx="9144000" cy="769441"/>
          </a:xfrm>
          <a:prstGeom prst="rect">
            <a:avLst/>
          </a:prstGeom>
        </p:spPr>
        <p:txBody>
          <a:bodyPr wrap="square">
            <a:spAutoFit/>
          </a:bodyPr>
          <a:lstStyle/>
          <a:p>
            <a:pPr marL="342900" indent="-342900">
              <a:buFont typeface="Arial" panose="020B0604020202020204" pitchFamily="34" charset="0"/>
              <a:buChar char="•"/>
            </a:pPr>
            <a:r>
              <a:rPr lang="en-US" sz="2200" b="1">
                <a:latin typeface="Times New Roman" panose="02020603050405020304" pitchFamily="18" charset="0"/>
                <a:ea typeface="Times New Roman" panose="02020603050405020304" pitchFamily="18" charset="0"/>
              </a:rPr>
              <a:t>Fuzzification of crisp inputs </a:t>
            </a:r>
            <a:r>
              <a:rPr lang="en-US" sz="2200" b="1" smtClean="0">
                <a:latin typeface="Times New Roman" panose="02020603050405020304" pitchFamily="18" charset="0"/>
                <a:ea typeface="Times New Roman" panose="02020603050405020304" pitchFamily="18" charset="0"/>
                <a:sym typeface="Symbol"/>
              </a:rPr>
              <a:t></a:t>
            </a:r>
            <a:r>
              <a:rPr lang="en-US" sz="2200" b="1" smtClean="0">
                <a:latin typeface="Times New Roman" panose="02020603050405020304" pitchFamily="18" charset="0"/>
                <a:ea typeface="Times New Roman" panose="02020603050405020304" pitchFamily="18" charset="0"/>
              </a:rPr>
              <a:t> </a:t>
            </a:r>
            <a:r>
              <a:rPr lang="en-US" sz="2200" b="1">
                <a:latin typeface="Times New Roman" panose="02020603050405020304" pitchFamily="18" charset="0"/>
                <a:ea typeface="Times New Roman" panose="02020603050405020304" pitchFamily="18" charset="0"/>
              </a:rPr>
              <a:t>Logical inference (via Min/Max - Norm) </a:t>
            </a:r>
            <a:r>
              <a:rPr lang="en-US" sz="2200" b="1" smtClean="0">
                <a:latin typeface="Times New Roman" panose="02020603050405020304" pitchFamily="18" charset="0"/>
                <a:ea typeface="Times New Roman" panose="02020603050405020304" pitchFamily="18" charset="0"/>
                <a:sym typeface="Symbol"/>
              </a:rPr>
              <a:t> </a:t>
            </a:r>
            <a:r>
              <a:rPr lang="en-US" sz="2200" b="1" smtClean="0">
                <a:latin typeface="Times New Roman" panose="02020603050405020304" pitchFamily="18" charset="0"/>
                <a:ea typeface="Times New Roman" panose="02020603050405020304" pitchFamily="18" charset="0"/>
              </a:rPr>
              <a:t>Defuzzification</a:t>
            </a:r>
            <a:endParaRPr lang="en-US" sz="2200" smtClean="0">
              <a:latin typeface="Times New Roman" panose="02020603050405020304" pitchFamily="18" charset="0"/>
              <a:ea typeface="Times New Roman" panose="02020603050405020304" pitchFamily="18" charset="0"/>
            </a:endParaRPr>
          </a:p>
        </p:txBody>
      </p:sp>
      <p:sp>
        <p:nvSpPr>
          <p:cNvPr id="2" name="Rectangle 1"/>
          <p:cNvSpPr/>
          <p:nvPr/>
        </p:nvSpPr>
        <p:spPr>
          <a:xfrm>
            <a:off x="406399" y="2435509"/>
            <a:ext cx="8626765" cy="1107996"/>
          </a:xfrm>
          <a:prstGeom prst="rect">
            <a:avLst/>
          </a:prstGeom>
        </p:spPr>
        <p:txBody>
          <a:bodyPr wrap="square">
            <a:spAutoFit/>
          </a:bodyPr>
          <a:lstStyle/>
          <a:p>
            <a:r>
              <a:rPr lang="en-US" sz="2200" smtClean="0">
                <a:solidFill>
                  <a:prstClr val="black"/>
                </a:solidFill>
                <a:latin typeface="Times New Roman" panose="02020603050405020304" pitchFamily="18" charset="0"/>
                <a:ea typeface="Times New Roman" panose="02020603050405020304" pitchFamily="18" charset="0"/>
              </a:rPr>
              <a:t>Let’s </a:t>
            </a:r>
            <a:r>
              <a:rPr lang="en-US" sz="2200">
                <a:solidFill>
                  <a:prstClr val="black"/>
                </a:solidFill>
                <a:latin typeface="Times New Roman" panose="02020603050405020304" pitchFamily="18" charset="0"/>
                <a:ea typeface="Times New Roman" panose="02020603050405020304" pitchFamily="18" charset="0"/>
              </a:rPr>
              <a:t>consider </a:t>
            </a:r>
            <a:r>
              <a:rPr lang="en-US" sz="2200" b="1">
                <a:solidFill>
                  <a:prstClr val="black"/>
                </a:solidFill>
                <a:latin typeface="Times New Roman" panose="02020603050405020304" pitchFamily="18" charset="0"/>
                <a:ea typeface="Times New Roman" panose="02020603050405020304" pitchFamily="18" charset="0"/>
              </a:rPr>
              <a:t>two rules </a:t>
            </a:r>
            <a:r>
              <a:rPr lang="en-US" sz="2200">
                <a:solidFill>
                  <a:prstClr val="black"/>
                </a:solidFill>
                <a:latin typeface="Times New Roman" panose="02020603050405020304" pitchFamily="18" charset="0"/>
                <a:ea typeface="Times New Roman" panose="02020603050405020304" pitchFamily="18" charset="0"/>
              </a:rPr>
              <a:t>expressed in fuzzy logic:</a:t>
            </a:r>
          </a:p>
          <a:p>
            <a:r>
              <a:rPr lang="en-US" sz="2200" b="1" smtClean="0">
                <a:solidFill>
                  <a:prstClr val="black"/>
                </a:solidFill>
                <a:latin typeface="Times New Roman" panose="02020603050405020304" pitchFamily="18" charset="0"/>
                <a:ea typeface="Times New Roman" panose="02020603050405020304" pitchFamily="18" charset="0"/>
              </a:rPr>
              <a:t>R1</a:t>
            </a:r>
            <a:r>
              <a:rPr lang="en-US" sz="2200" smtClean="0">
                <a:solidFill>
                  <a:prstClr val="black"/>
                </a:solidFill>
                <a:latin typeface="Times New Roman" panose="02020603050405020304" pitchFamily="18" charset="0"/>
                <a:ea typeface="Times New Roman" panose="02020603050405020304" pitchFamily="18" charset="0"/>
              </a:rPr>
              <a:t>: IF </a:t>
            </a:r>
            <a:r>
              <a:rPr lang="en-US" sz="2200">
                <a:solidFill>
                  <a:prstClr val="black"/>
                </a:solidFill>
                <a:latin typeface="Times New Roman" panose="02020603050405020304" pitchFamily="18" charset="0"/>
                <a:ea typeface="Times New Roman" panose="02020603050405020304" pitchFamily="18" charset="0"/>
              </a:rPr>
              <a:t>age IS young AND car-power </a:t>
            </a:r>
            <a:r>
              <a:rPr lang="en-US" sz="2200" smtClean="0">
                <a:solidFill>
                  <a:prstClr val="black"/>
                </a:solidFill>
                <a:latin typeface="Times New Roman" panose="02020603050405020304" pitchFamily="18" charset="0"/>
                <a:ea typeface="Times New Roman" panose="02020603050405020304" pitchFamily="18" charset="0"/>
              </a:rPr>
              <a:t> IS </a:t>
            </a:r>
            <a:r>
              <a:rPr lang="en-US" sz="2200">
                <a:solidFill>
                  <a:prstClr val="black"/>
                </a:solidFill>
                <a:latin typeface="Times New Roman" panose="02020603050405020304" pitchFamily="18" charset="0"/>
                <a:ea typeface="Times New Roman" panose="02020603050405020304" pitchFamily="18" charset="0"/>
              </a:rPr>
              <a:t>high </a:t>
            </a:r>
            <a:r>
              <a:rPr lang="en-US" sz="2200" smtClean="0">
                <a:solidFill>
                  <a:prstClr val="black"/>
                </a:solidFill>
                <a:latin typeface="Times New Roman" panose="02020603050405020304" pitchFamily="18" charset="0"/>
                <a:ea typeface="Times New Roman" panose="02020603050405020304" pitchFamily="18" charset="0"/>
              </a:rPr>
              <a:t>      THEN </a:t>
            </a:r>
            <a:r>
              <a:rPr lang="en-US" sz="2200">
                <a:solidFill>
                  <a:prstClr val="black"/>
                </a:solidFill>
                <a:latin typeface="Times New Roman" panose="02020603050405020304" pitchFamily="18" charset="0"/>
                <a:ea typeface="Times New Roman" panose="02020603050405020304" pitchFamily="18" charset="0"/>
              </a:rPr>
              <a:t>risk </a:t>
            </a:r>
            <a:r>
              <a:rPr lang="en-US" sz="2200" smtClean="0">
                <a:solidFill>
                  <a:prstClr val="black"/>
                </a:solidFill>
                <a:latin typeface="Times New Roman" panose="02020603050405020304" pitchFamily="18" charset="0"/>
                <a:ea typeface="Times New Roman" panose="02020603050405020304" pitchFamily="18" charset="0"/>
              </a:rPr>
              <a:t>IS </a:t>
            </a:r>
            <a:r>
              <a:rPr lang="en-US" sz="2200">
                <a:solidFill>
                  <a:prstClr val="black"/>
                </a:solidFill>
                <a:latin typeface="Times New Roman" panose="02020603050405020304" pitchFamily="18" charset="0"/>
                <a:ea typeface="Times New Roman" panose="02020603050405020304" pitchFamily="18" charset="0"/>
              </a:rPr>
              <a:t>high</a:t>
            </a:r>
            <a:endParaRPr lang="en-US" smtClean="0"/>
          </a:p>
          <a:p>
            <a:r>
              <a:rPr lang="en-US" sz="2200" b="1">
                <a:solidFill>
                  <a:prstClr val="black"/>
                </a:solidFill>
                <a:latin typeface="Times New Roman" panose="02020603050405020304" pitchFamily="18" charset="0"/>
                <a:ea typeface="Times New Roman" panose="02020603050405020304" pitchFamily="18" charset="0"/>
              </a:rPr>
              <a:t>R2</a:t>
            </a:r>
            <a:r>
              <a:rPr lang="en-US" sz="2200">
                <a:solidFill>
                  <a:prstClr val="black"/>
                </a:solidFill>
                <a:latin typeface="Times New Roman" panose="02020603050405020304" pitchFamily="18" charset="0"/>
                <a:ea typeface="Times New Roman" panose="02020603050405020304" pitchFamily="18" charset="0"/>
              </a:rPr>
              <a:t>: IF age IS normal AND car-power IS medium THEN risk IS medium</a:t>
            </a:r>
          </a:p>
        </p:txBody>
      </p:sp>
      <p:pic>
        <p:nvPicPr>
          <p:cNvPr id="9218" name="Picture 3" descr="Clip_2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399" y="3657600"/>
            <a:ext cx="5761038"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399" y="4844166"/>
            <a:ext cx="5493185" cy="989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873340"/>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PlaceHolder 1"/>
          <p:cNvSpPr>
            <a:spLocks noGrp="1"/>
          </p:cNvSpPr>
          <p:nvPr>
            <p:ph type="title"/>
          </p:nvPr>
        </p:nvSpPr>
        <p:spPr>
          <a:xfrm>
            <a:off x="0" y="937800"/>
            <a:ext cx="9066960" cy="512310"/>
          </a:xfrm>
          <a:prstGeom prst="rect">
            <a:avLst/>
          </a:prstGeom>
          <a:noFill/>
          <a:ln w="0">
            <a:noFill/>
          </a:ln>
        </p:spPr>
        <p:txBody>
          <a:bodyPr lIns="0" tIns="0" rIns="0" bIns="0" anchor="ctr">
            <a:noAutofit/>
          </a:bodyPr>
          <a:lstStyle/>
          <a:p>
            <a:pPr algn="ctr">
              <a:lnSpc>
                <a:spcPct val="100000"/>
              </a:lnSpc>
            </a:pPr>
            <a:r>
              <a:rPr lang="en-GB" sz="3200" b="1" strike="noStrike" spc="-1" smtClean="0">
                <a:solidFill>
                  <a:srgbClr val="558ED5"/>
                </a:solidFill>
                <a:latin typeface="Calibri"/>
                <a:ea typeface="Calibri"/>
              </a:rPr>
              <a:t>Fuzzy Rules: </a:t>
            </a:r>
            <a:r>
              <a:rPr lang="en-US" sz="3200" b="1" spc="-1">
                <a:solidFill>
                  <a:srgbClr val="558ED5"/>
                </a:solidFill>
                <a:latin typeface="Calibri"/>
                <a:ea typeface="Calibri"/>
              </a:rPr>
              <a:t>Inference Example </a:t>
            </a:r>
            <a:r>
              <a:rPr lang="en-US" sz="3200" b="1" spc="-1" smtClean="0">
                <a:solidFill>
                  <a:srgbClr val="558ED5"/>
                </a:solidFill>
                <a:latin typeface="Calibri"/>
                <a:ea typeface="Calibri"/>
              </a:rPr>
              <a:t>(2)</a:t>
            </a:r>
            <a:endParaRPr lang="en-US" sz="3200" b="1" spc="-1" dirty="0">
              <a:solidFill>
                <a:srgbClr val="558ED5"/>
              </a:solidFill>
              <a:latin typeface="Calibri"/>
              <a:ea typeface="Calibri"/>
            </a:endParaRPr>
          </a:p>
        </p:txBody>
      </p:sp>
      <p:pic>
        <p:nvPicPr>
          <p:cNvPr id="48" name="Picture 1"/>
          <p:cNvPicPr/>
          <p:nvPr/>
        </p:nvPicPr>
        <p:blipFill>
          <a:blip r:embed="rId3"/>
          <a:stretch/>
        </p:blipFill>
        <p:spPr>
          <a:xfrm>
            <a:off x="0" y="-228600"/>
            <a:ext cx="9143280" cy="1166400"/>
          </a:xfrm>
          <a:prstGeom prst="rect">
            <a:avLst/>
          </a:prstGeom>
          <a:ln w="0">
            <a:noFill/>
          </a:ln>
        </p:spPr>
      </p:pic>
      <p:sp>
        <p:nvSpPr>
          <p:cNvPr id="5" name="Rectangle 4"/>
          <p:cNvSpPr/>
          <p:nvPr/>
        </p:nvSpPr>
        <p:spPr>
          <a:xfrm>
            <a:off x="0" y="1444404"/>
            <a:ext cx="4756716" cy="430887"/>
          </a:xfrm>
          <a:prstGeom prst="rect">
            <a:avLst/>
          </a:prstGeom>
        </p:spPr>
        <p:txBody>
          <a:bodyPr wrap="square">
            <a:spAutoFit/>
          </a:bodyPr>
          <a:lstStyle/>
          <a:p>
            <a:pPr marL="342900" indent="-342900">
              <a:buFont typeface="Arial" panose="020B0604020202020204" pitchFamily="34" charset="0"/>
              <a:buChar char="•"/>
            </a:pPr>
            <a:r>
              <a:rPr lang="en-US" sz="2200">
                <a:latin typeface="Times New Roman" panose="02020603050405020304" pitchFamily="18" charset="0"/>
                <a:ea typeface="Times New Roman" panose="02020603050405020304" pitchFamily="18" charset="0"/>
              </a:rPr>
              <a:t>Step 1: </a:t>
            </a:r>
            <a:r>
              <a:rPr lang="en-US" sz="2200" b="1">
                <a:latin typeface="Times New Roman" panose="02020603050405020304" pitchFamily="18" charset="0"/>
                <a:ea typeface="Times New Roman" panose="02020603050405020304" pitchFamily="18" charset="0"/>
              </a:rPr>
              <a:t>Fuzzification</a:t>
            </a:r>
            <a:r>
              <a:rPr lang="en-US" sz="2200">
                <a:latin typeface="Times New Roman" panose="02020603050405020304" pitchFamily="18" charset="0"/>
                <a:ea typeface="Times New Roman" panose="02020603050405020304" pitchFamily="18" charset="0"/>
              </a:rPr>
              <a:t> of crisp inputs</a:t>
            </a:r>
          </a:p>
        </p:txBody>
      </p:sp>
      <p:pic>
        <p:nvPicPr>
          <p:cNvPr id="1024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952025"/>
            <a:ext cx="4876800" cy="2908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4756716" y="1434071"/>
            <a:ext cx="4398196" cy="430887"/>
          </a:xfrm>
          <a:prstGeom prst="rect">
            <a:avLst/>
          </a:prstGeom>
        </p:spPr>
        <p:txBody>
          <a:bodyPr wrap="square">
            <a:spAutoFit/>
          </a:bodyPr>
          <a:lstStyle/>
          <a:p>
            <a:pPr marL="176213" indent="-176213">
              <a:buFont typeface="Arial" panose="020B0604020202020204" pitchFamily="34" charset="0"/>
              <a:buChar char="•"/>
            </a:pPr>
            <a:r>
              <a:rPr lang="en-US" sz="2200">
                <a:latin typeface="Times New Roman" panose="02020603050405020304" pitchFamily="18" charset="0"/>
                <a:ea typeface="Times New Roman" panose="02020603050405020304" pitchFamily="18" charset="0"/>
              </a:rPr>
              <a:t>Step 2: </a:t>
            </a:r>
            <a:r>
              <a:rPr lang="en-US" sz="2200" b="1">
                <a:latin typeface="Times New Roman" panose="02020603050405020304" pitchFamily="18" charset="0"/>
                <a:ea typeface="Times New Roman" panose="02020603050405020304" pitchFamily="18" charset="0"/>
              </a:rPr>
              <a:t>Inference</a:t>
            </a:r>
            <a:r>
              <a:rPr lang="en-US" sz="2200">
                <a:latin typeface="Times New Roman" panose="02020603050405020304" pitchFamily="18" charset="0"/>
                <a:ea typeface="Times New Roman" panose="02020603050405020304" pitchFamily="18" charset="0"/>
              </a:rPr>
              <a:t> </a:t>
            </a:r>
            <a:r>
              <a:rPr lang="en-US" sz="2200" smtClean="0">
                <a:latin typeface="Times New Roman" panose="02020603050405020304" pitchFamily="18" charset="0"/>
                <a:ea typeface="Times New Roman" panose="02020603050405020304" pitchFamily="18" charset="0"/>
              </a:rPr>
              <a:t>(Min/Max-Norm</a:t>
            </a:r>
            <a:r>
              <a:rPr lang="en-US" sz="2200">
                <a:latin typeface="Times New Roman" panose="02020603050405020304" pitchFamily="18" charset="0"/>
                <a:ea typeface="Times New Roman" panose="02020603050405020304" pitchFamily="18" charset="0"/>
              </a:rPr>
              <a:t>)</a:t>
            </a:r>
          </a:p>
        </p:txBody>
      </p:sp>
      <p:pic>
        <p:nvPicPr>
          <p:cNvPr id="1024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2836" y="1967353"/>
            <a:ext cx="4472075" cy="26521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a:xfrm>
            <a:off x="11633" y="4922438"/>
            <a:ext cx="9143279" cy="1938992"/>
          </a:xfrm>
          <a:prstGeom prst="rect">
            <a:avLst/>
          </a:prstGeom>
        </p:spPr>
        <p:txBody>
          <a:bodyPr wrap="square">
            <a:spAutoFit/>
          </a:bodyPr>
          <a:lstStyle/>
          <a:p>
            <a:r>
              <a:rPr lang="en-US" sz="2000" smtClean="0">
                <a:latin typeface="Times New Roman" panose="02020603050405020304" pitchFamily="18" charset="0"/>
                <a:cs typeface="Times New Roman" panose="02020603050405020304" pitchFamily="18" charset="0"/>
              </a:rPr>
              <a:t>According </a:t>
            </a:r>
            <a:r>
              <a:rPr lang="en-US" sz="2000">
                <a:latin typeface="Times New Roman" panose="02020603050405020304" pitchFamily="18" charset="0"/>
                <a:cs typeface="Times New Roman" panose="02020603050405020304" pitchFamily="18" charset="0"/>
              </a:rPr>
              <a:t>the </a:t>
            </a:r>
            <a:r>
              <a:rPr lang="en-US" sz="2000" b="1">
                <a:latin typeface="Times New Roman" panose="02020603050405020304" pitchFamily="18" charset="0"/>
                <a:cs typeface="Times New Roman" panose="02020603050405020304" pitchFamily="18" charset="0"/>
              </a:rPr>
              <a:t>R1</a:t>
            </a:r>
            <a:r>
              <a:rPr lang="en-US" sz="2000">
                <a:latin typeface="Times New Roman" panose="02020603050405020304" pitchFamily="18" charset="0"/>
                <a:cs typeface="Times New Roman" panose="02020603050405020304" pitchFamily="18" charset="0"/>
              </a:rPr>
              <a:t> </a:t>
            </a:r>
            <a:r>
              <a:rPr lang="en-US" sz="2000" smtClean="0">
                <a:latin typeface="Times New Roman" panose="02020603050405020304" pitchFamily="18" charset="0"/>
                <a:cs typeface="Times New Roman" panose="02020603050405020304" pitchFamily="18" charset="0"/>
              </a:rPr>
              <a:t>rule </a:t>
            </a:r>
            <a:r>
              <a:rPr lang="en-US" sz="2000">
                <a:latin typeface="Times New Roman" panose="02020603050405020304" pitchFamily="18" charset="0"/>
                <a:cs typeface="Times New Roman" panose="02020603050405020304" pitchFamily="18" charset="0"/>
              </a:rPr>
              <a:t>results the membership function related to </a:t>
            </a:r>
            <a:r>
              <a:rPr lang="en-US" sz="2000" b="1">
                <a:latin typeface="Times New Roman" panose="02020603050405020304" pitchFamily="18" charset="0"/>
                <a:cs typeface="Times New Roman" panose="02020603050405020304" pitchFamily="18" charset="0"/>
              </a:rPr>
              <a:t>output</a:t>
            </a:r>
            <a:r>
              <a:rPr lang="en-US" sz="2000">
                <a:latin typeface="Times New Roman" panose="02020603050405020304" pitchFamily="18" charset="0"/>
                <a:cs typeface="Times New Roman" panose="02020603050405020304" pitchFamily="18" charset="0"/>
              </a:rPr>
              <a:t> </a:t>
            </a:r>
            <a:r>
              <a:rPr lang="en-US" sz="2000" i="1">
                <a:latin typeface="Times New Roman" panose="02020603050405020304" pitchFamily="18" charset="0"/>
                <a:cs typeface="Times New Roman" panose="02020603050405020304" pitchFamily="18" charset="0"/>
              </a:rPr>
              <a:t>risk=high</a:t>
            </a:r>
            <a:r>
              <a:rPr lang="en-US" sz="2000">
                <a:latin typeface="Times New Roman" panose="02020603050405020304" pitchFamily="18" charset="0"/>
                <a:cs typeface="Times New Roman" panose="02020603050405020304" pitchFamily="18" charset="0"/>
              </a:rPr>
              <a:t>, according AND rule’s, namely </a:t>
            </a:r>
            <a:endParaRPr lang="en-US" sz="2000" smtClean="0">
              <a:latin typeface="Times New Roman" panose="02020603050405020304" pitchFamily="18" charset="0"/>
              <a:cs typeface="Times New Roman" panose="02020603050405020304" pitchFamily="18" charset="0"/>
            </a:endParaRPr>
          </a:p>
          <a:p>
            <a:r>
              <a:rPr lang="en-US" sz="2000" smtClean="0">
                <a:latin typeface="Times New Roman" panose="02020603050405020304" pitchFamily="18" charset="0"/>
                <a:cs typeface="Times New Roman" panose="02020603050405020304" pitchFamily="18" charset="0"/>
              </a:rPr>
              <a:t>According </a:t>
            </a:r>
            <a:r>
              <a:rPr lang="en-US" sz="2000">
                <a:latin typeface="Times New Roman" panose="02020603050405020304" pitchFamily="18" charset="0"/>
                <a:cs typeface="Times New Roman" panose="02020603050405020304" pitchFamily="18" charset="0"/>
              </a:rPr>
              <a:t>the </a:t>
            </a:r>
            <a:r>
              <a:rPr lang="en-US" sz="2000" b="1">
                <a:latin typeface="Times New Roman" panose="02020603050405020304" pitchFamily="18" charset="0"/>
                <a:cs typeface="Times New Roman" panose="02020603050405020304" pitchFamily="18" charset="0"/>
              </a:rPr>
              <a:t>R2</a:t>
            </a:r>
            <a:r>
              <a:rPr lang="en-US" sz="2000">
                <a:latin typeface="Times New Roman" panose="02020603050405020304" pitchFamily="18" charset="0"/>
                <a:cs typeface="Times New Roman" panose="02020603050405020304" pitchFamily="18" charset="0"/>
              </a:rPr>
              <a:t> </a:t>
            </a:r>
            <a:r>
              <a:rPr lang="en-US" sz="2000" smtClean="0">
                <a:latin typeface="Times New Roman" panose="02020603050405020304" pitchFamily="18" charset="0"/>
                <a:cs typeface="Times New Roman" panose="02020603050405020304" pitchFamily="18" charset="0"/>
              </a:rPr>
              <a:t>rule </a:t>
            </a:r>
            <a:r>
              <a:rPr lang="en-US" sz="2000">
                <a:latin typeface="Times New Roman" panose="02020603050405020304" pitchFamily="18" charset="0"/>
                <a:cs typeface="Times New Roman" panose="02020603050405020304" pitchFamily="18" charset="0"/>
              </a:rPr>
              <a:t>results the membership function related to output </a:t>
            </a:r>
            <a:r>
              <a:rPr lang="en-US" sz="2000" i="1">
                <a:latin typeface="Times New Roman" panose="02020603050405020304" pitchFamily="18" charset="0"/>
                <a:cs typeface="Times New Roman" panose="02020603050405020304" pitchFamily="18" charset="0"/>
              </a:rPr>
              <a:t>risk=medium</a:t>
            </a:r>
            <a:r>
              <a:rPr lang="en-US" sz="2000">
                <a:latin typeface="Times New Roman" panose="02020603050405020304" pitchFamily="18" charset="0"/>
                <a:cs typeface="Times New Roman" panose="02020603050405020304" pitchFamily="18" charset="0"/>
              </a:rPr>
              <a:t>, according to the rule  </a:t>
            </a:r>
            <a:r>
              <a:rPr lang="en-US" sz="2000" smtClean="0">
                <a:latin typeface="Times New Roman" panose="02020603050405020304" pitchFamily="18" charset="0"/>
                <a:cs typeface="Times New Roman" panose="02020603050405020304" pitchFamily="18" charset="0"/>
              </a:rPr>
              <a:t> </a:t>
            </a:r>
          </a:p>
          <a:p>
            <a:r>
              <a:rPr lang="en-US" sz="2000" smtClean="0">
                <a:latin typeface="Times New Roman" panose="02020603050405020304" pitchFamily="18" charset="0"/>
                <a:cs typeface="Times New Roman" panose="02020603050405020304" pitchFamily="18" charset="0"/>
              </a:rPr>
              <a:t>Consequently</a:t>
            </a:r>
            <a:r>
              <a:rPr lang="en-US" sz="2000">
                <a:latin typeface="Times New Roman" panose="02020603050405020304" pitchFamily="18" charset="0"/>
                <a:cs typeface="Times New Roman" panose="02020603050405020304" pitchFamily="18" charset="0"/>
              </a:rPr>
              <a:t>, we are </a:t>
            </a:r>
            <a:r>
              <a:rPr lang="en-US" sz="2000" b="1">
                <a:latin typeface="Times New Roman" panose="02020603050405020304" pitchFamily="18" charset="0"/>
                <a:cs typeface="Times New Roman" panose="02020603050405020304" pitchFamily="18" charset="0"/>
              </a:rPr>
              <a:t>superpositioning</a:t>
            </a:r>
            <a:r>
              <a:rPr lang="en-US" sz="2000">
                <a:latin typeface="Times New Roman" panose="02020603050405020304" pitchFamily="18" charset="0"/>
                <a:cs typeface="Times New Roman" panose="02020603050405020304" pitchFamily="18" charset="0"/>
              </a:rPr>
              <a:t> </a:t>
            </a:r>
            <a:r>
              <a:rPr lang="en-US" sz="2000" smtClean="0">
                <a:latin typeface="Times New Roman" panose="02020603050405020304" pitchFamily="18" charset="0"/>
                <a:cs typeface="Times New Roman" panose="02020603050405020304" pitchFamily="18" charset="0"/>
              </a:rPr>
              <a:t>the               with                  Then, </a:t>
            </a:r>
            <a:r>
              <a:rPr lang="en-US" sz="2000" b="1">
                <a:latin typeface="Times New Roman" panose="02020603050405020304" pitchFamily="18" charset="0"/>
                <a:cs typeface="Times New Roman" panose="02020603050405020304" pitchFamily="18" charset="0"/>
              </a:rPr>
              <a:t>calculate</a:t>
            </a:r>
            <a:r>
              <a:rPr lang="en-US" sz="2000">
                <a:latin typeface="Times New Roman" panose="02020603050405020304" pitchFamily="18" charset="0"/>
                <a:cs typeface="Times New Roman" panose="02020603050405020304" pitchFamily="18" charset="0"/>
              </a:rPr>
              <a:t> the </a:t>
            </a:r>
            <a:r>
              <a:rPr lang="en-US" sz="2000" b="1">
                <a:latin typeface="Times New Roman" panose="02020603050405020304" pitchFamily="18" charset="0"/>
                <a:cs typeface="Times New Roman" panose="02020603050405020304" pitchFamily="18" charset="0"/>
              </a:rPr>
              <a:t>center of gravity for the membership function resulted by superposition</a:t>
            </a:r>
            <a:r>
              <a:rPr lang="en-US" sz="2000">
                <a:latin typeface="Times New Roman" panose="02020603050405020304" pitchFamily="18" charset="0"/>
                <a:cs typeface="Times New Roman" panose="02020603050405020304" pitchFamily="18" charset="0"/>
              </a:rPr>
              <a:t>.</a:t>
            </a:r>
          </a:p>
        </p:txBody>
      </p:sp>
      <p:pic>
        <p:nvPicPr>
          <p:cNvPr id="10263" name="Picture 2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96216" y="5228647"/>
            <a:ext cx="4042728"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5" name="Picture 2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98890" y="5818908"/>
            <a:ext cx="4767892" cy="402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7" name="Picture 2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80137" y="6179015"/>
            <a:ext cx="875983" cy="33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8" name="Picture 2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50954" y="6174563"/>
            <a:ext cx="1115695" cy="327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6653405"/>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PlaceHolder 1"/>
          <p:cNvSpPr>
            <a:spLocks noGrp="1"/>
          </p:cNvSpPr>
          <p:nvPr>
            <p:ph type="title"/>
          </p:nvPr>
        </p:nvSpPr>
        <p:spPr>
          <a:xfrm>
            <a:off x="0" y="937800"/>
            <a:ext cx="9066960" cy="512310"/>
          </a:xfrm>
          <a:prstGeom prst="rect">
            <a:avLst/>
          </a:prstGeom>
          <a:noFill/>
          <a:ln w="0">
            <a:noFill/>
          </a:ln>
        </p:spPr>
        <p:txBody>
          <a:bodyPr lIns="0" tIns="0" rIns="0" bIns="0" anchor="ctr">
            <a:noAutofit/>
          </a:bodyPr>
          <a:lstStyle/>
          <a:p>
            <a:pPr algn="ctr">
              <a:lnSpc>
                <a:spcPct val="100000"/>
              </a:lnSpc>
            </a:pPr>
            <a:r>
              <a:rPr lang="en-GB" sz="3200" b="1" strike="noStrike" spc="-1" smtClean="0">
                <a:solidFill>
                  <a:srgbClr val="558ED5"/>
                </a:solidFill>
                <a:latin typeface="Calibri"/>
                <a:ea typeface="Calibri"/>
              </a:rPr>
              <a:t>Fuzzy Rules: </a:t>
            </a:r>
            <a:r>
              <a:rPr lang="en-US" sz="3200" b="1" spc="-1">
                <a:solidFill>
                  <a:srgbClr val="558ED5"/>
                </a:solidFill>
                <a:latin typeface="Calibri"/>
                <a:ea typeface="Calibri"/>
              </a:rPr>
              <a:t>Inference Example </a:t>
            </a:r>
            <a:r>
              <a:rPr lang="en-US" sz="3200" b="1" spc="-1" smtClean="0">
                <a:solidFill>
                  <a:srgbClr val="558ED5"/>
                </a:solidFill>
                <a:latin typeface="Calibri"/>
                <a:ea typeface="Calibri"/>
              </a:rPr>
              <a:t>(3)</a:t>
            </a:r>
            <a:endParaRPr lang="en-US" sz="1400" b="0" strike="noStrike" spc="-1" dirty="0">
              <a:latin typeface="Arial"/>
            </a:endParaRPr>
          </a:p>
        </p:txBody>
      </p:sp>
      <p:pic>
        <p:nvPicPr>
          <p:cNvPr id="48" name="Picture 1"/>
          <p:cNvPicPr/>
          <p:nvPr/>
        </p:nvPicPr>
        <p:blipFill>
          <a:blip r:embed="rId3"/>
          <a:stretch/>
        </p:blipFill>
        <p:spPr>
          <a:xfrm>
            <a:off x="0" y="-228600"/>
            <a:ext cx="9143280" cy="1166400"/>
          </a:xfrm>
          <a:prstGeom prst="rect">
            <a:avLst/>
          </a:prstGeom>
          <a:ln w="0">
            <a:noFill/>
          </a:ln>
        </p:spPr>
      </p:pic>
      <p:sp>
        <p:nvSpPr>
          <p:cNvPr id="5" name="Rectangle 4"/>
          <p:cNvSpPr/>
          <p:nvPr/>
        </p:nvSpPr>
        <p:spPr>
          <a:xfrm>
            <a:off x="0" y="1444404"/>
            <a:ext cx="4756716" cy="430887"/>
          </a:xfrm>
          <a:prstGeom prst="rect">
            <a:avLst/>
          </a:prstGeom>
        </p:spPr>
        <p:txBody>
          <a:bodyPr wrap="square">
            <a:spAutoFit/>
          </a:bodyPr>
          <a:lstStyle/>
          <a:p>
            <a:pPr marL="342900" indent="-342900">
              <a:buFont typeface="Arial" panose="020B0604020202020204" pitchFamily="34" charset="0"/>
              <a:buChar char="•"/>
            </a:pPr>
            <a:r>
              <a:rPr lang="en-US" sz="2200">
                <a:latin typeface="Times New Roman" panose="02020603050405020304" pitchFamily="18" charset="0"/>
                <a:ea typeface="Times New Roman" panose="02020603050405020304" pitchFamily="18" charset="0"/>
              </a:rPr>
              <a:t>Step </a:t>
            </a:r>
            <a:r>
              <a:rPr lang="en-US" sz="2200" smtClean="0">
                <a:latin typeface="Times New Roman" panose="02020603050405020304" pitchFamily="18" charset="0"/>
                <a:ea typeface="Times New Roman" panose="02020603050405020304" pitchFamily="18" charset="0"/>
              </a:rPr>
              <a:t>3: </a:t>
            </a:r>
            <a:r>
              <a:rPr lang="en-US" sz="2200" b="1" smtClean="0">
                <a:latin typeface="Times New Roman" panose="02020603050405020304" pitchFamily="18" charset="0"/>
                <a:ea typeface="Times New Roman" panose="02020603050405020304" pitchFamily="18" charset="0"/>
              </a:rPr>
              <a:t>Defuzzification</a:t>
            </a:r>
            <a:endParaRPr lang="en-US" sz="2200">
              <a:latin typeface="Times New Roman" panose="02020603050405020304" pitchFamily="18" charset="0"/>
              <a:ea typeface="Times New Roman" panose="02020603050405020304" pitchFamily="18" charset="0"/>
            </a:endParaRPr>
          </a:p>
        </p:txBody>
      </p:sp>
      <p:pic>
        <p:nvPicPr>
          <p:cNvPr id="11266"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6271" y="1798105"/>
            <a:ext cx="6093548" cy="357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72728" y="5453268"/>
            <a:ext cx="2723716" cy="140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 y="4075698"/>
            <a:ext cx="3269674" cy="2462213"/>
          </a:xfrm>
          <a:prstGeom prst="rect">
            <a:avLst/>
          </a:prstGeom>
        </p:spPr>
        <p:txBody>
          <a:bodyPr wrap="square">
            <a:spAutoFit/>
          </a:bodyPr>
          <a:lstStyle/>
          <a:p>
            <a:r>
              <a:rPr lang="ro-RO" sz="2200" b="1" smtClean="0">
                <a:latin typeface="Times New Roman" panose="02020603050405020304" pitchFamily="18" charset="0"/>
                <a:ea typeface="Times New Roman" panose="02020603050405020304" pitchFamily="18" charset="0"/>
              </a:rPr>
              <a:t>Center </a:t>
            </a:r>
            <a:r>
              <a:rPr lang="ro-RO" sz="2200" b="1">
                <a:latin typeface="Times New Roman" panose="02020603050405020304" pitchFamily="18" charset="0"/>
                <a:ea typeface="Times New Roman" panose="02020603050405020304" pitchFamily="18" charset="0"/>
              </a:rPr>
              <a:t>of Gravity - </a:t>
            </a:r>
            <a:r>
              <a:rPr lang="ro-RO" sz="2200" b="1" smtClean="0">
                <a:latin typeface="Times New Roman" panose="02020603050405020304" pitchFamily="18" charset="0"/>
                <a:ea typeface="Times New Roman" panose="02020603050405020304" pitchFamily="18" charset="0"/>
              </a:rPr>
              <a:t>COG</a:t>
            </a:r>
            <a:r>
              <a:rPr lang="ro-RO" sz="2200" smtClean="0">
                <a:latin typeface="Times New Roman" panose="02020603050405020304" pitchFamily="18" charset="0"/>
                <a:ea typeface="Times New Roman" panose="02020603050405020304" pitchFamily="18" charset="0"/>
              </a:rPr>
              <a:t> </a:t>
            </a:r>
            <a:r>
              <a:rPr lang="ro-RO" sz="2200">
                <a:latin typeface="Times New Roman" panose="02020603050405020304" pitchFamily="18" charset="0"/>
                <a:ea typeface="Times New Roman" panose="02020603050405020304" pitchFamily="18" charset="0"/>
              </a:rPr>
              <a:t>of </a:t>
            </a:r>
            <a:r>
              <a:rPr lang="ro-RO" sz="2200" b="1">
                <a:latin typeface="Times New Roman" panose="02020603050405020304" pitchFamily="18" charset="0"/>
                <a:ea typeface="Times New Roman" panose="02020603050405020304" pitchFamily="18" charset="0"/>
              </a:rPr>
              <a:t>objective </a:t>
            </a:r>
            <a:r>
              <a:rPr lang="ro-RO" sz="2200">
                <a:latin typeface="Times New Roman" panose="02020603050405020304" pitchFamily="18" charset="0"/>
                <a:ea typeface="Times New Roman" panose="02020603050405020304" pitchFamily="18" charset="0"/>
              </a:rPr>
              <a:t>membership function  (objective </a:t>
            </a:r>
            <a:r>
              <a:rPr lang="ro-RO" sz="2200" i="1">
                <a:latin typeface="Times New Roman" panose="02020603050405020304" pitchFamily="18" charset="0"/>
                <a:ea typeface="Times New Roman" panose="02020603050405020304" pitchFamily="18" charset="0"/>
              </a:rPr>
              <a:t>risk</a:t>
            </a:r>
            <a:r>
              <a:rPr lang="ro-RO" sz="2200">
                <a:latin typeface="Times New Roman" panose="02020603050405020304" pitchFamily="18" charset="0"/>
                <a:ea typeface="Times New Roman" panose="02020603050405020304" pitchFamily="18" charset="0"/>
              </a:rPr>
              <a:t>, in this case</a:t>
            </a:r>
            <a:r>
              <a:rPr lang="ro-RO" sz="2200" smtClean="0">
                <a:latin typeface="Times New Roman" panose="02020603050405020304" pitchFamily="18" charset="0"/>
                <a:ea typeface="Times New Roman" panose="02020603050405020304" pitchFamily="18" charset="0"/>
              </a:rPr>
              <a:t>)</a:t>
            </a:r>
            <a:r>
              <a:rPr lang="en-US" sz="2200">
                <a:latin typeface="Times New Roman" panose="02020603050405020304" pitchFamily="18" charset="0"/>
                <a:ea typeface="Times New Roman" panose="02020603050405020304" pitchFamily="18" charset="0"/>
              </a:rPr>
              <a:t> where </a:t>
            </a:r>
            <a:r>
              <a:rPr lang="en-US" sz="2200" smtClean="0">
                <a:latin typeface="Times New Roman" panose="02020603050405020304" pitchFamily="18" charset="0"/>
                <a:ea typeface="Times New Roman" panose="02020603050405020304" pitchFamily="18" charset="0"/>
              </a:rPr>
              <a:t>       is </a:t>
            </a:r>
            <a:r>
              <a:rPr lang="en-US" sz="2200">
                <a:latin typeface="Times New Roman" panose="02020603050405020304" pitchFamily="18" charset="0"/>
                <a:ea typeface="Times New Roman" panose="02020603050405020304" pitchFamily="18" charset="0"/>
              </a:rPr>
              <a:t>the </a:t>
            </a:r>
            <a:r>
              <a:rPr lang="en-US" sz="2200" b="1">
                <a:latin typeface="Times New Roman" panose="02020603050405020304" pitchFamily="18" charset="0"/>
                <a:ea typeface="Times New Roman" panose="02020603050405020304" pitchFamily="18" charset="0"/>
              </a:rPr>
              <a:t>membership function</a:t>
            </a:r>
            <a:r>
              <a:rPr lang="en-US" sz="2200">
                <a:latin typeface="Times New Roman" panose="02020603050405020304" pitchFamily="18" charset="0"/>
                <a:ea typeface="Times New Roman" panose="02020603050405020304" pitchFamily="18" charset="0"/>
              </a:rPr>
              <a:t> resulted after the processes of fuzzy logical inferences.</a:t>
            </a:r>
          </a:p>
        </p:txBody>
      </p:sp>
      <p:pic>
        <p:nvPicPr>
          <p:cNvPr id="1126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92380" y="5827186"/>
            <a:ext cx="1797700" cy="810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47054" y="5135417"/>
            <a:ext cx="584366" cy="381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9717001"/>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1"/>
          <p:cNvPicPr/>
          <p:nvPr/>
        </p:nvPicPr>
        <p:blipFill>
          <a:blip r:embed="rId3"/>
          <a:stretch/>
        </p:blipFill>
        <p:spPr>
          <a:xfrm>
            <a:off x="0" y="-228600"/>
            <a:ext cx="9143280" cy="1166400"/>
          </a:xfrm>
          <a:prstGeom prst="rect">
            <a:avLst/>
          </a:prstGeom>
          <a:ln w="0">
            <a:noFill/>
          </a:ln>
        </p:spPr>
      </p:pic>
      <p:sp>
        <p:nvSpPr>
          <p:cNvPr id="2" name="Rectangle 1"/>
          <p:cNvSpPr/>
          <p:nvPr/>
        </p:nvSpPr>
        <p:spPr>
          <a:xfrm>
            <a:off x="0" y="1096874"/>
            <a:ext cx="9144000" cy="1446550"/>
          </a:xfrm>
          <a:prstGeom prst="rect">
            <a:avLst/>
          </a:prstGeom>
        </p:spPr>
        <p:txBody>
          <a:bodyPr wrap="square">
            <a:spAutoFit/>
          </a:bodyPr>
          <a:lstStyle/>
          <a:p>
            <a:pPr marL="0" lvl="1"/>
            <a:r>
              <a:rPr lang="en-US" sz="2200" b="1" dirty="0" smtClean="0">
                <a:latin typeface="Times New Roman" panose="02020603050405020304" pitchFamily="18" charset="0"/>
                <a:ea typeface="Times New Roman" panose="02020603050405020304" pitchFamily="18" charset="0"/>
              </a:rPr>
              <a:t>Forecasting </a:t>
            </a:r>
            <a:r>
              <a:rPr lang="en-US" sz="2200" b="1" dirty="0">
                <a:latin typeface="Times New Roman" panose="02020603050405020304" pitchFamily="18" charset="0"/>
                <a:ea typeface="Times New Roman" panose="02020603050405020304" pitchFamily="18" charset="0"/>
              </a:rPr>
              <a:t>of production in agriculture </a:t>
            </a:r>
            <a:r>
              <a:rPr lang="en-US" sz="2200" dirty="0">
                <a:latin typeface="Times New Roman" panose="02020603050405020304" pitchFamily="18" charset="0"/>
                <a:ea typeface="Times New Roman" panose="02020603050405020304" pitchFamily="18" charset="0"/>
              </a:rPr>
              <a:t>on the basis of a wide range of independent </a:t>
            </a:r>
            <a:r>
              <a:rPr lang="en-US" sz="2200" b="1" dirty="0">
                <a:latin typeface="Times New Roman" panose="02020603050405020304" pitchFamily="18" charset="0"/>
                <a:ea typeface="Times New Roman" panose="02020603050405020304" pitchFamily="18" charset="0"/>
              </a:rPr>
              <a:t>variables</a:t>
            </a:r>
            <a:r>
              <a:rPr lang="en-US" sz="2200" dirty="0">
                <a:latin typeface="Times New Roman" panose="02020603050405020304" pitchFamily="18" charset="0"/>
                <a:ea typeface="Times New Roman" panose="02020603050405020304" pitchFamily="18" charset="0"/>
              </a:rPr>
              <a:t>, caused by </a:t>
            </a:r>
            <a:r>
              <a:rPr lang="en-US" sz="2200" b="1" dirty="0">
                <a:latin typeface="Times New Roman" panose="02020603050405020304" pitchFamily="18" charset="0"/>
                <a:ea typeface="Times New Roman" panose="02020603050405020304" pitchFamily="18" charset="0"/>
              </a:rPr>
              <a:t>unexpected crisis </a:t>
            </a:r>
            <a:r>
              <a:rPr lang="en-US" sz="2200" dirty="0">
                <a:latin typeface="Times New Roman" panose="02020603050405020304" pitchFamily="18" charset="0"/>
                <a:ea typeface="Times New Roman" panose="02020603050405020304" pitchFamily="18" charset="0"/>
              </a:rPr>
              <a:t>(war, climate changes), </a:t>
            </a:r>
            <a:r>
              <a:rPr lang="en-US" sz="2200" b="1" dirty="0">
                <a:latin typeface="Times New Roman" panose="02020603050405020304" pitchFamily="18" charset="0"/>
                <a:ea typeface="Times New Roman" panose="02020603050405020304" pitchFamily="18" charset="0"/>
              </a:rPr>
              <a:t>lack of water, population </a:t>
            </a:r>
            <a:r>
              <a:rPr lang="en-US" sz="2200" b="1" dirty="0" smtClean="0">
                <a:latin typeface="Times New Roman" panose="02020603050405020304" pitchFamily="18" charset="0"/>
                <a:ea typeface="Times New Roman" panose="02020603050405020304" pitchFamily="18" charset="0"/>
              </a:rPr>
              <a:t>growth</a:t>
            </a:r>
            <a:r>
              <a:rPr lang="en-US" sz="2200" dirty="0" smtClean="0">
                <a:latin typeface="Times New Roman" panose="02020603050405020304" pitchFamily="18" charset="0"/>
                <a:ea typeface="Times New Roman" panose="02020603050405020304" pitchFamily="18" charset="0"/>
              </a:rPr>
              <a:t>: </a:t>
            </a:r>
            <a:r>
              <a:rPr lang="en-GB" sz="2200" b="1" dirty="0" smtClean="0">
                <a:latin typeface="Times New Roman" panose="02020603050405020304" pitchFamily="18" charset="0"/>
                <a:ea typeface="Times New Roman" panose="02020603050405020304" pitchFamily="18" charset="0"/>
              </a:rPr>
              <a:t>customized </a:t>
            </a:r>
            <a:r>
              <a:rPr lang="en-GB" sz="2200" b="1" dirty="0">
                <a:latin typeface="Times New Roman" panose="02020603050405020304" pitchFamily="18" charset="0"/>
                <a:ea typeface="Times New Roman" panose="02020603050405020304" pitchFamily="18" charset="0"/>
              </a:rPr>
              <a:t>Artificial Neural </a:t>
            </a:r>
            <a:r>
              <a:rPr lang="en-GB" sz="2200" b="1" dirty="0" smtClean="0">
                <a:latin typeface="Times New Roman" panose="02020603050405020304" pitchFamily="18" charset="0"/>
                <a:ea typeface="Times New Roman" panose="02020603050405020304" pitchFamily="18" charset="0"/>
              </a:rPr>
              <a:t>Network for </a:t>
            </a:r>
            <a:r>
              <a:rPr lang="en-GB" sz="2200" b="1" dirty="0">
                <a:latin typeface="Times New Roman" panose="02020603050405020304" pitchFamily="18" charset="0"/>
                <a:ea typeface="Times New Roman" panose="02020603050405020304" pitchFamily="18" charset="0"/>
              </a:rPr>
              <a:t>Crop Yield Prediction</a:t>
            </a:r>
            <a:endParaRPr lang="en-US" sz="2200" b="1" dirty="0">
              <a:latin typeface="Times New Roman" panose="02020603050405020304" pitchFamily="18" charset="0"/>
              <a:ea typeface="Times New Roman" panose="02020603050405020304" pitchFamily="18"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0" y="2702498"/>
            <a:ext cx="9144000" cy="4170726"/>
          </a:xfrm>
          <a:prstGeom prst="rect">
            <a:avLst/>
          </a:prstGeom>
        </p:spPr>
      </p:pic>
    </p:spTree>
    <p:extLst>
      <p:ext uri="{BB962C8B-B14F-4D97-AF65-F5344CB8AC3E}">
        <p14:creationId xmlns:p14="http://schemas.microsoft.com/office/powerpoint/2010/main" val="3663292566"/>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PlaceHolder 1"/>
          <p:cNvSpPr>
            <a:spLocks noGrp="1"/>
          </p:cNvSpPr>
          <p:nvPr>
            <p:ph type="title"/>
          </p:nvPr>
        </p:nvSpPr>
        <p:spPr>
          <a:xfrm>
            <a:off x="0" y="937800"/>
            <a:ext cx="9066960" cy="512310"/>
          </a:xfrm>
          <a:prstGeom prst="rect">
            <a:avLst/>
          </a:prstGeom>
          <a:noFill/>
          <a:ln w="0">
            <a:noFill/>
          </a:ln>
        </p:spPr>
        <p:txBody>
          <a:bodyPr lIns="0" tIns="0" rIns="0" bIns="0" anchor="ctr">
            <a:noAutofit/>
          </a:bodyPr>
          <a:lstStyle/>
          <a:p>
            <a:pPr algn="ctr">
              <a:lnSpc>
                <a:spcPct val="100000"/>
              </a:lnSpc>
            </a:pPr>
            <a:r>
              <a:rPr lang="en-GB" sz="3200" b="1" strike="noStrike" spc="-1" smtClean="0">
                <a:solidFill>
                  <a:srgbClr val="558ED5"/>
                </a:solidFill>
                <a:latin typeface="Calibri"/>
                <a:ea typeface="Calibri"/>
              </a:rPr>
              <a:t>Fuzzy Inference System: </a:t>
            </a:r>
            <a:r>
              <a:rPr lang="en-US" sz="3200" b="1" spc="-1" smtClean="0">
                <a:solidFill>
                  <a:srgbClr val="558ED5"/>
                </a:solidFill>
                <a:latin typeface="Calibri"/>
                <a:ea typeface="Calibri"/>
              </a:rPr>
              <a:t>Summary</a:t>
            </a:r>
            <a:endParaRPr lang="en-US" sz="1400" b="0" strike="noStrike" spc="-1" dirty="0">
              <a:latin typeface="Arial"/>
            </a:endParaRPr>
          </a:p>
        </p:txBody>
      </p:sp>
      <p:pic>
        <p:nvPicPr>
          <p:cNvPr id="48" name="Picture 1"/>
          <p:cNvPicPr/>
          <p:nvPr/>
        </p:nvPicPr>
        <p:blipFill>
          <a:blip r:embed="rId3"/>
          <a:stretch/>
        </p:blipFill>
        <p:spPr>
          <a:xfrm>
            <a:off x="0" y="-228600"/>
            <a:ext cx="9143280" cy="1166400"/>
          </a:xfrm>
          <a:prstGeom prst="rect">
            <a:avLst/>
          </a:prstGeom>
          <a:ln w="0">
            <a:noFill/>
          </a:ln>
        </p:spPr>
      </p:pic>
      <p:sp>
        <p:nvSpPr>
          <p:cNvPr id="5" name="Rectangle 4"/>
          <p:cNvSpPr/>
          <p:nvPr/>
        </p:nvSpPr>
        <p:spPr>
          <a:xfrm>
            <a:off x="0" y="1468557"/>
            <a:ext cx="8977745" cy="4524315"/>
          </a:xfrm>
          <a:prstGeom prst="rect">
            <a:avLst/>
          </a:prstGeom>
        </p:spPr>
        <p:txBody>
          <a:bodyPr wrap="square">
            <a:spAutoFit/>
          </a:bodyPr>
          <a:lstStyle/>
          <a:p>
            <a:pPr marL="457200" indent="-457200">
              <a:lnSpc>
                <a:spcPct val="150000"/>
              </a:lnSpc>
              <a:buFont typeface="+mj-lt"/>
              <a:buAutoNum type="arabicPeriod"/>
            </a:pPr>
            <a:r>
              <a:rPr lang="en-US" sz="2400" smtClean="0">
                <a:latin typeface="Times New Roman" panose="02020603050405020304" pitchFamily="18" charset="0"/>
                <a:ea typeface="Times New Roman" panose="02020603050405020304" pitchFamily="18" charset="0"/>
              </a:rPr>
              <a:t>Determining </a:t>
            </a:r>
            <a:r>
              <a:rPr lang="en-US" sz="2400">
                <a:latin typeface="Times New Roman" panose="02020603050405020304" pitchFamily="18" charset="0"/>
                <a:ea typeface="Times New Roman" panose="02020603050405020304" pitchFamily="18" charset="0"/>
              </a:rPr>
              <a:t>a set of fuzzy </a:t>
            </a:r>
            <a:r>
              <a:rPr lang="en-US" sz="2400" smtClean="0">
                <a:latin typeface="Times New Roman" panose="02020603050405020304" pitchFamily="18" charset="0"/>
                <a:ea typeface="Times New Roman" panose="02020603050405020304" pitchFamily="18" charset="0"/>
              </a:rPr>
              <a:t>rules</a:t>
            </a:r>
          </a:p>
          <a:p>
            <a:pPr marL="457200" indent="-457200">
              <a:lnSpc>
                <a:spcPct val="150000"/>
              </a:lnSpc>
              <a:buFont typeface="+mj-lt"/>
              <a:buAutoNum type="arabicPeriod"/>
            </a:pPr>
            <a:r>
              <a:rPr lang="en-US" sz="2400" smtClean="0">
                <a:latin typeface="Times New Roman" panose="02020603050405020304" pitchFamily="18" charset="0"/>
                <a:ea typeface="Times New Roman" panose="02020603050405020304" pitchFamily="18" charset="0"/>
              </a:rPr>
              <a:t>Fuzzifying </a:t>
            </a:r>
            <a:r>
              <a:rPr lang="en-US" sz="2400">
                <a:latin typeface="Times New Roman" panose="02020603050405020304" pitchFamily="18" charset="0"/>
                <a:ea typeface="Times New Roman" panose="02020603050405020304" pitchFamily="18" charset="0"/>
              </a:rPr>
              <a:t>the inputs using the input membership </a:t>
            </a:r>
            <a:r>
              <a:rPr lang="en-US" sz="2400" smtClean="0">
                <a:latin typeface="Times New Roman" panose="02020603050405020304" pitchFamily="18" charset="0"/>
                <a:ea typeface="Times New Roman" panose="02020603050405020304" pitchFamily="18" charset="0"/>
              </a:rPr>
              <a:t>functions</a:t>
            </a:r>
          </a:p>
          <a:p>
            <a:pPr marL="457200" indent="-457200">
              <a:lnSpc>
                <a:spcPct val="150000"/>
              </a:lnSpc>
              <a:buFont typeface="+mj-lt"/>
              <a:buAutoNum type="arabicPeriod"/>
            </a:pPr>
            <a:r>
              <a:rPr lang="en-US" sz="2400" smtClean="0">
                <a:latin typeface="Times New Roman" panose="02020603050405020304" pitchFamily="18" charset="0"/>
                <a:ea typeface="Times New Roman" panose="02020603050405020304" pitchFamily="18" charset="0"/>
              </a:rPr>
              <a:t>Combining </a:t>
            </a:r>
            <a:r>
              <a:rPr lang="en-US" sz="2400">
                <a:latin typeface="Times New Roman" panose="02020603050405020304" pitchFamily="18" charset="0"/>
                <a:ea typeface="Times New Roman" panose="02020603050405020304" pitchFamily="18" charset="0"/>
              </a:rPr>
              <a:t>the fuzzified inputs according to the fuzzy rules to </a:t>
            </a:r>
            <a:r>
              <a:rPr lang="en-US" sz="2400" smtClean="0">
                <a:latin typeface="Times New Roman" panose="02020603050405020304" pitchFamily="18" charset="0"/>
                <a:ea typeface="Times New Roman" panose="02020603050405020304" pitchFamily="18" charset="0"/>
              </a:rPr>
              <a:t>establish a </a:t>
            </a:r>
            <a:r>
              <a:rPr lang="en-US" sz="2400">
                <a:latin typeface="Times New Roman" panose="02020603050405020304" pitchFamily="18" charset="0"/>
                <a:ea typeface="Times New Roman" panose="02020603050405020304" pitchFamily="18" charset="0"/>
              </a:rPr>
              <a:t>rule </a:t>
            </a:r>
            <a:r>
              <a:rPr lang="en-US" sz="2400" smtClean="0">
                <a:latin typeface="Times New Roman" panose="02020603050405020304" pitchFamily="18" charset="0"/>
                <a:ea typeface="Times New Roman" panose="02020603050405020304" pitchFamily="18" charset="0"/>
              </a:rPr>
              <a:t>strength</a:t>
            </a:r>
          </a:p>
          <a:p>
            <a:pPr marL="457200" indent="-457200">
              <a:lnSpc>
                <a:spcPct val="150000"/>
              </a:lnSpc>
              <a:buFont typeface="+mj-lt"/>
              <a:buAutoNum type="arabicPeriod"/>
            </a:pPr>
            <a:r>
              <a:rPr lang="en-US" sz="2400" smtClean="0">
                <a:latin typeface="Times New Roman" panose="02020603050405020304" pitchFamily="18" charset="0"/>
                <a:ea typeface="Times New Roman" panose="02020603050405020304" pitchFamily="18" charset="0"/>
              </a:rPr>
              <a:t>Finding </a:t>
            </a:r>
            <a:r>
              <a:rPr lang="en-US" sz="2400">
                <a:latin typeface="Times New Roman" panose="02020603050405020304" pitchFamily="18" charset="0"/>
                <a:ea typeface="Times New Roman" panose="02020603050405020304" pitchFamily="18" charset="0"/>
              </a:rPr>
              <a:t>the consequence of the rule by combining the rule strength </a:t>
            </a:r>
            <a:r>
              <a:rPr lang="en-US" sz="2400" smtClean="0">
                <a:latin typeface="Times New Roman" panose="02020603050405020304" pitchFamily="18" charset="0"/>
                <a:ea typeface="Times New Roman" panose="02020603050405020304" pitchFamily="18" charset="0"/>
              </a:rPr>
              <a:t>and the </a:t>
            </a:r>
            <a:r>
              <a:rPr lang="en-US" sz="2400">
                <a:latin typeface="Times New Roman" panose="02020603050405020304" pitchFamily="18" charset="0"/>
                <a:ea typeface="Times New Roman" panose="02020603050405020304" pitchFamily="18" charset="0"/>
              </a:rPr>
              <a:t>output membership function </a:t>
            </a:r>
            <a:r>
              <a:rPr lang="en-US" sz="2400" smtClean="0">
                <a:latin typeface="Times New Roman" panose="02020603050405020304" pitchFamily="18" charset="0"/>
                <a:ea typeface="Times New Roman" panose="02020603050405020304" pitchFamily="18" charset="0"/>
              </a:rPr>
              <a:t>(Mamdani FLS)</a:t>
            </a:r>
          </a:p>
          <a:p>
            <a:pPr marL="457200" indent="-457200">
              <a:lnSpc>
                <a:spcPct val="150000"/>
              </a:lnSpc>
              <a:buFont typeface="+mj-lt"/>
              <a:buAutoNum type="arabicPeriod"/>
            </a:pPr>
            <a:r>
              <a:rPr lang="en-US" sz="2400" smtClean="0">
                <a:latin typeface="Times New Roman" panose="02020603050405020304" pitchFamily="18" charset="0"/>
                <a:ea typeface="Times New Roman" panose="02020603050405020304" pitchFamily="18" charset="0"/>
              </a:rPr>
              <a:t>Combining </a:t>
            </a:r>
            <a:r>
              <a:rPr lang="en-US" sz="2400">
                <a:latin typeface="Times New Roman" panose="02020603050405020304" pitchFamily="18" charset="0"/>
                <a:ea typeface="Times New Roman" panose="02020603050405020304" pitchFamily="18" charset="0"/>
              </a:rPr>
              <a:t>the consequences to get an output </a:t>
            </a:r>
            <a:r>
              <a:rPr lang="en-US" sz="2400" smtClean="0">
                <a:latin typeface="Times New Roman" panose="02020603050405020304" pitchFamily="18" charset="0"/>
                <a:ea typeface="Times New Roman" panose="02020603050405020304" pitchFamily="18" charset="0"/>
              </a:rPr>
              <a:t>distribution</a:t>
            </a:r>
          </a:p>
          <a:p>
            <a:pPr marL="457200" indent="-457200">
              <a:lnSpc>
                <a:spcPct val="150000"/>
              </a:lnSpc>
              <a:buFont typeface="+mj-lt"/>
              <a:buAutoNum type="arabicPeriod"/>
            </a:pPr>
            <a:r>
              <a:rPr lang="en-US" sz="2400" smtClean="0">
                <a:latin typeface="Times New Roman" panose="02020603050405020304" pitchFamily="18" charset="0"/>
                <a:ea typeface="Times New Roman" panose="02020603050405020304" pitchFamily="18" charset="0"/>
              </a:rPr>
              <a:t>Defuzzifying </a:t>
            </a:r>
            <a:r>
              <a:rPr lang="en-US" sz="2400">
                <a:latin typeface="Times New Roman" panose="02020603050405020304" pitchFamily="18" charset="0"/>
                <a:ea typeface="Times New Roman" panose="02020603050405020304" pitchFamily="18" charset="0"/>
              </a:rPr>
              <a:t>the output distribution</a:t>
            </a:r>
          </a:p>
        </p:txBody>
      </p:sp>
    </p:spTree>
    <p:extLst>
      <p:ext uri="{BB962C8B-B14F-4D97-AF65-F5344CB8AC3E}">
        <p14:creationId xmlns:p14="http://schemas.microsoft.com/office/powerpoint/2010/main" val="3803477688"/>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PlaceHolder 1"/>
          <p:cNvSpPr>
            <a:spLocks noGrp="1"/>
          </p:cNvSpPr>
          <p:nvPr>
            <p:ph type="title"/>
          </p:nvPr>
        </p:nvSpPr>
        <p:spPr>
          <a:xfrm>
            <a:off x="0" y="937800"/>
            <a:ext cx="9066960" cy="579916"/>
          </a:xfrm>
          <a:prstGeom prst="rect">
            <a:avLst/>
          </a:prstGeom>
          <a:noFill/>
          <a:ln w="0">
            <a:noFill/>
          </a:ln>
        </p:spPr>
        <p:txBody>
          <a:bodyPr lIns="0" tIns="0" rIns="0" bIns="0" anchor="ctr">
            <a:noAutofit/>
          </a:bodyPr>
          <a:lstStyle/>
          <a:p>
            <a:pPr algn="ctr">
              <a:lnSpc>
                <a:spcPct val="100000"/>
              </a:lnSpc>
            </a:pPr>
            <a:r>
              <a:rPr lang="en-US" sz="3200" b="1" spc="-1">
                <a:solidFill>
                  <a:srgbClr val="558ED5"/>
                </a:solidFill>
                <a:latin typeface="Calibri"/>
                <a:ea typeface="Calibri"/>
              </a:rPr>
              <a:t>Automation </a:t>
            </a:r>
            <a:r>
              <a:rPr lang="en-US" sz="3200" b="1" spc="-1" smtClean="0">
                <a:solidFill>
                  <a:srgbClr val="558ED5"/>
                </a:solidFill>
                <a:latin typeface="Calibri"/>
                <a:ea typeface="Calibri"/>
              </a:rPr>
              <a:t>rules </a:t>
            </a:r>
            <a:r>
              <a:rPr lang="en-US" sz="3200" b="1" spc="-1">
                <a:solidFill>
                  <a:srgbClr val="558ED5"/>
                </a:solidFill>
                <a:latin typeface="Calibri"/>
                <a:ea typeface="Calibri"/>
              </a:rPr>
              <a:t>for first level automation type</a:t>
            </a:r>
            <a:endParaRPr lang="en-US" sz="1400" b="0" strike="noStrike" spc="-1" dirty="0">
              <a:latin typeface="Arial"/>
            </a:endParaRPr>
          </a:p>
        </p:txBody>
      </p:sp>
      <p:pic>
        <p:nvPicPr>
          <p:cNvPr id="48" name="Picture 1"/>
          <p:cNvPicPr/>
          <p:nvPr/>
        </p:nvPicPr>
        <p:blipFill>
          <a:blip r:embed="rId3"/>
          <a:stretch/>
        </p:blipFill>
        <p:spPr>
          <a:xfrm>
            <a:off x="0" y="-228600"/>
            <a:ext cx="9143280" cy="1166400"/>
          </a:xfrm>
          <a:prstGeom prst="rect">
            <a:avLst/>
          </a:prstGeom>
          <a:ln w="0">
            <a:noFill/>
          </a:ln>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 y="1451717"/>
            <a:ext cx="9143278" cy="36163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720" y="5276977"/>
            <a:ext cx="9143280" cy="1477328"/>
          </a:xfrm>
          <a:prstGeom prst="rect">
            <a:avLst/>
          </a:prstGeom>
        </p:spPr>
        <p:txBody>
          <a:bodyPr wrap="square">
            <a:spAutoFit/>
          </a:bodyPr>
          <a:lstStyle/>
          <a:p>
            <a:r>
              <a:rPr lang="en-GB" b="1"/>
              <a:t>1_Rule:</a:t>
            </a:r>
            <a:endParaRPr lang="en-US"/>
          </a:p>
          <a:p>
            <a:r>
              <a:rPr lang="en-GB" b="1"/>
              <a:t>IF</a:t>
            </a:r>
            <a:r>
              <a:rPr lang="en-GB"/>
              <a:t> (Biomass = small) </a:t>
            </a:r>
            <a:r>
              <a:rPr lang="en-GB" b="1"/>
              <a:t>AND</a:t>
            </a:r>
            <a:r>
              <a:rPr lang="en-GB"/>
              <a:t> ((</a:t>
            </a:r>
            <a:r>
              <a:rPr lang="en-GB" smtClean="0"/>
              <a:t>alcohol=const</a:t>
            </a:r>
            <a:r>
              <a:rPr lang="en-GB"/>
              <a:t>.) </a:t>
            </a:r>
            <a:r>
              <a:rPr lang="en-GB" b="1"/>
              <a:t>OR</a:t>
            </a:r>
            <a:r>
              <a:rPr lang="en-GB"/>
              <a:t> (</a:t>
            </a:r>
            <a:r>
              <a:rPr lang="en-GB" smtClean="0"/>
              <a:t>alcohol=small</a:t>
            </a:r>
            <a:r>
              <a:rPr lang="en-GB"/>
              <a:t>)) </a:t>
            </a:r>
            <a:r>
              <a:rPr lang="en-GB" b="1"/>
              <a:t>AND </a:t>
            </a:r>
            <a:r>
              <a:rPr lang="en-GB"/>
              <a:t>(substrate concentration=const.) </a:t>
            </a:r>
            <a:r>
              <a:rPr lang="en-GB" b="1"/>
              <a:t>AND</a:t>
            </a:r>
            <a:r>
              <a:rPr lang="en-GB"/>
              <a:t> (last_phase=latent_phase) </a:t>
            </a:r>
            <a:endParaRPr lang="en-US"/>
          </a:p>
          <a:p>
            <a:r>
              <a:rPr lang="en-GB" b="1"/>
              <a:t>THEN</a:t>
            </a:r>
            <a:r>
              <a:rPr lang="en-GB"/>
              <a:t> (new_phase=latent_phase) </a:t>
            </a:r>
            <a:endParaRPr lang="en-US"/>
          </a:p>
          <a:p>
            <a:r>
              <a:rPr lang="en-GB" b="1"/>
              <a:t>DESCRIPTION</a:t>
            </a:r>
            <a:r>
              <a:rPr lang="en-GB"/>
              <a:t>: identify the latent phase in biomass developing </a:t>
            </a:r>
            <a:endParaRPr lang="en-US"/>
          </a:p>
        </p:txBody>
      </p:sp>
    </p:spTree>
    <p:extLst>
      <p:ext uri="{BB962C8B-B14F-4D97-AF65-F5344CB8AC3E}">
        <p14:creationId xmlns:p14="http://schemas.microsoft.com/office/powerpoint/2010/main" val="3509316781"/>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PlaceHolder 1"/>
          <p:cNvSpPr>
            <a:spLocks noGrp="1"/>
          </p:cNvSpPr>
          <p:nvPr>
            <p:ph type="title"/>
          </p:nvPr>
        </p:nvSpPr>
        <p:spPr>
          <a:xfrm>
            <a:off x="0" y="937800"/>
            <a:ext cx="9066960" cy="579916"/>
          </a:xfrm>
          <a:prstGeom prst="rect">
            <a:avLst/>
          </a:prstGeom>
          <a:noFill/>
          <a:ln w="0">
            <a:noFill/>
          </a:ln>
        </p:spPr>
        <p:txBody>
          <a:bodyPr lIns="0" tIns="0" rIns="0" bIns="0" anchor="ctr">
            <a:noAutofit/>
          </a:bodyPr>
          <a:lstStyle/>
          <a:p>
            <a:pPr algn="ctr">
              <a:lnSpc>
                <a:spcPct val="100000"/>
              </a:lnSpc>
            </a:pPr>
            <a:r>
              <a:rPr lang="en-US" sz="3200" b="1" spc="-1">
                <a:solidFill>
                  <a:srgbClr val="558ED5"/>
                </a:solidFill>
                <a:latin typeface="Calibri"/>
                <a:ea typeface="Calibri"/>
              </a:rPr>
              <a:t>Automation </a:t>
            </a:r>
            <a:r>
              <a:rPr lang="en-US" sz="3200" b="1" spc="-1" smtClean="0">
                <a:solidFill>
                  <a:srgbClr val="558ED5"/>
                </a:solidFill>
                <a:latin typeface="Calibri"/>
                <a:ea typeface="Calibri"/>
              </a:rPr>
              <a:t>rules – C# implementation</a:t>
            </a:r>
            <a:endParaRPr lang="en-US" sz="1400" b="0" strike="noStrike" spc="-1" dirty="0">
              <a:latin typeface="Arial"/>
            </a:endParaRPr>
          </a:p>
        </p:txBody>
      </p:sp>
      <p:pic>
        <p:nvPicPr>
          <p:cNvPr id="48" name="Picture 1"/>
          <p:cNvPicPr/>
          <p:nvPr/>
        </p:nvPicPr>
        <p:blipFill>
          <a:blip r:embed="rId3"/>
          <a:stretch/>
        </p:blipFill>
        <p:spPr>
          <a:xfrm>
            <a:off x="0" y="-228600"/>
            <a:ext cx="9143280" cy="1166400"/>
          </a:xfrm>
          <a:prstGeom prst="rect">
            <a:avLst/>
          </a:prstGeom>
          <a:ln w="0">
            <a:noFill/>
          </a:ln>
        </p:spPr>
      </p:pic>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43" y="1533241"/>
            <a:ext cx="9130357" cy="44532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3643" y="6110073"/>
            <a:ext cx="8299084" cy="707886"/>
          </a:xfrm>
          <a:prstGeom prst="rect">
            <a:avLst/>
          </a:prstGeom>
        </p:spPr>
        <p:txBody>
          <a:bodyPr wrap="square">
            <a:spAutoFit/>
          </a:bodyPr>
          <a:lstStyle/>
          <a:p>
            <a:pPr marL="285750" indent="-285750">
              <a:buFont typeface="Arial" panose="020B0604020202020204" pitchFamily="34" charset="0"/>
              <a:buChar char="•"/>
            </a:pPr>
            <a:r>
              <a:rPr lang="en-US" sz="2000">
                <a:latin typeface="Times New Roman" panose="02020603050405020304" pitchFamily="18" charset="0"/>
                <a:cs typeface="Times New Roman" panose="02020603050405020304" pitchFamily="18" charset="0"/>
                <a:hlinkClick r:id="rId5"/>
              </a:rPr>
              <a:t>https://</a:t>
            </a:r>
            <a:r>
              <a:rPr lang="en-US" sz="2000" smtClean="0">
                <a:latin typeface="Times New Roman" panose="02020603050405020304" pitchFamily="18" charset="0"/>
                <a:cs typeface="Times New Roman" panose="02020603050405020304" pitchFamily="18" charset="0"/>
                <a:hlinkClick r:id="rId5"/>
              </a:rPr>
              <a:t>de.mathworks.com/products/fuzzy-logic.html</a:t>
            </a:r>
            <a:endParaRPr lang="en-US" sz="200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a:latin typeface="Times New Roman" panose="02020603050405020304" pitchFamily="18" charset="0"/>
                <a:cs typeface="Times New Roman" panose="02020603050405020304" pitchFamily="18" charset="0"/>
                <a:hlinkClick r:id="rId6"/>
              </a:rPr>
              <a:t>http://</a:t>
            </a:r>
            <a:r>
              <a:rPr lang="en-US" sz="2000" smtClean="0">
                <a:latin typeface="Times New Roman" panose="02020603050405020304" pitchFamily="18" charset="0"/>
                <a:cs typeface="Times New Roman" panose="02020603050405020304" pitchFamily="18" charset="0"/>
                <a:hlinkClick r:id="rId6"/>
              </a:rPr>
              <a:t>jfuzzylogic.sourceforge.net/html/example_fcl.html</a:t>
            </a:r>
            <a:r>
              <a:rPr lang="en-US" smtClean="0"/>
              <a:t>  </a:t>
            </a:r>
            <a:endParaRPr lang="en-US"/>
          </a:p>
        </p:txBody>
      </p:sp>
    </p:spTree>
    <p:extLst>
      <p:ext uri="{BB962C8B-B14F-4D97-AF65-F5344CB8AC3E}">
        <p14:creationId xmlns:p14="http://schemas.microsoft.com/office/powerpoint/2010/main" val="4144248980"/>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599" y="1201103"/>
            <a:ext cx="2381251" cy="1015101"/>
          </a:xfrm>
          <a:effectLst/>
        </p:spPr>
        <p:txBody>
          <a:bodyPr>
            <a:normAutofit/>
          </a:bodyPr>
          <a:lstStyle/>
          <a:p>
            <a:pPr algn="ctr"/>
            <a:r>
              <a:rPr lang="en-US" sz="3200" b="1" spc="-1" dirty="0">
                <a:solidFill>
                  <a:srgbClr val="558ED5"/>
                </a:solidFill>
                <a:latin typeface="Calibri"/>
                <a:ea typeface="Calibri"/>
              </a:rPr>
              <a:t>Automation Rules </a:t>
            </a:r>
          </a:p>
        </p:txBody>
      </p:sp>
      <p:graphicFrame>
        <p:nvGraphicFramePr>
          <p:cNvPr id="4" name="Table 3"/>
          <p:cNvGraphicFramePr>
            <a:graphicFrameLocks noGrp="1"/>
          </p:cNvGraphicFramePr>
          <p:nvPr>
            <p:extLst>
              <p:ext uri="{D42A27DB-BD31-4B8C-83A1-F6EECF244321}">
                <p14:modId xmlns:p14="http://schemas.microsoft.com/office/powerpoint/2010/main" val="2448404411"/>
              </p:ext>
            </p:extLst>
          </p:nvPr>
        </p:nvGraphicFramePr>
        <p:xfrm>
          <a:off x="3719783" y="1204463"/>
          <a:ext cx="4490768" cy="1030790"/>
        </p:xfrm>
        <a:graphic>
          <a:graphicData uri="http://schemas.openxmlformats.org/drawingml/2006/table">
            <a:tbl>
              <a:tblPr firstRow="1" firstCol="1" bandRow="1">
                <a:tableStyleId>{5C22544A-7EE6-4342-B048-85BDC9FD1C3A}</a:tableStyleId>
              </a:tblPr>
              <a:tblGrid>
                <a:gridCol w="1776167">
                  <a:extLst>
                    <a:ext uri="{9D8B030D-6E8A-4147-A177-3AD203B41FA5}">
                      <a16:colId xmlns="" xmlns:a16="http://schemas.microsoft.com/office/drawing/2014/main" val="4277273427"/>
                    </a:ext>
                  </a:extLst>
                </a:gridCol>
                <a:gridCol w="904867">
                  <a:extLst>
                    <a:ext uri="{9D8B030D-6E8A-4147-A177-3AD203B41FA5}">
                      <a16:colId xmlns="" xmlns:a16="http://schemas.microsoft.com/office/drawing/2014/main" val="2683013583"/>
                    </a:ext>
                  </a:extLst>
                </a:gridCol>
                <a:gridCol w="904867">
                  <a:extLst>
                    <a:ext uri="{9D8B030D-6E8A-4147-A177-3AD203B41FA5}">
                      <a16:colId xmlns="" xmlns:a16="http://schemas.microsoft.com/office/drawing/2014/main" val="900789253"/>
                    </a:ext>
                  </a:extLst>
                </a:gridCol>
                <a:gridCol w="904867">
                  <a:extLst>
                    <a:ext uri="{9D8B030D-6E8A-4147-A177-3AD203B41FA5}">
                      <a16:colId xmlns="" xmlns:a16="http://schemas.microsoft.com/office/drawing/2014/main" val="3020110141"/>
                    </a:ext>
                  </a:extLst>
                </a:gridCol>
              </a:tblGrid>
              <a:tr h="515395">
                <a:tc>
                  <a:txBody>
                    <a:bodyPr/>
                    <a:lstStyle/>
                    <a:p>
                      <a:pPr marL="0" marR="0" algn="ctr">
                        <a:lnSpc>
                          <a:spcPct val="107000"/>
                        </a:lnSpc>
                        <a:spcBef>
                          <a:spcPts val="0"/>
                        </a:spcBef>
                        <a:spcAft>
                          <a:spcPts val="0"/>
                        </a:spcAft>
                      </a:pPr>
                      <a:r>
                        <a:rPr lang="en-US" sz="1400" dirty="0">
                          <a:solidFill>
                            <a:schemeClr val="tx1"/>
                          </a:solidFill>
                          <a:effectLst/>
                        </a:rPr>
                        <a:t>Fermentation phase</a:t>
                      </a:r>
                      <a:endParaRPr lang="en-US" sz="1600" dirty="0">
                        <a:solidFill>
                          <a:schemeClr val="tx1"/>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1400" dirty="0">
                          <a:solidFill>
                            <a:schemeClr val="tx1"/>
                          </a:solidFill>
                          <a:effectLst/>
                        </a:rPr>
                        <a:t>Latent</a:t>
                      </a:r>
                      <a:endParaRPr lang="en-US" sz="1600" dirty="0">
                        <a:solidFill>
                          <a:schemeClr val="tx1"/>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1400" dirty="0">
                          <a:solidFill>
                            <a:schemeClr val="tx1"/>
                          </a:solidFill>
                          <a:effectLst/>
                        </a:rPr>
                        <a:t>Exponential growth</a:t>
                      </a:r>
                      <a:endParaRPr lang="en-US" sz="1600" dirty="0">
                        <a:solidFill>
                          <a:schemeClr val="tx1"/>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1400" dirty="0">
                          <a:solidFill>
                            <a:schemeClr val="tx1"/>
                          </a:solidFill>
                          <a:effectLst/>
                        </a:rPr>
                        <a:t>Decay</a:t>
                      </a:r>
                      <a:endParaRPr lang="en-US" sz="1600" dirty="0">
                        <a:solidFill>
                          <a:schemeClr val="tx1"/>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 xmlns:a16="http://schemas.microsoft.com/office/drawing/2014/main" val="779448609"/>
                  </a:ext>
                </a:extLst>
              </a:tr>
              <a:tr h="515395">
                <a:tc>
                  <a:txBody>
                    <a:bodyPr/>
                    <a:lstStyle/>
                    <a:p>
                      <a:pPr marL="0" marR="0" algn="ctr">
                        <a:lnSpc>
                          <a:spcPct val="107000"/>
                        </a:lnSpc>
                        <a:spcBef>
                          <a:spcPts val="0"/>
                        </a:spcBef>
                        <a:spcAft>
                          <a:spcPts val="0"/>
                        </a:spcAft>
                      </a:pPr>
                      <a:r>
                        <a:rPr lang="en-US" sz="1400" dirty="0">
                          <a:solidFill>
                            <a:schemeClr val="tx1"/>
                          </a:solidFill>
                          <a:effectLst/>
                        </a:rPr>
                        <a:t>Number of examples</a:t>
                      </a:r>
                      <a:endParaRPr lang="en-US" sz="1600" dirty="0">
                        <a:solidFill>
                          <a:schemeClr val="tx1"/>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defTabSz="914400" rtl="0" eaLnBrk="1" latinLnBrk="0" hangingPunct="1">
                        <a:lnSpc>
                          <a:spcPct val="107000"/>
                        </a:lnSpc>
                        <a:spcBef>
                          <a:spcPts val="0"/>
                        </a:spcBef>
                        <a:spcAft>
                          <a:spcPts val="800"/>
                        </a:spcAft>
                      </a:pPr>
                      <a:r>
                        <a:rPr lang="en-US" sz="1400" b="1" kern="1200" dirty="0">
                          <a:solidFill>
                            <a:srgbClr val="0856AC"/>
                          </a:solidFill>
                          <a:effectLst/>
                          <a:latin typeface="+mn-lt"/>
                          <a:ea typeface="+mn-ea"/>
                          <a:cs typeface="+mn-cs"/>
                        </a:rPr>
                        <a:t>17</a:t>
                      </a:r>
                    </a:p>
                  </a:txBody>
                  <a:tcPr marL="0" marR="0" marT="0" marB="0" anchor="ctr"/>
                </a:tc>
                <a:tc>
                  <a:txBody>
                    <a:bodyPr/>
                    <a:lstStyle/>
                    <a:p>
                      <a:pPr marL="0" marR="0" algn="ctr">
                        <a:lnSpc>
                          <a:spcPct val="107000"/>
                        </a:lnSpc>
                        <a:spcBef>
                          <a:spcPts val="0"/>
                        </a:spcBef>
                        <a:spcAft>
                          <a:spcPts val="0"/>
                        </a:spcAft>
                      </a:pPr>
                      <a:r>
                        <a:rPr lang="en-US" sz="1400" b="1" kern="1200" dirty="0">
                          <a:solidFill>
                            <a:srgbClr val="005C00"/>
                          </a:solidFill>
                          <a:effectLst/>
                          <a:latin typeface="+mn-lt"/>
                          <a:ea typeface="+mn-ea"/>
                          <a:cs typeface="+mn-cs"/>
                        </a:rPr>
                        <a:t>36</a:t>
                      </a:r>
                    </a:p>
                  </a:txBody>
                  <a:tcPr marL="0" marR="0" marT="0" marB="0" anchor="ctr"/>
                </a:tc>
                <a:tc>
                  <a:txBody>
                    <a:bodyPr/>
                    <a:lstStyle/>
                    <a:p>
                      <a:pPr marL="0" marR="0" algn="ctr">
                        <a:lnSpc>
                          <a:spcPct val="107000"/>
                        </a:lnSpc>
                        <a:spcBef>
                          <a:spcPts val="0"/>
                        </a:spcBef>
                        <a:spcAft>
                          <a:spcPts val="0"/>
                        </a:spcAft>
                      </a:pPr>
                      <a:r>
                        <a:rPr lang="en-US" sz="1400" b="1" kern="1200" dirty="0">
                          <a:solidFill>
                            <a:srgbClr val="7030A0"/>
                          </a:solidFill>
                          <a:effectLst/>
                          <a:latin typeface="+mn-lt"/>
                          <a:ea typeface="+mn-ea"/>
                          <a:cs typeface="+mn-cs"/>
                        </a:rPr>
                        <a:t>7</a:t>
                      </a:r>
                    </a:p>
                  </a:txBody>
                  <a:tcPr marL="0" marR="0" marT="0" marB="0" anchor="ctr"/>
                </a:tc>
                <a:extLst>
                  <a:ext uri="{0D108BD9-81ED-4DB2-BD59-A6C34878D82A}">
                    <a16:rowId xmlns="" xmlns:a16="http://schemas.microsoft.com/office/drawing/2014/main" val="1148903627"/>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518498945"/>
              </p:ext>
            </p:extLst>
          </p:nvPr>
        </p:nvGraphicFramePr>
        <p:xfrm>
          <a:off x="1357295" y="2216203"/>
          <a:ext cx="6853255" cy="4401434"/>
        </p:xfrm>
        <a:graphic>
          <a:graphicData uri="http://schemas.openxmlformats.org/drawingml/2006/table">
            <a:tbl>
              <a:tblPr firstRow="1" firstCol="1" bandRow="1">
                <a:tableStyleId>{21E4AEA4-8DFA-4A89-87EB-49C32662AFE0}</a:tableStyleId>
              </a:tblPr>
              <a:tblGrid>
                <a:gridCol w="914123">
                  <a:extLst>
                    <a:ext uri="{9D8B030D-6E8A-4147-A177-3AD203B41FA5}">
                      <a16:colId xmlns="" xmlns:a16="http://schemas.microsoft.com/office/drawing/2014/main" val="1108178129"/>
                    </a:ext>
                  </a:extLst>
                </a:gridCol>
                <a:gridCol w="914123">
                  <a:extLst>
                    <a:ext uri="{9D8B030D-6E8A-4147-A177-3AD203B41FA5}">
                      <a16:colId xmlns="" xmlns:a16="http://schemas.microsoft.com/office/drawing/2014/main" val="2353367403"/>
                    </a:ext>
                  </a:extLst>
                </a:gridCol>
                <a:gridCol w="914123">
                  <a:extLst>
                    <a:ext uri="{9D8B030D-6E8A-4147-A177-3AD203B41FA5}">
                      <a16:colId xmlns="" xmlns:a16="http://schemas.microsoft.com/office/drawing/2014/main" val="627418361"/>
                    </a:ext>
                  </a:extLst>
                </a:gridCol>
                <a:gridCol w="914123">
                  <a:extLst>
                    <a:ext uri="{9D8B030D-6E8A-4147-A177-3AD203B41FA5}">
                      <a16:colId xmlns="" xmlns:a16="http://schemas.microsoft.com/office/drawing/2014/main" val="4162595248"/>
                    </a:ext>
                  </a:extLst>
                </a:gridCol>
                <a:gridCol w="1063163">
                  <a:extLst>
                    <a:ext uri="{9D8B030D-6E8A-4147-A177-3AD203B41FA5}">
                      <a16:colId xmlns="" xmlns:a16="http://schemas.microsoft.com/office/drawing/2014/main" val="1173644892"/>
                    </a:ext>
                  </a:extLst>
                </a:gridCol>
                <a:gridCol w="1028700">
                  <a:extLst>
                    <a:ext uri="{9D8B030D-6E8A-4147-A177-3AD203B41FA5}">
                      <a16:colId xmlns="" xmlns:a16="http://schemas.microsoft.com/office/drawing/2014/main" val="2029390105"/>
                    </a:ext>
                  </a:extLst>
                </a:gridCol>
                <a:gridCol w="1104900">
                  <a:extLst>
                    <a:ext uri="{9D8B030D-6E8A-4147-A177-3AD203B41FA5}">
                      <a16:colId xmlns="" xmlns:a16="http://schemas.microsoft.com/office/drawing/2014/main" val="2763036768"/>
                    </a:ext>
                  </a:extLst>
                </a:gridCol>
              </a:tblGrid>
              <a:tr h="770585">
                <a:tc>
                  <a:txBody>
                    <a:bodyPr/>
                    <a:lstStyle/>
                    <a:p>
                      <a:pPr marL="0" marR="0" algn="ctr">
                        <a:lnSpc>
                          <a:spcPct val="107000"/>
                        </a:lnSpc>
                        <a:spcBef>
                          <a:spcPts val="0"/>
                        </a:spcBef>
                        <a:spcAft>
                          <a:spcPts val="0"/>
                        </a:spcAft>
                      </a:pPr>
                      <a:r>
                        <a:rPr lang="en-US" sz="1400" dirty="0">
                          <a:solidFill>
                            <a:schemeClr val="tx1"/>
                          </a:solidFill>
                          <a:effectLst/>
                        </a:rPr>
                        <a:t>Time</a:t>
                      </a:r>
                      <a:endParaRPr lang="en-US" sz="1600" dirty="0">
                        <a:solidFill>
                          <a:schemeClr val="tx1"/>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1400" dirty="0">
                          <a:solidFill>
                            <a:schemeClr val="tx1"/>
                          </a:solidFill>
                          <a:effectLst/>
                        </a:rPr>
                        <a:t>Predicted Alcohol</a:t>
                      </a:r>
                      <a:endParaRPr lang="en-US" sz="1600" dirty="0">
                        <a:solidFill>
                          <a:schemeClr val="tx1"/>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1400" dirty="0">
                          <a:solidFill>
                            <a:schemeClr val="tx1"/>
                          </a:solidFill>
                          <a:effectLst/>
                        </a:rPr>
                        <a:t>Expected Alcohol</a:t>
                      </a:r>
                      <a:endParaRPr lang="en-US" sz="1600" dirty="0">
                        <a:solidFill>
                          <a:schemeClr val="tx1"/>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1400" dirty="0">
                          <a:solidFill>
                            <a:schemeClr val="tx1"/>
                          </a:solidFill>
                          <a:effectLst/>
                        </a:rPr>
                        <a:t>Alcohol Phase</a:t>
                      </a:r>
                      <a:endParaRPr lang="en-US" sz="1600" dirty="0">
                        <a:solidFill>
                          <a:schemeClr val="tx1"/>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1400" dirty="0">
                          <a:solidFill>
                            <a:schemeClr val="tx1"/>
                          </a:solidFill>
                          <a:effectLst/>
                        </a:rPr>
                        <a:t>Predicted Substrate</a:t>
                      </a:r>
                      <a:endParaRPr lang="en-US" sz="1600" dirty="0">
                        <a:solidFill>
                          <a:schemeClr val="tx1"/>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1400" dirty="0">
                          <a:solidFill>
                            <a:schemeClr val="tx1"/>
                          </a:solidFill>
                          <a:effectLst/>
                        </a:rPr>
                        <a:t>Expected Alcohol</a:t>
                      </a:r>
                      <a:endParaRPr lang="en-US" sz="1600" dirty="0">
                        <a:solidFill>
                          <a:schemeClr val="tx1"/>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1400" dirty="0">
                          <a:solidFill>
                            <a:schemeClr val="tx1"/>
                          </a:solidFill>
                          <a:effectLst/>
                        </a:rPr>
                        <a:t>Alcohol Phase</a:t>
                      </a:r>
                      <a:endParaRPr lang="en-US" sz="1600" dirty="0">
                        <a:solidFill>
                          <a:schemeClr val="tx1"/>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 xmlns:a16="http://schemas.microsoft.com/office/drawing/2014/main" val="633622044"/>
                  </a:ext>
                </a:extLst>
              </a:tr>
              <a:tr h="376859">
                <a:tc>
                  <a:txBody>
                    <a:bodyPr/>
                    <a:lstStyle/>
                    <a:p>
                      <a:pPr marL="0" marR="0" algn="ctr">
                        <a:lnSpc>
                          <a:spcPct val="107000"/>
                        </a:lnSpc>
                        <a:spcBef>
                          <a:spcPts val="0"/>
                        </a:spcBef>
                        <a:spcAft>
                          <a:spcPts val="0"/>
                        </a:spcAft>
                      </a:pPr>
                      <a:r>
                        <a:rPr lang="en-US" sz="1400" dirty="0">
                          <a:solidFill>
                            <a:schemeClr val="tx1"/>
                          </a:solidFill>
                          <a:effectLst/>
                        </a:rPr>
                        <a:t>0</a:t>
                      </a:r>
                      <a:endParaRPr lang="en-US" sz="1600" dirty="0">
                        <a:solidFill>
                          <a:schemeClr val="tx1"/>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1400" b="1" dirty="0">
                          <a:solidFill>
                            <a:srgbClr val="0856AC"/>
                          </a:solidFill>
                          <a:effectLst/>
                        </a:rPr>
                        <a:t>0.5924</a:t>
                      </a:r>
                      <a:endParaRPr lang="en-US" sz="1600" b="1" dirty="0">
                        <a:solidFill>
                          <a:srgbClr val="0856AC"/>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800"/>
                        </a:spcAft>
                      </a:pPr>
                      <a:r>
                        <a:rPr lang="en-US" sz="1400" b="1">
                          <a:solidFill>
                            <a:srgbClr val="0856AC"/>
                          </a:solidFill>
                          <a:effectLst/>
                        </a:rPr>
                        <a:t>0.2</a:t>
                      </a:r>
                      <a:endParaRPr lang="en-US" sz="2000" b="1">
                        <a:solidFill>
                          <a:srgbClr val="0856AC"/>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1400" b="1">
                          <a:solidFill>
                            <a:srgbClr val="0856AC"/>
                          </a:solidFill>
                          <a:effectLst/>
                        </a:rPr>
                        <a:t>latent</a:t>
                      </a:r>
                      <a:endParaRPr lang="en-US" sz="1600" b="1">
                        <a:solidFill>
                          <a:srgbClr val="0856AC"/>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800"/>
                        </a:spcAft>
                      </a:pPr>
                      <a:r>
                        <a:rPr lang="en-US" sz="1400" b="1" dirty="0">
                          <a:solidFill>
                            <a:srgbClr val="0856AC"/>
                          </a:solidFill>
                          <a:effectLst/>
                        </a:rPr>
                        <a:t>210.9708</a:t>
                      </a:r>
                      <a:endParaRPr lang="en-US" sz="2000" b="1" dirty="0">
                        <a:solidFill>
                          <a:srgbClr val="0856AC"/>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1400" b="1">
                          <a:solidFill>
                            <a:srgbClr val="0856AC"/>
                          </a:solidFill>
                          <a:effectLst/>
                        </a:rPr>
                        <a:t>210</a:t>
                      </a:r>
                      <a:endParaRPr lang="en-US" sz="1600" b="1">
                        <a:solidFill>
                          <a:srgbClr val="0856AC"/>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1400" b="1">
                          <a:solidFill>
                            <a:srgbClr val="0856AC"/>
                          </a:solidFill>
                          <a:effectLst/>
                        </a:rPr>
                        <a:t>latent</a:t>
                      </a:r>
                      <a:endParaRPr lang="en-US" sz="1600" b="1">
                        <a:solidFill>
                          <a:srgbClr val="0856AC"/>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 xmlns:a16="http://schemas.microsoft.com/office/drawing/2014/main" val="1360258678"/>
                  </a:ext>
                </a:extLst>
              </a:tr>
              <a:tr h="376859">
                <a:tc>
                  <a:txBody>
                    <a:bodyPr/>
                    <a:lstStyle/>
                    <a:p>
                      <a:pPr marL="0" marR="0" algn="ctr">
                        <a:lnSpc>
                          <a:spcPct val="107000"/>
                        </a:lnSpc>
                        <a:spcBef>
                          <a:spcPts val="0"/>
                        </a:spcBef>
                        <a:spcAft>
                          <a:spcPts val="0"/>
                        </a:spcAft>
                      </a:pPr>
                      <a:r>
                        <a:rPr lang="en-US" sz="1400" dirty="0">
                          <a:solidFill>
                            <a:schemeClr val="tx1"/>
                          </a:solidFill>
                          <a:effectLst/>
                        </a:rPr>
                        <a:t>5</a:t>
                      </a:r>
                      <a:endParaRPr lang="en-US" sz="1600" dirty="0">
                        <a:solidFill>
                          <a:schemeClr val="tx1"/>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1400" b="1" dirty="0">
                          <a:solidFill>
                            <a:srgbClr val="0856AC"/>
                          </a:solidFill>
                          <a:effectLst/>
                        </a:rPr>
                        <a:t>0.6736</a:t>
                      </a:r>
                      <a:endParaRPr lang="en-US" sz="1600" b="1" dirty="0">
                        <a:solidFill>
                          <a:srgbClr val="0856AC"/>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800"/>
                        </a:spcAft>
                      </a:pPr>
                      <a:r>
                        <a:rPr lang="en-US" sz="1400" b="1">
                          <a:solidFill>
                            <a:srgbClr val="0856AC"/>
                          </a:solidFill>
                          <a:effectLst/>
                        </a:rPr>
                        <a:t>0.2</a:t>
                      </a:r>
                      <a:endParaRPr lang="en-US" sz="2000" b="1">
                        <a:solidFill>
                          <a:srgbClr val="0856AC"/>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1400" b="1">
                          <a:solidFill>
                            <a:srgbClr val="0856AC"/>
                          </a:solidFill>
                          <a:effectLst/>
                        </a:rPr>
                        <a:t>latent</a:t>
                      </a:r>
                      <a:endParaRPr lang="en-US" sz="1600" b="1">
                        <a:solidFill>
                          <a:srgbClr val="0856AC"/>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800"/>
                        </a:spcAft>
                      </a:pPr>
                      <a:r>
                        <a:rPr lang="en-US" sz="1400" b="1">
                          <a:solidFill>
                            <a:srgbClr val="0856AC"/>
                          </a:solidFill>
                          <a:effectLst/>
                        </a:rPr>
                        <a:t>210.8072</a:t>
                      </a:r>
                      <a:endParaRPr lang="en-US" sz="2000" b="1">
                        <a:solidFill>
                          <a:srgbClr val="0856AC"/>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1400" b="1">
                          <a:solidFill>
                            <a:srgbClr val="0856AC"/>
                          </a:solidFill>
                          <a:effectLst/>
                        </a:rPr>
                        <a:t>210</a:t>
                      </a:r>
                      <a:endParaRPr lang="en-US" sz="1600" b="1">
                        <a:solidFill>
                          <a:srgbClr val="0856AC"/>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1400" b="1" dirty="0">
                          <a:solidFill>
                            <a:srgbClr val="0856AC"/>
                          </a:solidFill>
                          <a:effectLst/>
                        </a:rPr>
                        <a:t>latent</a:t>
                      </a:r>
                      <a:endParaRPr lang="en-US" sz="1600" b="1" dirty="0">
                        <a:solidFill>
                          <a:srgbClr val="0856AC"/>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 xmlns:a16="http://schemas.microsoft.com/office/drawing/2014/main" val="2882919274"/>
                  </a:ext>
                </a:extLst>
              </a:tr>
              <a:tr h="376859">
                <a:tc>
                  <a:txBody>
                    <a:bodyPr/>
                    <a:lstStyle/>
                    <a:p>
                      <a:pPr marL="0" marR="0" algn="ctr">
                        <a:lnSpc>
                          <a:spcPct val="107000"/>
                        </a:lnSpc>
                        <a:spcBef>
                          <a:spcPts val="0"/>
                        </a:spcBef>
                        <a:spcAft>
                          <a:spcPts val="0"/>
                        </a:spcAft>
                      </a:pPr>
                      <a:r>
                        <a:rPr lang="en-US" sz="1400" dirty="0">
                          <a:solidFill>
                            <a:schemeClr val="tx1"/>
                          </a:solidFill>
                          <a:effectLst/>
                        </a:rPr>
                        <a:t>…</a:t>
                      </a:r>
                      <a:endParaRPr lang="en-US" sz="1600" dirty="0">
                        <a:solidFill>
                          <a:schemeClr val="tx1"/>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1400" b="1">
                          <a:effectLst/>
                        </a:rPr>
                        <a:t> </a:t>
                      </a:r>
                      <a:endParaRPr lang="en-US" sz="1600" b="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1400" b="1" dirty="0">
                          <a:effectLst/>
                        </a:rPr>
                        <a:t> </a:t>
                      </a:r>
                      <a:endParaRPr lang="en-US" sz="16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1400" b="1">
                          <a:effectLst/>
                        </a:rPr>
                        <a:t> </a:t>
                      </a:r>
                      <a:endParaRPr lang="en-US" sz="1600" b="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1400" b="1">
                          <a:effectLst/>
                        </a:rPr>
                        <a:t> </a:t>
                      </a:r>
                      <a:endParaRPr lang="en-US" sz="1600" b="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1400" b="1" dirty="0">
                          <a:effectLst/>
                        </a:rPr>
                        <a:t> </a:t>
                      </a:r>
                      <a:endParaRPr lang="en-US" sz="16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1400" b="1">
                          <a:effectLst/>
                        </a:rPr>
                        <a:t> </a:t>
                      </a:r>
                      <a:endParaRPr lang="en-US" sz="1600" b="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 xmlns:a16="http://schemas.microsoft.com/office/drawing/2014/main" val="1850087205"/>
                  </a:ext>
                </a:extLst>
              </a:tr>
              <a:tr h="376859">
                <a:tc>
                  <a:txBody>
                    <a:bodyPr/>
                    <a:lstStyle/>
                    <a:p>
                      <a:pPr marL="0" marR="0" algn="ctr">
                        <a:lnSpc>
                          <a:spcPct val="107000"/>
                        </a:lnSpc>
                        <a:spcBef>
                          <a:spcPts val="0"/>
                        </a:spcBef>
                        <a:spcAft>
                          <a:spcPts val="0"/>
                        </a:spcAft>
                      </a:pPr>
                      <a:r>
                        <a:rPr lang="en-US" sz="1400" dirty="0">
                          <a:solidFill>
                            <a:schemeClr val="tx1"/>
                          </a:solidFill>
                          <a:effectLst/>
                        </a:rPr>
                        <a:t>49</a:t>
                      </a:r>
                      <a:endParaRPr lang="en-US" sz="1600" dirty="0">
                        <a:solidFill>
                          <a:schemeClr val="tx1"/>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1400" b="1" dirty="0">
                          <a:solidFill>
                            <a:srgbClr val="005C00"/>
                          </a:solidFill>
                          <a:effectLst/>
                        </a:rPr>
                        <a:t>3.4505</a:t>
                      </a:r>
                      <a:endParaRPr lang="en-US" sz="1600" b="1" dirty="0">
                        <a:solidFill>
                          <a:srgbClr val="005C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1400" b="1" dirty="0">
                          <a:solidFill>
                            <a:srgbClr val="005C00"/>
                          </a:solidFill>
                          <a:effectLst/>
                        </a:rPr>
                        <a:t>3.1095</a:t>
                      </a:r>
                      <a:endParaRPr lang="en-US" sz="1600" b="1" dirty="0">
                        <a:solidFill>
                          <a:srgbClr val="005C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1400" b="1" dirty="0">
                          <a:solidFill>
                            <a:srgbClr val="005C00"/>
                          </a:solidFill>
                          <a:effectLst/>
                        </a:rPr>
                        <a:t>exp. growth</a:t>
                      </a:r>
                      <a:endParaRPr lang="en-US" sz="1600" b="1" dirty="0">
                        <a:solidFill>
                          <a:srgbClr val="005C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1400" b="1">
                          <a:solidFill>
                            <a:srgbClr val="005C00"/>
                          </a:solidFill>
                          <a:effectLst/>
                        </a:rPr>
                        <a:t>196.1738</a:t>
                      </a:r>
                      <a:endParaRPr lang="en-US" sz="1600" b="1">
                        <a:solidFill>
                          <a:srgbClr val="005C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1400" b="1" dirty="0">
                          <a:solidFill>
                            <a:srgbClr val="005C00"/>
                          </a:solidFill>
                          <a:effectLst/>
                        </a:rPr>
                        <a:t>197.5316</a:t>
                      </a:r>
                      <a:endParaRPr lang="en-US" sz="1600" b="1" dirty="0">
                        <a:solidFill>
                          <a:srgbClr val="005C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1400" b="1">
                          <a:solidFill>
                            <a:srgbClr val="005C00"/>
                          </a:solidFill>
                          <a:effectLst/>
                        </a:rPr>
                        <a:t>exp. growth</a:t>
                      </a:r>
                      <a:endParaRPr lang="en-US" sz="1600" b="1">
                        <a:solidFill>
                          <a:srgbClr val="005C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 xmlns:a16="http://schemas.microsoft.com/office/drawing/2014/main" val="19059431"/>
                  </a:ext>
                </a:extLst>
              </a:tr>
              <a:tr h="376859">
                <a:tc>
                  <a:txBody>
                    <a:bodyPr/>
                    <a:lstStyle/>
                    <a:p>
                      <a:pPr marL="0" marR="0" algn="ctr">
                        <a:lnSpc>
                          <a:spcPct val="107000"/>
                        </a:lnSpc>
                        <a:spcBef>
                          <a:spcPts val="0"/>
                        </a:spcBef>
                        <a:spcAft>
                          <a:spcPts val="0"/>
                        </a:spcAft>
                      </a:pPr>
                      <a:r>
                        <a:rPr lang="en-US" sz="1400" dirty="0">
                          <a:solidFill>
                            <a:schemeClr val="tx1"/>
                          </a:solidFill>
                          <a:effectLst/>
                        </a:rPr>
                        <a:t>50</a:t>
                      </a:r>
                      <a:endParaRPr lang="en-US" sz="1600" dirty="0">
                        <a:solidFill>
                          <a:schemeClr val="tx1"/>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1400" b="1">
                          <a:solidFill>
                            <a:srgbClr val="005C00"/>
                          </a:solidFill>
                          <a:effectLst/>
                        </a:rPr>
                        <a:t>4.2833</a:t>
                      </a:r>
                      <a:endParaRPr lang="en-US" sz="1600" b="1">
                        <a:solidFill>
                          <a:srgbClr val="005C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1400" b="1" dirty="0">
                          <a:solidFill>
                            <a:srgbClr val="005C00"/>
                          </a:solidFill>
                          <a:effectLst/>
                        </a:rPr>
                        <a:t>4.6204</a:t>
                      </a:r>
                      <a:endParaRPr lang="en-US" sz="1600" b="1" dirty="0">
                        <a:solidFill>
                          <a:srgbClr val="005C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1400" b="1" dirty="0">
                          <a:solidFill>
                            <a:srgbClr val="005C00"/>
                          </a:solidFill>
                          <a:effectLst/>
                        </a:rPr>
                        <a:t>exp. growth</a:t>
                      </a:r>
                      <a:endParaRPr lang="en-US" sz="1600" b="1" dirty="0">
                        <a:solidFill>
                          <a:srgbClr val="005C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800"/>
                        </a:spcAft>
                      </a:pPr>
                      <a:r>
                        <a:rPr lang="en-US" sz="1400" b="1" dirty="0">
                          <a:solidFill>
                            <a:srgbClr val="005C00"/>
                          </a:solidFill>
                          <a:effectLst/>
                        </a:rPr>
                        <a:t>182.2209</a:t>
                      </a:r>
                      <a:endParaRPr lang="en-US" sz="2000" b="1" dirty="0">
                        <a:solidFill>
                          <a:srgbClr val="005C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800"/>
                        </a:spcAft>
                      </a:pPr>
                      <a:r>
                        <a:rPr lang="en-US" sz="1400" b="1" dirty="0">
                          <a:solidFill>
                            <a:srgbClr val="005C00"/>
                          </a:solidFill>
                          <a:effectLst/>
                        </a:rPr>
                        <a:t>188.6707</a:t>
                      </a:r>
                      <a:endParaRPr lang="en-US" sz="2000" b="1" dirty="0">
                        <a:solidFill>
                          <a:srgbClr val="005C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1400" b="1">
                          <a:solidFill>
                            <a:srgbClr val="005C00"/>
                          </a:solidFill>
                          <a:effectLst/>
                        </a:rPr>
                        <a:t>exp. growth</a:t>
                      </a:r>
                      <a:endParaRPr lang="en-US" sz="1600" b="1">
                        <a:solidFill>
                          <a:srgbClr val="005C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 xmlns:a16="http://schemas.microsoft.com/office/drawing/2014/main" val="3992798192"/>
                  </a:ext>
                </a:extLst>
              </a:tr>
              <a:tr h="376859">
                <a:tc>
                  <a:txBody>
                    <a:bodyPr/>
                    <a:lstStyle/>
                    <a:p>
                      <a:pPr marL="0" marR="0" algn="ctr">
                        <a:lnSpc>
                          <a:spcPct val="107000"/>
                        </a:lnSpc>
                        <a:spcBef>
                          <a:spcPts val="0"/>
                        </a:spcBef>
                        <a:spcAft>
                          <a:spcPts val="0"/>
                        </a:spcAft>
                      </a:pPr>
                      <a:r>
                        <a:rPr lang="en-US" sz="1400" dirty="0">
                          <a:solidFill>
                            <a:schemeClr val="tx1"/>
                          </a:solidFill>
                          <a:effectLst/>
                        </a:rPr>
                        <a:t>52</a:t>
                      </a:r>
                      <a:endParaRPr lang="en-US" sz="1600" dirty="0">
                        <a:solidFill>
                          <a:schemeClr val="tx1"/>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1400" b="1">
                          <a:solidFill>
                            <a:srgbClr val="005C00"/>
                          </a:solidFill>
                          <a:effectLst/>
                        </a:rPr>
                        <a:t>5.7213</a:t>
                      </a:r>
                      <a:endParaRPr lang="en-US" sz="1600" b="1">
                        <a:solidFill>
                          <a:srgbClr val="005C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1400" b="1">
                          <a:solidFill>
                            <a:srgbClr val="005C00"/>
                          </a:solidFill>
                          <a:effectLst/>
                        </a:rPr>
                        <a:t>6.2040</a:t>
                      </a:r>
                      <a:endParaRPr lang="en-US" sz="1600" b="1">
                        <a:solidFill>
                          <a:srgbClr val="005C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1400" b="1" dirty="0">
                          <a:solidFill>
                            <a:srgbClr val="005C00"/>
                          </a:solidFill>
                          <a:effectLst/>
                        </a:rPr>
                        <a:t>exp. growth</a:t>
                      </a:r>
                      <a:endParaRPr lang="en-US" sz="1600" b="1" dirty="0">
                        <a:solidFill>
                          <a:srgbClr val="005C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800"/>
                        </a:spcAft>
                      </a:pPr>
                      <a:r>
                        <a:rPr lang="en-US" sz="1400" b="1" dirty="0">
                          <a:solidFill>
                            <a:srgbClr val="005C00"/>
                          </a:solidFill>
                          <a:effectLst/>
                        </a:rPr>
                        <a:t>178.8094</a:t>
                      </a:r>
                      <a:endParaRPr lang="en-US" sz="2000" b="1" dirty="0">
                        <a:solidFill>
                          <a:srgbClr val="005C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800"/>
                        </a:spcAft>
                      </a:pPr>
                      <a:r>
                        <a:rPr lang="en-US" sz="1400" b="1" dirty="0">
                          <a:solidFill>
                            <a:srgbClr val="005C00"/>
                          </a:solidFill>
                          <a:effectLst/>
                        </a:rPr>
                        <a:t>180.5961</a:t>
                      </a:r>
                      <a:endParaRPr lang="en-US" sz="2000" b="1" dirty="0">
                        <a:solidFill>
                          <a:srgbClr val="005C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1400" b="1" dirty="0">
                          <a:solidFill>
                            <a:srgbClr val="005C00"/>
                          </a:solidFill>
                          <a:effectLst/>
                        </a:rPr>
                        <a:t>exp. growth</a:t>
                      </a:r>
                      <a:endParaRPr lang="en-US" sz="1600" b="1" dirty="0">
                        <a:solidFill>
                          <a:srgbClr val="005C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 xmlns:a16="http://schemas.microsoft.com/office/drawing/2014/main" val="3223448293"/>
                  </a:ext>
                </a:extLst>
              </a:tr>
              <a:tr h="376859">
                <a:tc>
                  <a:txBody>
                    <a:bodyPr/>
                    <a:lstStyle/>
                    <a:p>
                      <a:pPr marL="0" marR="0" algn="ctr">
                        <a:lnSpc>
                          <a:spcPct val="107000"/>
                        </a:lnSpc>
                        <a:spcBef>
                          <a:spcPts val="0"/>
                        </a:spcBef>
                        <a:spcAft>
                          <a:spcPts val="0"/>
                        </a:spcAft>
                      </a:pPr>
                      <a:r>
                        <a:rPr lang="en-US" sz="1400" dirty="0">
                          <a:solidFill>
                            <a:schemeClr val="tx1"/>
                          </a:solidFill>
                          <a:effectLst/>
                        </a:rPr>
                        <a:t>…</a:t>
                      </a:r>
                      <a:endParaRPr lang="en-US" sz="1600" dirty="0">
                        <a:solidFill>
                          <a:schemeClr val="tx1"/>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1400" b="1">
                          <a:effectLst/>
                        </a:rPr>
                        <a:t> </a:t>
                      </a:r>
                      <a:endParaRPr lang="en-US" sz="1600" b="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1400" b="1">
                          <a:effectLst/>
                        </a:rPr>
                        <a:t> </a:t>
                      </a:r>
                      <a:endParaRPr lang="en-US" sz="1600" b="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1400" b="1">
                          <a:effectLst/>
                        </a:rPr>
                        <a:t> </a:t>
                      </a:r>
                      <a:endParaRPr lang="en-US" sz="1600" b="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1400" b="1">
                          <a:effectLst/>
                        </a:rPr>
                        <a:t> </a:t>
                      </a:r>
                      <a:endParaRPr lang="en-US" sz="1600" b="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1400" b="1" dirty="0">
                          <a:effectLst/>
                        </a:rPr>
                        <a:t> </a:t>
                      </a:r>
                      <a:endParaRPr lang="en-US" sz="16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1400" b="1" dirty="0">
                          <a:effectLst/>
                        </a:rPr>
                        <a:t> </a:t>
                      </a:r>
                      <a:endParaRPr lang="en-US" sz="16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 xmlns:a16="http://schemas.microsoft.com/office/drawing/2014/main" val="680176283"/>
                  </a:ext>
                </a:extLst>
              </a:tr>
              <a:tr h="376859">
                <a:tc>
                  <a:txBody>
                    <a:bodyPr/>
                    <a:lstStyle/>
                    <a:p>
                      <a:pPr marL="0" marR="0" algn="ctr">
                        <a:lnSpc>
                          <a:spcPct val="107000"/>
                        </a:lnSpc>
                        <a:spcBef>
                          <a:spcPts val="0"/>
                        </a:spcBef>
                        <a:spcAft>
                          <a:spcPts val="0"/>
                        </a:spcAft>
                      </a:pPr>
                      <a:r>
                        <a:rPr lang="en-US" sz="1400" dirty="0">
                          <a:solidFill>
                            <a:schemeClr val="tx1"/>
                          </a:solidFill>
                          <a:effectLst/>
                        </a:rPr>
                        <a:t>191</a:t>
                      </a:r>
                      <a:endParaRPr lang="en-US" sz="1600" dirty="0">
                        <a:solidFill>
                          <a:schemeClr val="tx1"/>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1400" b="1">
                          <a:solidFill>
                            <a:srgbClr val="7030A0"/>
                          </a:solidFill>
                          <a:effectLst/>
                        </a:rPr>
                        <a:t>79.2037</a:t>
                      </a:r>
                      <a:endParaRPr lang="en-US" sz="1600" b="1">
                        <a:solidFill>
                          <a:srgbClr val="7030A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1400" b="1">
                          <a:solidFill>
                            <a:srgbClr val="7030A0"/>
                          </a:solidFill>
                          <a:effectLst/>
                        </a:rPr>
                        <a:t>70.016</a:t>
                      </a:r>
                      <a:endParaRPr lang="en-US" sz="1600" b="1">
                        <a:solidFill>
                          <a:srgbClr val="7030A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1400" b="1">
                          <a:solidFill>
                            <a:srgbClr val="7030A0"/>
                          </a:solidFill>
                          <a:effectLst/>
                        </a:rPr>
                        <a:t>decay</a:t>
                      </a:r>
                      <a:endParaRPr lang="en-US" sz="1600" b="1">
                        <a:solidFill>
                          <a:srgbClr val="7030A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800"/>
                        </a:spcAft>
                      </a:pPr>
                      <a:r>
                        <a:rPr lang="en-US" sz="1400" b="1" dirty="0">
                          <a:solidFill>
                            <a:srgbClr val="7030A0"/>
                          </a:solidFill>
                          <a:effectLst/>
                        </a:rPr>
                        <a:t>15.7378</a:t>
                      </a:r>
                      <a:endParaRPr lang="en-US" sz="2000"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800"/>
                        </a:spcAft>
                      </a:pPr>
                      <a:r>
                        <a:rPr lang="en-US" sz="1400" b="1">
                          <a:solidFill>
                            <a:srgbClr val="7030A0"/>
                          </a:solidFill>
                          <a:effectLst/>
                        </a:rPr>
                        <a:t>10.3751</a:t>
                      </a:r>
                      <a:endParaRPr lang="en-US" sz="2000" b="1">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1400" b="1" dirty="0">
                          <a:solidFill>
                            <a:srgbClr val="7030A0"/>
                          </a:solidFill>
                          <a:effectLst/>
                        </a:rPr>
                        <a:t>decay</a:t>
                      </a:r>
                      <a:endParaRPr lang="en-US" sz="1600" b="1" dirty="0">
                        <a:solidFill>
                          <a:srgbClr val="7030A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 xmlns:a16="http://schemas.microsoft.com/office/drawing/2014/main" val="3979118741"/>
                  </a:ext>
                </a:extLst>
              </a:tr>
              <a:tr h="376859">
                <a:tc>
                  <a:txBody>
                    <a:bodyPr/>
                    <a:lstStyle/>
                    <a:p>
                      <a:pPr marL="0" marR="0" algn="ctr">
                        <a:lnSpc>
                          <a:spcPct val="107000"/>
                        </a:lnSpc>
                        <a:spcBef>
                          <a:spcPts val="0"/>
                        </a:spcBef>
                        <a:spcAft>
                          <a:spcPts val="0"/>
                        </a:spcAft>
                      </a:pPr>
                      <a:r>
                        <a:rPr lang="en-US" sz="1400" dirty="0">
                          <a:solidFill>
                            <a:schemeClr val="tx1"/>
                          </a:solidFill>
                          <a:effectLst/>
                        </a:rPr>
                        <a:t>212</a:t>
                      </a:r>
                      <a:endParaRPr lang="en-US" sz="1600" dirty="0">
                        <a:solidFill>
                          <a:schemeClr val="tx1"/>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1400" b="1">
                          <a:solidFill>
                            <a:srgbClr val="7030A0"/>
                          </a:solidFill>
                          <a:effectLst/>
                        </a:rPr>
                        <a:t>79.1773</a:t>
                      </a:r>
                      <a:endParaRPr lang="en-US" sz="1600" b="1">
                        <a:solidFill>
                          <a:srgbClr val="7030A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1400" b="1" dirty="0">
                          <a:solidFill>
                            <a:srgbClr val="7030A0"/>
                          </a:solidFill>
                          <a:effectLst/>
                        </a:rPr>
                        <a:t>70.016</a:t>
                      </a:r>
                      <a:endParaRPr lang="en-US" sz="1600" b="1" dirty="0">
                        <a:solidFill>
                          <a:srgbClr val="7030A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1400" b="1" dirty="0">
                          <a:solidFill>
                            <a:srgbClr val="7030A0"/>
                          </a:solidFill>
                          <a:effectLst/>
                        </a:rPr>
                        <a:t>decay</a:t>
                      </a:r>
                      <a:endParaRPr lang="en-US" sz="1600" b="1" dirty="0">
                        <a:solidFill>
                          <a:srgbClr val="7030A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800"/>
                        </a:spcAft>
                      </a:pPr>
                      <a:r>
                        <a:rPr lang="en-US" sz="1400" b="1">
                          <a:solidFill>
                            <a:srgbClr val="7030A0"/>
                          </a:solidFill>
                          <a:effectLst/>
                        </a:rPr>
                        <a:t>13.1312</a:t>
                      </a:r>
                      <a:endParaRPr lang="en-US" sz="2000" b="1">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800"/>
                        </a:spcAft>
                      </a:pPr>
                      <a:r>
                        <a:rPr lang="en-US" sz="1400" b="1">
                          <a:solidFill>
                            <a:srgbClr val="7030A0"/>
                          </a:solidFill>
                          <a:effectLst/>
                        </a:rPr>
                        <a:t>8.1352</a:t>
                      </a:r>
                      <a:endParaRPr lang="en-US" sz="2000" b="1">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1400" b="1" dirty="0">
                          <a:solidFill>
                            <a:srgbClr val="7030A0"/>
                          </a:solidFill>
                          <a:effectLst/>
                        </a:rPr>
                        <a:t>decay</a:t>
                      </a:r>
                      <a:endParaRPr lang="en-US" sz="1600" b="1" dirty="0">
                        <a:solidFill>
                          <a:srgbClr val="7030A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 xmlns:a16="http://schemas.microsoft.com/office/drawing/2014/main" val="4145784321"/>
                  </a:ext>
                </a:extLst>
              </a:tr>
            </a:tbl>
          </a:graphicData>
        </a:graphic>
      </p:graphicFrame>
      <p:pic>
        <p:nvPicPr>
          <p:cNvPr id="5" name="Picture 1"/>
          <p:cNvPicPr/>
          <p:nvPr/>
        </p:nvPicPr>
        <p:blipFill>
          <a:blip r:embed="rId2"/>
          <a:stretch/>
        </p:blipFill>
        <p:spPr>
          <a:xfrm>
            <a:off x="0" y="-228600"/>
            <a:ext cx="9143280" cy="1166400"/>
          </a:xfrm>
          <a:prstGeom prst="rect">
            <a:avLst/>
          </a:prstGeom>
          <a:ln w="0">
            <a:noFill/>
          </a:ln>
        </p:spPr>
      </p:pic>
    </p:spTree>
    <p:extLst>
      <p:ext uri="{BB962C8B-B14F-4D97-AF65-F5344CB8AC3E}">
        <p14:creationId xmlns:p14="http://schemas.microsoft.com/office/powerpoint/2010/main" val="312201400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37800"/>
            <a:ext cx="5800436" cy="424349"/>
          </a:xfrm>
          <a:effectLst/>
        </p:spPr>
        <p:txBody>
          <a:bodyPr>
            <a:normAutofit fontScale="90000"/>
          </a:bodyPr>
          <a:lstStyle/>
          <a:p>
            <a:pPr algn="ctr"/>
            <a:r>
              <a:rPr lang="en-US" sz="3200" b="1" spc="-1" smtClean="0">
                <a:solidFill>
                  <a:srgbClr val="558ED5"/>
                </a:solidFill>
                <a:latin typeface="Calibri"/>
                <a:ea typeface="Calibri"/>
              </a:rPr>
              <a:t>MATLAB Neuro-fuzzy designer</a:t>
            </a:r>
            <a:endParaRPr lang="en-US" sz="3200" b="1" spc="-1" dirty="0">
              <a:solidFill>
                <a:srgbClr val="558ED5"/>
              </a:solidFill>
              <a:latin typeface="Calibri"/>
              <a:ea typeface="Calibri"/>
            </a:endParaRPr>
          </a:p>
        </p:txBody>
      </p:sp>
      <p:pic>
        <p:nvPicPr>
          <p:cNvPr id="5" name="Picture 1"/>
          <p:cNvPicPr/>
          <p:nvPr/>
        </p:nvPicPr>
        <p:blipFill>
          <a:blip r:embed="rId3"/>
          <a:stretch/>
        </p:blipFill>
        <p:spPr>
          <a:xfrm>
            <a:off x="0" y="-228600"/>
            <a:ext cx="9143280" cy="1166400"/>
          </a:xfrm>
          <a:prstGeom prst="rect">
            <a:avLst/>
          </a:prstGeom>
          <a:ln w="0">
            <a:noFill/>
          </a:ln>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554542"/>
            <a:ext cx="3916218" cy="21746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1537" y="983676"/>
            <a:ext cx="3813007" cy="3241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895484"/>
            <a:ext cx="4194921" cy="2584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5960" y="4192122"/>
            <a:ext cx="3917320" cy="2643213"/>
          </a:xfrm>
          <a:prstGeom prst="rect">
            <a:avLst/>
          </a:prstGeom>
        </p:spPr>
      </p:pic>
    </p:spTree>
    <p:extLst>
      <p:ext uri="{BB962C8B-B14F-4D97-AF65-F5344CB8AC3E}">
        <p14:creationId xmlns:p14="http://schemas.microsoft.com/office/powerpoint/2010/main" val="413160196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xmlns="" id="{243081F0-F199-AFF4-F329-F2C01BB6B823}"/>
              </a:ext>
            </a:extLst>
          </p:cNvPr>
          <p:cNvPicPr/>
          <p:nvPr/>
        </p:nvPicPr>
        <p:blipFill>
          <a:blip r:embed="rId3"/>
          <a:stretch/>
        </p:blipFill>
        <p:spPr>
          <a:xfrm>
            <a:off x="0" y="-228600"/>
            <a:ext cx="9143280" cy="1166400"/>
          </a:xfrm>
          <a:prstGeom prst="rect">
            <a:avLst/>
          </a:prstGeom>
          <a:ln w="0">
            <a:noFill/>
          </a:ln>
        </p:spPr>
      </p:pic>
      <p:sp>
        <p:nvSpPr>
          <p:cNvPr id="8" name="PlaceHolder 1">
            <a:extLst>
              <a:ext uri="{FF2B5EF4-FFF2-40B4-BE49-F238E27FC236}">
                <a16:creationId xmlns:a16="http://schemas.microsoft.com/office/drawing/2014/main" xmlns="" id="{140655A1-D5D1-79D6-8B09-5532309E722C}"/>
              </a:ext>
            </a:extLst>
          </p:cNvPr>
          <p:cNvSpPr>
            <a:spLocks noGrp="1"/>
          </p:cNvSpPr>
          <p:nvPr>
            <p:ph type="title"/>
          </p:nvPr>
        </p:nvSpPr>
        <p:spPr>
          <a:xfrm>
            <a:off x="0" y="937800"/>
            <a:ext cx="9066960" cy="579916"/>
          </a:xfrm>
          <a:prstGeom prst="rect">
            <a:avLst/>
          </a:prstGeom>
          <a:noFill/>
          <a:ln w="0">
            <a:noFill/>
          </a:ln>
        </p:spPr>
        <p:txBody>
          <a:bodyPr lIns="0" tIns="0" rIns="0" bIns="0" anchor="ctr">
            <a:noAutofit/>
          </a:bodyPr>
          <a:lstStyle/>
          <a:p>
            <a:pPr algn="ctr">
              <a:lnSpc>
                <a:spcPct val="100000"/>
              </a:lnSpc>
            </a:pPr>
            <a:r>
              <a:rPr lang="en-US" sz="3200" b="1" spc="-1" dirty="0">
                <a:solidFill>
                  <a:srgbClr val="558ED5"/>
                </a:solidFill>
                <a:latin typeface="Calibri"/>
                <a:ea typeface="Calibri"/>
              </a:rPr>
              <a:t>Implementation of irrigation system fuzzy logic (1)</a:t>
            </a:r>
            <a:endParaRPr lang="en-US" sz="1400" b="0" strike="noStrike" spc="-1" dirty="0">
              <a:latin typeface="Arial"/>
            </a:endParaRPr>
          </a:p>
        </p:txBody>
      </p:sp>
      <p:sp>
        <p:nvSpPr>
          <p:cNvPr id="9" name="Rectangle 8">
            <a:extLst>
              <a:ext uri="{FF2B5EF4-FFF2-40B4-BE49-F238E27FC236}">
                <a16:creationId xmlns:a16="http://schemas.microsoft.com/office/drawing/2014/main" xmlns="" id="{118E3899-77F2-252D-0338-911CC617458C}"/>
              </a:ext>
            </a:extLst>
          </p:cNvPr>
          <p:cNvSpPr/>
          <p:nvPr/>
        </p:nvSpPr>
        <p:spPr>
          <a:xfrm>
            <a:off x="334441" y="1584680"/>
            <a:ext cx="5324167" cy="369332"/>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Used </a:t>
            </a:r>
            <a:r>
              <a:rPr lang="en-US" dirty="0" err="1">
                <a:latin typeface="Times New Roman" panose="02020603050405020304" pitchFamily="18" charset="0"/>
                <a:cs typeface="Times New Roman" panose="02020603050405020304" pitchFamily="18" charset="0"/>
              </a:rPr>
              <a:t>Simpful</a:t>
            </a:r>
            <a:r>
              <a:rPr lang="en-US" dirty="0">
                <a:latin typeface="Times New Roman" panose="02020603050405020304" pitchFamily="18" charset="0"/>
                <a:cs typeface="Times New Roman" panose="02020603050405020304" pitchFamily="18" charset="0"/>
              </a:rPr>
              <a:t> python library </a:t>
            </a:r>
            <a:r>
              <a:rPr lang="en-US">
                <a:latin typeface="Times New Roman" panose="02020603050405020304" pitchFamily="18" charset="0"/>
                <a:cs typeface="Times New Roman" panose="02020603050405020304" pitchFamily="18" charset="0"/>
              </a:rPr>
              <a:t>for </a:t>
            </a:r>
            <a:r>
              <a:rPr lang="en-US" smtClean="0">
                <a:latin typeface="Times New Roman" panose="02020603050405020304" pitchFamily="18" charset="0"/>
                <a:cs typeface="Times New Roman" panose="02020603050405020304" pitchFamily="18" charset="0"/>
              </a:rPr>
              <a:t>implementation</a:t>
            </a:r>
            <a:endParaRPr lang="en-US" dirty="0">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xmlns="" id="{DACABFEB-9E57-9543-FD28-9CD20350D9BA}"/>
              </a:ext>
            </a:extLst>
          </p:cNvPr>
          <p:cNvSpPr/>
          <p:nvPr/>
        </p:nvSpPr>
        <p:spPr>
          <a:xfrm>
            <a:off x="-720" y="3277484"/>
            <a:ext cx="9144000" cy="646331"/>
          </a:xfrm>
          <a:prstGeom prst="rect">
            <a:avLst/>
          </a:prstGeom>
        </p:spPr>
        <p:txBody>
          <a:bodyPr wrap="square">
            <a:spAutoFit/>
          </a:bodyPr>
          <a:lstStyle/>
          <a:p>
            <a:r>
              <a:rPr lang="en-US" b="1"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Define fuzzy variables (name, membership functions, universe of discourse) and rules as constants.</a:t>
            </a:r>
          </a:p>
        </p:txBody>
      </p:sp>
      <p:sp>
        <p:nvSpPr>
          <p:cNvPr id="15" name="TextBox 14">
            <a:extLst>
              <a:ext uri="{FF2B5EF4-FFF2-40B4-BE49-F238E27FC236}">
                <a16:creationId xmlns:a16="http://schemas.microsoft.com/office/drawing/2014/main" xmlns="" id="{5359F7BA-D3A8-80BA-AD78-B7CE9349AF08}"/>
              </a:ext>
            </a:extLst>
          </p:cNvPr>
          <p:cNvSpPr txBox="1"/>
          <p:nvPr/>
        </p:nvSpPr>
        <p:spPr>
          <a:xfrm>
            <a:off x="57241" y="4045923"/>
            <a:ext cx="2129493" cy="1477328"/>
          </a:xfrm>
          <a:prstGeom prst="rect">
            <a:avLst/>
          </a:prstGeom>
          <a:solidFill>
            <a:schemeClr val="bg1">
              <a:lumMod val="95000"/>
            </a:schemeClr>
          </a:solidFill>
        </p:spPr>
        <p:txBody>
          <a:bodyPr wrap="square">
            <a:spAutoFit/>
          </a:bodyPr>
          <a:lstStyle>
            <a:defPPr>
              <a:defRPr lang="en-US"/>
            </a:defPPr>
            <a:lvl1pPr>
              <a:defRPr sz="1100" b="0">
                <a:solidFill>
                  <a:srgbClr val="0000FF"/>
                </a:solidFill>
                <a:effectLst/>
                <a:latin typeface="Consolas" panose="020B0609020204030204" pitchFamily="49" charset="0"/>
              </a:defRPr>
            </a:lvl1pPr>
          </a:lstStyle>
          <a:p>
            <a:r>
              <a:rPr lang="en-US" sz="900" dirty="0">
                <a:solidFill>
                  <a:schemeClr val="tx1"/>
                </a:solidFill>
              </a:rPr>
              <a:t>IRRIGATION_TIME_SET = {</a:t>
            </a:r>
          </a:p>
          <a:p>
            <a:r>
              <a:rPr lang="en-US" sz="900" dirty="0">
                <a:solidFill>
                  <a:schemeClr val="tx1"/>
                </a:solidFill>
              </a:rPr>
              <a:t>    "</a:t>
            </a:r>
            <a:r>
              <a:rPr lang="en-US" sz="900" dirty="0" err="1">
                <a:solidFill>
                  <a:schemeClr val="tx1"/>
                </a:solidFill>
              </a:rPr>
              <a:t>irrigation_time</a:t>
            </a:r>
            <a:r>
              <a:rPr lang="en-US" sz="900" dirty="0">
                <a:solidFill>
                  <a:schemeClr val="tx1"/>
                </a:solidFill>
              </a:rPr>
              <a:t>": [</a:t>
            </a:r>
          </a:p>
          <a:p>
            <a:r>
              <a:rPr lang="en-US" sz="900" dirty="0">
                <a:solidFill>
                  <a:schemeClr val="tx1"/>
                </a:solidFill>
              </a:rPr>
              <a:t>        {</a:t>
            </a:r>
          </a:p>
          <a:p>
            <a:r>
              <a:rPr lang="en-US" sz="900" dirty="0">
                <a:solidFill>
                  <a:schemeClr val="tx1"/>
                </a:solidFill>
              </a:rPr>
              <a:t>            "none": [0, 0, 2]</a:t>
            </a:r>
          </a:p>
          <a:p>
            <a:r>
              <a:rPr lang="en-US" sz="900" dirty="0">
                <a:solidFill>
                  <a:schemeClr val="tx1"/>
                </a:solidFill>
              </a:rPr>
              <a:t>        }, {</a:t>
            </a:r>
          </a:p>
          <a:p>
            <a:r>
              <a:rPr lang="en-US" sz="900" dirty="0">
                <a:solidFill>
                  <a:schemeClr val="tx1"/>
                </a:solidFill>
              </a:rPr>
              <a:t>            "short": [0, 2, 4]</a:t>
            </a:r>
          </a:p>
          <a:p>
            <a:r>
              <a:rPr lang="en-US" sz="900" dirty="0">
                <a:solidFill>
                  <a:schemeClr val="tx1"/>
                </a:solidFill>
              </a:rPr>
              <a:t>        } ...</a:t>
            </a:r>
          </a:p>
          <a:p>
            <a:r>
              <a:rPr lang="en-US" sz="900" dirty="0">
                <a:solidFill>
                  <a:schemeClr val="tx1"/>
                </a:solidFill>
              </a:rPr>
              <a:t>    ],</a:t>
            </a:r>
          </a:p>
          <a:p>
            <a:r>
              <a:rPr lang="en-US" sz="900" dirty="0">
                <a:solidFill>
                  <a:schemeClr val="tx1"/>
                </a:solidFill>
              </a:rPr>
              <a:t>    "</a:t>
            </a:r>
            <a:r>
              <a:rPr lang="en-US" sz="900" dirty="0" err="1">
                <a:solidFill>
                  <a:schemeClr val="tx1"/>
                </a:solidFill>
              </a:rPr>
              <a:t>uod</a:t>
            </a:r>
            <a:r>
              <a:rPr lang="en-US" sz="900" dirty="0">
                <a:solidFill>
                  <a:schemeClr val="tx1"/>
                </a:solidFill>
              </a:rPr>
              <a:t>": [0, 10]</a:t>
            </a:r>
          </a:p>
          <a:p>
            <a:r>
              <a:rPr lang="en-US" sz="900" dirty="0">
                <a:solidFill>
                  <a:schemeClr val="tx1"/>
                </a:solidFill>
              </a:rPr>
              <a:t>}</a:t>
            </a:r>
          </a:p>
        </p:txBody>
      </p:sp>
      <p:sp>
        <p:nvSpPr>
          <p:cNvPr id="17" name="TextBox 16">
            <a:extLst>
              <a:ext uri="{FF2B5EF4-FFF2-40B4-BE49-F238E27FC236}">
                <a16:creationId xmlns:a16="http://schemas.microsoft.com/office/drawing/2014/main" xmlns="" id="{EC8544C9-C755-1842-5782-89F79EBC6A92}"/>
              </a:ext>
            </a:extLst>
          </p:cNvPr>
          <p:cNvSpPr txBox="1">
            <a:spLocks/>
          </p:cNvSpPr>
          <p:nvPr/>
        </p:nvSpPr>
        <p:spPr>
          <a:xfrm>
            <a:off x="2282491" y="4041741"/>
            <a:ext cx="6860431" cy="1477328"/>
          </a:xfrm>
          <a:prstGeom prst="rect">
            <a:avLst/>
          </a:prstGeom>
          <a:solidFill>
            <a:schemeClr val="bg1">
              <a:lumMod val="95000"/>
            </a:schemeClr>
          </a:solidFill>
        </p:spPr>
        <p:txBody>
          <a:bodyPr wrap="square">
            <a:spAutoFit/>
          </a:bodyPr>
          <a:lstStyle>
            <a:defPPr>
              <a:defRPr lang="en-US"/>
            </a:defPPr>
            <a:lvl1pPr>
              <a:defRPr sz="1100" b="0">
                <a:solidFill>
                  <a:srgbClr val="0000FF"/>
                </a:solidFill>
                <a:effectLst/>
                <a:latin typeface="Consolas" panose="020B0609020204030204" pitchFamily="49" charset="0"/>
              </a:defRPr>
            </a:lvl1pPr>
          </a:lstStyle>
          <a:p>
            <a:r>
              <a:rPr lang="en-US" sz="900" dirty="0">
                <a:solidFill>
                  <a:schemeClr val="tx1"/>
                </a:solidFill>
              </a:rPr>
              <a:t>FLC1_RULES = [</a:t>
            </a:r>
          </a:p>
          <a:p>
            <a:r>
              <a:rPr lang="en-US" sz="900" dirty="0">
                <a:solidFill>
                  <a:schemeClr val="tx1"/>
                </a:solidFill>
              </a:rPr>
              <a:t>    "IF (</a:t>
            </a:r>
            <a:r>
              <a:rPr lang="en-US" sz="900" dirty="0" err="1">
                <a:solidFill>
                  <a:schemeClr val="tx1"/>
                </a:solidFill>
              </a:rPr>
              <a:t>soil_moisture</a:t>
            </a:r>
            <a:r>
              <a:rPr lang="en-US" sz="900" dirty="0">
                <a:solidFill>
                  <a:schemeClr val="tx1"/>
                </a:solidFill>
              </a:rPr>
              <a:t> IS dry) AND (</a:t>
            </a:r>
            <a:r>
              <a:rPr lang="en-US" sz="900" dirty="0" err="1">
                <a:solidFill>
                  <a:schemeClr val="tx1"/>
                </a:solidFill>
              </a:rPr>
              <a:t>air_temperature</a:t>
            </a:r>
            <a:r>
              <a:rPr lang="en-US" sz="900" dirty="0">
                <a:solidFill>
                  <a:schemeClr val="tx1"/>
                </a:solidFill>
              </a:rPr>
              <a:t> IS cold) THEN (</a:t>
            </a:r>
            <a:r>
              <a:rPr lang="en-US" sz="900" dirty="0" err="1">
                <a:solidFill>
                  <a:schemeClr val="tx1"/>
                </a:solidFill>
              </a:rPr>
              <a:t>irrigation_time</a:t>
            </a:r>
            <a:r>
              <a:rPr lang="en-US" sz="900" dirty="0">
                <a:solidFill>
                  <a:schemeClr val="tx1"/>
                </a:solidFill>
              </a:rPr>
              <a:t> IS long)",</a:t>
            </a:r>
          </a:p>
          <a:p>
            <a:r>
              <a:rPr lang="en-US" sz="900" dirty="0">
                <a:solidFill>
                  <a:schemeClr val="tx1"/>
                </a:solidFill>
              </a:rPr>
              <a:t>    "IF (</a:t>
            </a:r>
            <a:r>
              <a:rPr lang="en-US" sz="900" dirty="0" err="1">
                <a:solidFill>
                  <a:schemeClr val="tx1"/>
                </a:solidFill>
              </a:rPr>
              <a:t>soil_moisture</a:t>
            </a:r>
            <a:r>
              <a:rPr lang="en-US" sz="900" dirty="0">
                <a:solidFill>
                  <a:schemeClr val="tx1"/>
                </a:solidFill>
              </a:rPr>
              <a:t> IS dry) AND (</a:t>
            </a:r>
            <a:r>
              <a:rPr lang="en-US" sz="900" dirty="0" err="1">
                <a:solidFill>
                  <a:schemeClr val="tx1"/>
                </a:solidFill>
              </a:rPr>
              <a:t>air_temperature</a:t>
            </a:r>
            <a:r>
              <a:rPr lang="en-US" sz="900" dirty="0">
                <a:solidFill>
                  <a:schemeClr val="tx1"/>
                </a:solidFill>
              </a:rPr>
              <a:t> IS moderate) THEN (</a:t>
            </a:r>
            <a:r>
              <a:rPr lang="en-US" sz="900" dirty="0" err="1">
                <a:solidFill>
                  <a:schemeClr val="tx1"/>
                </a:solidFill>
              </a:rPr>
              <a:t>irrigation_time</a:t>
            </a:r>
            <a:r>
              <a:rPr lang="en-US" sz="900" dirty="0">
                <a:solidFill>
                  <a:schemeClr val="tx1"/>
                </a:solidFill>
              </a:rPr>
              <a:t> IS </a:t>
            </a:r>
            <a:r>
              <a:rPr lang="en-US" sz="900" dirty="0" err="1">
                <a:solidFill>
                  <a:schemeClr val="tx1"/>
                </a:solidFill>
              </a:rPr>
              <a:t>very_long</a:t>
            </a:r>
            <a:r>
              <a:rPr lang="en-US" sz="900" dirty="0">
                <a:solidFill>
                  <a:schemeClr val="tx1"/>
                </a:solidFill>
              </a:rPr>
              <a:t>)",</a:t>
            </a:r>
          </a:p>
          <a:p>
            <a:r>
              <a:rPr lang="en-US" sz="900" dirty="0">
                <a:solidFill>
                  <a:schemeClr val="tx1"/>
                </a:solidFill>
              </a:rPr>
              <a:t>    "IF (</a:t>
            </a:r>
            <a:r>
              <a:rPr lang="en-US" sz="900" dirty="0" err="1">
                <a:solidFill>
                  <a:schemeClr val="tx1"/>
                </a:solidFill>
              </a:rPr>
              <a:t>soil_moisture</a:t>
            </a:r>
            <a:r>
              <a:rPr lang="en-US" sz="900" dirty="0">
                <a:solidFill>
                  <a:schemeClr val="tx1"/>
                </a:solidFill>
              </a:rPr>
              <a:t> IS dry) AND (</a:t>
            </a:r>
            <a:r>
              <a:rPr lang="en-US" sz="900" dirty="0" err="1">
                <a:solidFill>
                  <a:schemeClr val="tx1"/>
                </a:solidFill>
              </a:rPr>
              <a:t>air_temperature</a:t>
            </a:r>
            <a:r>
              <a:rPr lang="en-US" sz="900" dirty="0">
                <a:solidFill>
                  <a:schemeClr val="tx1"/>
                </a:solidFill>
              </a:rPr>
              <a:t> IS hot) THEN (</a:t>
            </a:r>
            <a:r>
              <a:rPr lang="en-US" sz="900" dirty="0" err="1">
                <a:solidFill>
                  <a:schemeClr val="tx1"/>
                </a:solidFill>
              </a:rPr>
              <a:t>irrigation_time</a:t>
            </a:r>
            <a:r>
              <a:rPr lang="en-US" sz="900" dirty="0">
                <a:solidFill>
                  <a:schemeClr val="tx1"/>
                </a:solidFill>
              </a:rPr>
              <a:t> IS </a:t>
            </a:r>
            <a:r>
              <a:rPr lang="en-US" sz="900" dirty="0" err="1">
                <a:solidFill>
                  <a:schemeClr val="tx1"/>
                </a:solidFill>
              </a:rPr>
              <a:t>very_long</a:t>
            </a:r>
            <a:r>
              <a:rPr lang="en-US" sz="900" dirty="0">
                <a:solidFill>
                  <a:schemeClr val="tx1"/>
                </a:solidFill>
              </a:rPr>
              <a:t>)",</a:t>
            </a:r>
          </a:p>
          <a:p>
            <a:r>
              <a:rPr lang="en-US" sz="900" dirty="0">
                <a:solidFill>
                  <a:schemeClr val="tx1"/>
                </a:solidFill>
              </a:rPr>
              <a:t>    "IF (</a:t>
            </a:r>
            <a:r>
              <a:rPr lang="en-US" sz="900" dirty="0" err="1">
                <a:solidFill>
                  <a:schemeClr val="tx1"/>
                </a:solidFill>
              </a:rPr>
              <a:t>soil_moisture</a:t>
            </a:r>
            <a:r>
              <a:rPr lang="en-US" sz="900" dirty="0">
                <a:solidFill>
                  <a:schemeClr val="tx1"/>
                </a:solidFill>
              </a:rPr>
              <a:t> IS moderate) AND (</a:t>
            </a:r>
            <a:r>
              <a:rPr lang="en-US" sz="900" dirty="0" err="1">
                <a:solidFill>
                  <a:schemeClr val="tx1"/>
                </a:solidFill>
              </a:rPr>
              <a:t>air_temperature</a:t>
            </a:r>
            <a:r>
              <a:rPr lang="en-US" sz="900" dirty="0">
                <a:solidFill>
                  <a:schemeClr val="tx1"/>
                </a:solidFill>
              </a:rPr>
              <a:t> IS cold) THEN (</a:t>
            </a:r>
            <a:r>
              <a:rPr lang="en-US" sz="900" dirty="0" err="1">
                <a:solidFill>
                  <a:schemeClr val="tx1"/>
                </a:solidFill>
              </a:rPr>
              <a:t>irrigation_time</a:t>
            </a:r>
            <a:r>
              <a:rPr lang="en-US" sz="900" dirty="0">
                <a:solidFill>
                  <a:schemeClr val="tx1"/>
                </a:solidFill>
              </a:rPr>
              <a:t> IS short)",</a:t>
            </a:r>
          </a:p>
          <a:p>
            <a:r>
              <a:rPr lang="en-US" sz="900" dirty="0">
                <a:solidFill>
                  <a:schemeClr val="tx1"/>
                </a:solidFill>
              </a:rPr>
              <a:t>    "IF (</a:t>
            </a:r>
            <a:r>
              <a:rPr lang="en-US" sz="900" dirty="0" err="1">
                <a:solidFill>
                  <a:schemeClr val="tx1"/>
                </a:solidFill>
              </a:rPr>
              <a:t>soil_moisture</a:t>
            </a:r>
            <a:r>
              <a:rPr lang="en-US" sz="900" dirty="0">
                <a:solidFill>
                  <a:schemeClr val="tx1"/>
                </a:solidFill>
              </a:rPr>
              <a:t> IS moderate) AND (</a:t>
            </a:r>
            <a:r>
              <a:rPr lang="en-US" sz="900" dirty="0" err="1">
                <a:solidFill>
                  <a:schemeClr val="tx1"/>
                </a:solidFill>
              </a:rPr>
              <a:t>air_temperature</a:t>
            </a:r>
            <a:r>
              <a:rPr lang="en-US" sz="900" dirty="0">
                <a:solidFill>
                  <a:schemeClr val="tx1"/>
                </a:solidFill>
              </a:rPr>
              <a:t> IS moderate) THEN (</a:t>
            </a:r>
            <a:r>
              <a:rPr lang="en-US" sz="900" dirty="0" err="1">
                <a:solidFill>
                  <a:schemeClr val="tx1"/>
                </a:solidFill>
              </a:rPr>
              <a:t>irrigation_time</a:t>
            </a:r>
            <a:r>
              <a:rPr lang="en-US" sz="900" dirty="0">
                <a:solidFill>
                  <a:schemeClr val="tx1"/>
                </a:solidFill>
              </a:rPr>
              <a:t> IS medium)",</a:t>
            </a:r>
          </a:p>
          <a:p>
            <a:r>
              <a:rPr lang="en-US" sz="900" dirty="0">
                <a:solidFill>
                  <a:schemeClr val="tx1"/>
                </a:solidFill>
              </a:rPr>
              <a:t>    "IF (</a:t>
            </a:r>
            <a:r>
              <a:rPr lang="en-US" sz="900" dirty="0" err="1">
                <a:solidFill>
                  <a:schemeClr val="tx1"/>
                </a:solidFill>
              </a:rPr>
              <a:t>soil_moisture</a:t>
            </a:r>
            <a:r>
              <a:rPr lang="en-US" sz="900" dirty="0">
                <a:solidFill>
                  <a:schemeClr val="tx1"/>
                </a:solidFill>
              </a:rPr>
              <a:t> IS moderate) AND (</a:t>
            </a:r>
            <a:r>
              <a:rPr lang="en-US" sz="900" dirty="0" err="1">
                <a:solidFill>
                  <a:schemeClr val="tx1"/>
                </a:solidFill>
              </a:rPr>
              <a:t>air_temperature</a:t>
            </a:r>
            <a:r>
              <a:rPr lang="en-US" sz="900" dirty="0">
                <a:solidFill>
                  <a:schemeClr val="tx1"/>
                </a:solidFill>
              </a:rPr>
              <a:t> IS hot) THEN (</a:t>
            </a:r>
            <a:r>
              <a:rPr lang="en-US" sz="900" dirty="0" err="1">
                <a:solidFill>
                  <a:schemeClr val="tx1"/>
                </a:solidFill>
              </a:rPr>
              <a:t>irrigation_time</a:t>
            </a:r>
            <a:r>
              <a:rPr lang="en-US" sz="900" dirty="0">
                <a:solidFill>
                  <a:schemeClr val="tx1"/>
                </a:solidFill>
              </a:rPr>
              <a:t> IS medium)",</a:t>
            </a:r>
          </a:p>
          <a:p>
            <a:r>
              <a:rPr lang="en-US" sz="900" dirty="0">
                <a:solidFill>
                  <a:schemeClr val="tx1"/>
                </a:solidFill>
              </a:rPr>
              <a:t>    "IF (</a:t>
            </a:r>
            <a:r>
              <a:rPr lang="en-US" sz="900" dirty="0" err="1">
                <a:solidFill>
                  <a:schemeClr val="tx1"/>
                </a:solidFill>
              </a:rPr>
              <a:t>soil_moisture</a:t>
            </a:r>
            <a:r>
              <a:rPr lang="en-US" sz="900" dirty="0">
                <a:solidFill>
                  <a:schemeClr val="tx1"/>
                </a:solidFill>
              </a:rPr>
              <a:t> IS wet) THEN (</a:t>
            </a:r>
            <a:r>
              <a:rPr lang="en-US" sz="900" dirty="0" err="1">
                <a:solidFill>
                  <a:schemeClr val="tx1"/>
                </a:solidFill>
              </a:rPr>
              <a:t>irrigation_time</a:t>
            </a:r>
            <a:r>
              <a:rPr lang="en-US" sz="900" dirty="0">
                <a:solidFill>
                  <a:schemeClr val="tx1"/>
                </a:solidFill>
              </a:rPr>
              <a:t> IS none)"</a:t>
            </a:r>
          </a:p>
          <a:p>
            <a:r>
              <a:rPr lang="en-US" sz="900" dirty="0">
                <a:solidFill>
                  <a:schemeClr val="tx1"/>
                </a:solidFill>
              </a:rPr>
              <a:t>]</a:t>
            </a:r>
          </a:p>
          <a:p>
            <a:endParaRPr lang="en-US" sz="900" dirty="0">
              <a:solidFill>
                <a:schemeClr val="tx1"/>
              </a:solidFill>
            </a:endParaRPr>
          </a:p>
        </p:txBody>
      </p:sp>
      <p:sp>
        <p:nvSpPr>
          <p:cNvPr id="19" name="Rectangle 18">
            <a:extLst>
              <a:ext uri="{FF2B5EF4-FFF2-40B4-BE49-F238E27FC236}">
                <a16:creationId xmlns:a16="http://schemas.microsoft.com/office/drawing/2014/main" xmlns="" id="{79ADC943-D990-E270-8FDB-687779B7DB6D}"/>
              </a:ext>
            </a:extLst>
          </p:cNvPr>
          <p:cNvSpPr/>
          <p:nvPr/>
        </p:nvSpPr>
        <p:spPr>
          <a:xfrm>
            <a:off x="-719" y="5676117"/>
            <a:ext cx="3315061" cy="369332"/>
          </a:xfrm>
          <a:prstGeom prst="rect">
            <a:avLst/>
          </a:prstGeom>
        </p:spPr>
        <p:txBody>
          <a:bodyPr wrap="square">
            <a:spAutoFit/>
          </a:bodyPr>
          <a:lstStyle/>
          <a:p>
            <a:r>
              <a:rPr lang="en-US" b="1"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Initialize the fuzzy systems</a:t>
            </a:r>
          </a:p>
        </p:txBody>
      </p:sp>
      <p:sp>
        <p:nvSpPr>
          <p:cNvPr id="21" name="TextBox 20">
            <a:extLst>
              <a:ext uri="{FF2B5EF4-FFF2-40B4-BE49-F238E27FC236}">
                <a16:creationId xmlns:a16="http://schemas.microsoft.com/office/drawing/2014/main" xmlns="" id="{5C39F692-C20C-2AE3-3CF6-947145073A68}"/>
              </a:ext>
            </a:extLst>
          </p:cNvPr>
          <p:cNvSpPr txBox="1"/>
          <p:nvPr/>
        </p:nvSpPr>
        <p:spPr>
          <a:xfrm>
            <a:off x="57241" y="6045449"/>
            <a:ext cx="2129493" cy="600164"/>
          </a:xfrm>
          <a:prstGeom prst="rect">
            <a:avLst/>
          </a:prstGeom>
          <a:solidFill>
            <a:schemeClr val="bg1">
              <a:lumMod val="95000"/>
            </a:schemeClr>
          </a:solidFill>
        </p:spPr>
        <p:txBody>
          <a:bodyPr wrap="square">
            <a:spAutoFit/>
          </a:bodyPr>
          <a:lstStyle>
            <a:defPPr>
              <a:defRPr lang="en-US"/>
            </a:defPPr>
            <a:lvl1pPr>
              <a:defRPr sz="1100" b="0">
                <a:solidFill>
                  <a:srgbClr val="0000FF"/>
                </a:solidFill>
                <a:effectLst/>
                <a:latin typeface="Consolas" panose="020B0609020204030204" pitchFamily="49" charset="0"/>
              </a:defRPr>
            </a:lvl1pPr>
          </a:lstStyle>
          <a:p>
            <a:r>
              <a:rPr lang="en-US" dirty="0">
                <a:solidFill>
                  <a:schemeClr val="tx1"/>
                </a:solidFill>
              </a:rPr>
              <a:t>self.fs1 = </a:t>
            </a:r>
            <a:r>
              <a:rPr lang="en-US" dirty="0" err="1">
                <a:solidFill>
                  <a:schemeClr val="tx1"/>
                </a:solidFill>
              </a:rPr>
              <a:t>FuzzySystem</a:t>
            </a:r>
            <a:r>
              <a:rPr lang="en-US" dirty="0">
                <a:solidFill>
                  <a:schemeClr val="tx1"/>
                </a:solidFill>
              </a:rPr>
              <a:t>()</a:t>
            </a:r>
          </a:p>
          <a:p>
            <a:r>
              <a:rPr lang="en-US" dirty="0">
                <a:solidFill>
                  <a:schemeClr val="tx1"/>
                </a:solidFill>
              </a:rPr>
              <a:t>self.fs2 = </a:t>
            </a:r>
            <a:r>
              <a:rPr lang="en-US" dirty="0" err="1">
                <a:solidFill>
                  <a:schemeClr val="tx1"/>
                </a:solidFill>
              </a:rPr>
              <a:t>FuzzySystem</a:t>
            </a:r>
            <a:r>
              <a:rPr lang="en-US" dirty="0">
                <a:solidFill>
                  <a:schemeClr val="tx1"/>
                </a:solidFill>
              </a:rPr>
              <a:t>()</a:t>
            </a:r>
          </a:p>
          <a:p>
            <a:r>
              <a:rPr lang="en-US" dirty="0">
                <a:solidFill>
                  <a:schemeClr val="tx1"/>
                </a:solidFill>
              </a:rPr>
              <a:t>self.fs3 = </a:t>
            </a:r>
            <a:r>
              <a:rPr lang="en-US" dirty="0" err="1">
                <a:solidFill>
                  <a:schemeClr val="tx1"/>
                </a:solidFill>
              </a:rPr>
              <a:t>FuzzySystem</a:t>
            </a:r>
            <a:r>
              <a:rPr lang="en-US" dirty="0">
                <a:solidFill>
                  <a:schemeClr val="tx1"/>
                </a:solidFill>
              </a:rPr>
              <a:t>()</a:t>
            </a:r>
          </a:p>
        </p:txBody>
      </p:sp>
      <p:sp>
        <p:nvSpPr>
          <p:cNvPr id="23" name="TextBox 22">
            <a:extLst>
              <a:ext uri="{FF2B5EF4-FFF2-40B4-BE49-F238E27FC236}">
                <a16:creationId xmlns:a16="http://schemas.microsoft.com/office/drawing/2014/main" xmlns="" id="{A7D56B79-DA40-C2C3-04BC-33036BD9D340}"/>
              </a:ext>
            </a:extLst>
          </p:cNvPr>
          <p:cNvSpPr txBox="1"/>
          <p:nvPr/>
        </p:nvSpPr>
        <p:spPr>
          <a:xfrm>
            <a:off x="5314529" y="1584680"/>
            <a:ext cx="2933544" cy="338554"/>
          </a:xfrm>
          <a:prstGeom prst="rect">
            <a:avLst/>
          </a:prstGeom>
          <a:solidFill>
            <a:schemeClr val="bg1">
              <a:lumMod val="95000"/>
            </a:schemeClr>
          </a:solidFill>
        </p:spPr>
        <p:txBody>
          <a:bodyPr wrap="square">
            <a:spAutoFit/>
          </a:bodyPr>
          <a:lstStyle>
            <a:defPPr>
              <a:defRPr lang="en-US"/>
            </a:defPPr>
            <a:lvl1pPr>
              <a:defRPr sz="900" b="0">
                <a:effectLst/>
                <a:latin typeface="Consolas" panose="020B0609020204030204" pitchFamily="49" charset="0"/>
              </a:defRPr>
            </a:lvl1pPr>
          </a:lstStyle>
          <a:p>
            <a:r>
              <a:rPr lang="en-US" sz="1600" dirty="0"/>
              <a:t>from </a:t>
            </a:r>
            <a:r>
              <a:rPr lang="en-US" sz="1600" dirty="0" err="1"/>
              <a:t>simpful</a:t>
            </a:r>
            <a:r>
              <a:rPr lang="en-US" sz="1600" dirty="0"/>
              <a:t> import *</a:t>
            </a:r>
          </a:p>
        </p:txBody>
      </p:sp>
      <p:sp>
        <p:nvSpPr>
          <p:cNvPr id="29" name="Rectangle 28">
            <a:extLst>
              <a:ext uri="{FF2B5EF4-FFF2-40B4-BE49-F238E27FC236}">
                <a16:creationId xmlns:a16="http://schemas.microsoft.com/office/drawing/2014/main" xmlns="" id="{E8EE1895-63FD-6F9A-B625-848CE209A91A}"/>
              </a:ext>
            </a:extLst>
          </p:cNvPr>
          <p:cNvSpPr/>
          <p:nvPr/>
        </p:nvSpPr>
        <p:spPr>
          <a:xfrm>
            <a:off x="411680" y="2210036"/>
            <a:ext cx="4159959" cy="923330"/>
          </a:xfrm>
          <a:prstGeom prst="rect">
            <a:avLst/>
          </a:prstGeom>
        </p:spPr>
        <p:txBody>
          <a:bodyPr wrap="square">
            <a:spAutoFit/>
          </a:bodyPr>
          <a:lstStyle/>
          <a:p>
            <a:pPr algn="just"/>
            <a:r>
              <a:rPr lang="en-US" dirty="0">
                <a:latin typeface="Times New Roman" panose="02020603050405020304" pitchFamily="18" charset="0"/>
                <a:cs typeface="Times New Roman" panose="02020603050405020304" pitchFamily="18" charset="0"/>
              </a:rPr>
              <a:t>Implemented a class with one method to calculate the irrigation time based on the environment variables.</a:t>
            </a:r>
          </a:p>
        </p:txBody>
      </p:sp>
      <p:pic>
        <p:nvPicPr>
          <p:cNvPr id="35" name="Picture 34">
            <a:extLst>
              <a:ext uri="{FF2B5EF4-FFF2-40B4-BE49-F238E27FC236}">
                <a16:creationId xmlns:a16="http://schemas.microsoft.com/office/drawing/2014/main" xmlns="" id="{775688D5-5DB0-56AD-A3B9-EB2686F6FA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4529" y="1973580"/>
            <a:ext cx="2933544" cy="1273638"/>
          </a:xfrm>
          <a:prstGeom prst="rect">
            <a:avLst/>
          </a:prstGeom>
        </p:spPr>
      </p:pic>
    </p:spTree>
    <p:extLst>
      <p:ext uri="{BB962C8B-B14F-4D97-AF65-F5344CB8AC3E}">
        <p14:creationId xmlns:p14="http://schemas.microsoft.com/office/powerpoint/2010/main" val="21245868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
            <a:extLst>
              <a:ext uri="{FF2B5EF4-FFF2-40B4-BE49-F238E27FC236}">
                <a16:creationId xmlns:a16="http://schemas.microsoft.com/office/drawing/2014/main" xmlns="" id="{7AE24A41-F88C-BED5-F30B-CCE0AD9D3C54}"/>
              </a:ext>
            </a:extLst>
          </p:cNvPr>
          <p:cNvPicPr/>
          <p:nvPr/>
        </p:nvPicPr>
        <p:blipFill>
          <a:blip r:embed="rId2"/>
          <a:stretch/>
        </p:blipFill>
        <p:spPr>
          <a:xfrm>
            <a:off x="0" y="-190500"/>
            <a:ext cx="9143280" cy="1166400"/>
          </a:xfrm>
          <a:prstGeom prst="rect">
            <a:avLst/>
          </a:prstGeom>
          <a:ln w="0">
            <a:noFill/>
          </a:ln>
        </p:spPr>
      </p:pic>
      <p:sp>
        <p:nvSpPr>
          <p:cNvPr id="17" name="PlaceHolder 1">
            <a:extLst>
              <a:ext uri="{FF2B5EF4-FFF2-40B4-BE49-F238E27FC236}">
                <a16:creationId xmlns:a16="http://schemas.microsoft.com/office/drawing/2014/main" xmlns="" id="{F4B0E800-FCF6-ACA2-16D0-3A4EBCA53DDD}"/>
              </a:ext>
            </a:extLst>
          </p:cNvPr>
          <p:cNvSpPr>
            <a:spLocks noGrp="1"/>
          </p:cNvSpPr>
          <p:nvPr>
            <p:ph type="title"/>
          </p:nvPr>
        </p:nvSpPr>
        <p:spPr>
          <a:xfrm>
            <a:off x="0" y="975900"/>
            <a:ext cx="9066960" cy="579916"/>
          </a:xfrm>
          <a:prstGeom prst="rect">
            <a:avLst/>
          </a:prstGeom>
          <a:noFill/>
          <a:ln w="0">
            <a:noFill/>
          </a:ln>
        </p:spPr>
        <p:txBody>
          <a:bodyPr lIns="0" tIns="0" rIns="0" bIns="0" anchor="ctr">
            <a:noAutofit/>
          </a:bodyPr>
          <a:lstStyle/>
          <a:p>
            <a:pPr algn="ctr">
              <a:lnSpc>
                <a:spcPct val="100000"/>
              </a:lnSpc>
            </a:pPr>
            <a:r>
              <a:rPr lang="en-US" sz="3200" b="1" spc="-1" dirty="0">
                <a:solidFill>
                  <a:srgbClr val="558ED5"/>
                </a:solidFill>
                <a:latin typeface="Calibri"/>
                <a:ea typeface="Calibri"/>
              </a:rPr>
              <a:t>Implementation of irrigation system fuzzy logic (2)</a:t>
            </a:r>
            <a:endParaRPr lang="en-US" sz="1400" b="0" strike="noStrike" spc="-1" dirty="0">
              <a:latin typeface="Arial"/>
            </a:endParaRPr>
          </a:p>
        </p:txBody>
      </p:sp>
      <p:sp>
        <p:nvSpPr>
          <p:cNvPr id="22" name="Rectangle 21">
            <a:extLst>
              <a:ext uri="{FF2B5EF4-FFF2-40B4-BE49-F238E27FC236}">
                <a16:creationId xmlns:a16="http://schemas.microsoft.com/office/drawing/2014/main" xmlns="" id="{891066CC-08FB-E84A-7C5C-773141734570}"/>
              </a:ext>
            </a:extLst>
          </p:cNvPr>
          <p:cNvSpPr/>
          <p:nvPr/>
        </p:nvSpPr>
        <p:spPr>
          <a:xfrm>
            <a:off x="115560" y="2896822"/>
            <a:ext cx="9182520" cy="369332"/>
          </a:xfrm>
          <a:prstGeom prst="rect">
            <a:avLst/>
          </a:prstGeom>
        </p:spPr>
        <p:txBody>
          <a:bodyPr wrap="square">
            <a:spAutoFit/>
          </a:bodyPr>
          <a:lstStyle/>
          <a:p>
            <a:r>
              <a:rPr lang="en-US" b="1" dirty="0">
                <a:latin typeface="Times New Roman" panose="02020603050405020304" pitchFamily="18" charset="0"/>
                <a:cs typeface="Times New Roman" panose="02020603050405020304" pitchFamily="18" charset="0"/>
              </a:rPr>
              <a:t>3.2.</a:t>
            </a:r>
            <a:r>
              <a:rPr lang="en-US" dirty="0">
                <a:latin typeface="Times New Roman" panose="02020603050405020304" pitchFamily="18" charset="0"/>
                <a:cs typeface="Times New Roman" panose="02020603050405020304" pitchFamily="18" charset="0"/>
              </a:rPr>
              <a:t> Add a variable into the fuzzy system</a:t>
            </a:r>
          </a:p>
        </p:txBody>
      </p:sp>
      <p:sp>
        <p:nvSpPr>
          <p:cNvPr id="23" name="TextBox 22">
            <a:extLst>
              <a:ext uri="{FF2B5EF4-FFF2-40B4-BE49-F238E27FC236}">
                <a16:creationId xmlns:a16="http://schemas.microsoft.com/office/drawing/2014/main" xmlns="" id="{87DAD031-098C-7A4C-86E4-DAE1372CFE9E}"/>
              </a:ext>
            </a:extLst>
          </p:cNvPr>
          <p:cNvSpPr txBox="1"/>
          <p:nvPr/>
        </p:nvSpPr>
        <p:spPr>
          <a:xfrm>
            <a:off x="242198" y="3266154"/>
            <a:ext cx="7607720" cy="261610"/>
          </a:xfrm>
          <a:prstGeom prst="rect">
            <a:avLst/>
          </a:prstGeom>
          <a:solidFill>
            <a:schemeClr val="bg1">
              <a:lumMod val="95000"/>
            </a:schemeClr>
          </a:solidFill>
        </p:spPr>
        <p:txBody>
          <a:bodyPr wrap="square">
            <a:spAutoFit/>
          </a:bodyPr>
          <a:lstStyle>
            <a:defPPr>
              <a:defRPr lang="en-US"/>
            </a:defPPr>
            <a:lvl1pPr>
              <a:defRPr sz="1100" b="0">
                <a:effectLst/>
                <a:latin typeface="Consolas" panose="020B0609020204030204" pitchFamily="49" charset="0"/>
              </a:defRPr>
            </a:lvl1pPr>
          </a:lstStyle>
          <a:p>
            <a:r>
              <a:rPr lang="en-US" dirty="0" err="1"/>
              <a:t>fs.add_linguistic_variable</a:t>
            </a:r>
            <a:r>
              <a:rPr lang="en-US" dirty="0"/>
              <a:t>(</a:t>
            </a:r>
            <a:r>
              <a:rPr lang="en-US" dirty="0" err="1"/>
              <a:t>set_name</a:t>
            </a:r>
            <a:r>
              <a:rPr lang="en-US" dirty="0"/>
              <a:t>, </a:t>
            </a:r>
            <a:r>
              <a:rPr lang="en-US" dirty="0" err="1"/>
              <a:t>LinguisticVariable</a:t>
            </a:r>
            <a:r>
              <a:rPr lang="en-US" dirty="0"/>
              <a:t>(</a:t>
            </a:r>
            <a:r>
              <a:rPr lang="en-US" dirty="0" err="1"/>
              <a:t>fuzzy_sets</a:t>
            </a:r>
            <a:r>
              <a:rPr lang="en-US" dirty="0"/>
              <a:t>, </a:t>
            </a:r>
            <a:r>
              <a:rPr lang="en-US" dirty="0" err="1"/>
              <a:t>universe_of_discourse</a:t>
            </a:r>
            <a:r>
              <a:rPr lang="en-US" dirty="0"/>
              <a:t> = </a:t>
            </a:r>
            <a:r>
              <a:rPr lang="en-US" dirty="0" err="1"/>
              <a:t>uod</a:t>
            </a:r>
            <a:r>
              <a:rPr lang="en-US" dirty="0"/>
              <a:t>))</a:t>
            </a:r>
          </a:p>
        </p:txBody>
      </p:sp>
      <p:sp>
        <p:nvSpPr>
          <p:cNvPr id="28" name="TextBox 27">
            <a:extLst>
              <a:ext uri="{FF2B5EF4-FFF2-40B4-BE49-F238E27FC236}">
                <a16:creationId xmlns:a16="http://schemas.microsoft.com/office/drawing/2014/main" xmlns="" id="{72D91F51-8A45-145B-BE24-AAADFC3EA679}"/>
              </a:ext>
            </a:extLst>
          </p:cNvPr>
          <p:cNvSpPr txBox="1"/>
          <p:nvPr/>
        </p:nvSpPr>
        <p:spPr>
          <a:xfrm>
            <a:off x="115560" y="3593493"/>
            <a:ext cx="9182520" cy="261610"/>
          </a:xfrm>
          <a:prstGeom prst="rect">
            <a:avLst/>
          </a:prstGeom>
          <a:noFill/>
        </p:spPr>
        <p:txBody>
          <a:bodyPr wrap="square">
            <a:spAutoFit/>
          </a:bodyPr>
          <a:lstStyle/>
          <a:p>
            <a:r>
              <a:rPr lang="en-US" sz="1100" dirty="0"/>
              <a:t>! Where </a:t>
            </a:r>
            <a:r>
              <a:rPr lang="en-US" sz="1100" i="1" dirty="0" err="1"/>
              <a:t>set_name</a:t>
            </a:r>
            <a:r>
              <a:rPr lang="en-US" sz="1100" i="1" dirty="0"/>
              <a:t> </a:t>
            </a:r>
            <a:r>
              <a:rPr lang="en-US" sz="1100" dirty="0"/>
              <a:t>is the name of the variable, </a:t>
            </a:r>
            <a:r>
              <a:rPr lang="en-US" sz="1100" i="1" dirty="0" err="1"/>
              <a:t>fuzzy_sets</a:t>
            </a:r>
            <a:r>
              <a:rPr lang="en-US" sz="1100" i="1" dirty="0"/>
              <a:t> </a:t>
            </a:r>
            <a:r>
              <a:rPr lang="en-US" sz="1100" dirty="0"/>
              <a:t>is defined in step 2.2 and </a:t>
            </a:r>
            <a:r>
              <a:rPr lang="en-US" sz="1100" i="1" dirty="0" err="1"/>
              <a:t>uod</a:t>
            </a:r>
            <a:r>
              <a:rPr lang="en-US" sz="1100" dirty="0"/>
              <a:t> is values interval. </a:t>
            </a:r>
          </a:p>
        </p:txBody>
      </p:sp>
      <p:sp>
        <p:nvSpPr>
          <p:cNvPr id="29" name="Rectangle 28">
            <a:extLst>
              <a:ext uri="{FF2B5EF4-FFF2-40B4-BE49-F238E27FC236}">
                <a16:creationId xmlns:a16="http://schemas.microsoft.com/office/drawing/2014/main" xmlns="" id="{B98E4FD1-17E8-E0C5-D65D-88DFFA21ADBB}"/>
              </a:ext>
            </a:extLst>
          </p:cNvPr>
          <p:cNvSpPr/>
          <p:nvPr/>
        </p:nvSpPr>
        <p:spPr>
          <a:xfrm>
            <a:off x="115560" y="3844945"/>
            <a:ext cx="9182520" cy="369332"/>
          </a:xfrm>
          <a:prstGeom prst="rect">
            <a:avLst/>
          </a:prstGeom>
        </p:spPr>
        <p:txBody>
          <a:bodyPr wrap="square">
            <a:spAutoFit/>
          </a:bodyPr>
          <a:lstStyle/>
          <a:p>
            <a:r>
              <a:rPr lang="en-US" b="1" dirty="0">
                <a:latin typeface="Times New Roman" panose="02020603050405020304" pitchFamily="18" charset="0"/>
                <a:cs typeface="Times New Roman" panose="02020603050405020304" pitchFamily="18" charset="0"/>
              </a:rPr>
              <a:t>3.3.</a:t>
            </a:r>
            <a:r>
              <a:rPr lang="en-US" dirty="0">
                <a:latin typeface="Times New Roman" panose="02020603050405020304" pitchFamily="18" charset="0"/>
                <a:cs typeface="Times New Roman" panose="02020603050405020304" pitchFamily="18" charset="0"/>
              </a:rPr>
              <a:t> Repeat with the other variables</a:t>
            </a:r>
          </a:p>
        </p:txBody>
      </p:sp>
      <p:sp>
        <p:nvSpPr>
          <p:cNvPr id="30" name="Rectangle 29">
            <a:extLst>
              <a:ext uri="{FF2B5EF4-FFF2-40B4-BE49-F238E27FC236}">
                <a16:creationId xmlns:a16="http://schemas.microsoft.com/office/drawing/2014/main" xmlns="" id="{D0CA253E-0D43-F051-C8CD-0D08DE102A00}"/>
              </a:ext>
            </a:extLst>
          </p:cNvPr>
          <p:cNvSpPr/>
          <p:nvPr/>
        </p:nvSpPr>
        <p:spPr>
          <a:xfrm>
            <a:off x="115560" y="4214277"/>
            <a:ext cx="9182520" cy="369332"/>
          </a:xfrm>
          <a:prstGeom prst="rect">
            <a:avLst/>
          </a:prstGeom>
        </p:spPr>
        <p:txBody>
          <a:bodyPr wrap="square">
            <a:spAutoFit/>
          </a:bodyPr>
          <a:lstStyle/>
          <a:p>
            <a:r>
              <a:rPr lang="en-US" b="1" dirty="0">
                <a:latin typeface="Times New Roman" panose="02020603050405020304" pitchFamily="18" charset="0"/>
                <a:cs typeface="Times New Roman" panose="02020603050405020304" pitchFamily="18" charset="0"/>
              </a:rPr>
              <a:t>4.</a:t>
            </a:r>
            <a:r>
              <a:rPr lang="en-US" dirty="0">
                <a:latin typeface="Times New Roman" panose="02020603050405020304" pitchFamily="18" charset="0"/>
                <a:cs typeface="Times New Roman" panose="02020603050405020304" pitchFamily="18" charset="0"/>
              </a:rPr>
              <a:t> Add the rules</a:t>
            </a:r>
          </a:p>
        </p:txBody>
      </p:sp>
      <p:sp>
        <p:nvSpPr>
          <p:cNvPr id="31" name="TextBox 30">
            <a:extLst>
              <a:ext uri="{FF2B5EF4-FFF2-40B4-BE49-F238E27FC236}">
                <a16:creationId xmlns:a16="http://schemas.microsoft.com/office/drawing/2014/main" xmlns="" id="{888FCC28-733E-9AB6-52D9-6EECD101BBDB}"/>
              </a:ext>
            </a:extLst>
          </p:cNvPr>
          <p:cNvSpPr txBox="1"/>
          <p:nvPr/>
        </p:nvSpPr>
        <p:spPr>
          <a:xfrm>
            <a:off x="242198" y="4539559"/>
            <a:ext cx="2492737" cy="261610"/>
          </a:xfrm>
          <a:prstGeom prst="rect">
            <a:avLst/>
          </a:prstGeom>
          <a:solidFill>
            <a:schemeClr val="bg1">
              <a:lumMod val="95000"/>
            </a:schemeClr>
          </a:solidFill>
        </p:spPr>
        <p:txBody>
          <a:bodyPr wrap="square">
            <a:spAutoFit/>
          </a:bodyPr>
          <a:lstStyle>
            <a:defPPr>
              <a:defRPr lang="en-US"/>
            </a:defPPr>
            <a:lvl1pPr>
              <a:defRPr sz="1100" b="0">
                <a:effectLst/>
                <a:latin typeface="Consolas" panose="020B0609020204030204" pitchFamily="49" charset="0"/>
              </a:defRPr>
            </a:lvl1pPr>
          </a:lstStyle>
          <a:p>
            <a:r>
              <a:rPr lang="en-US" dirty="0"/>
              <a:t>self.fs1.add_rules(FLC1_RULES)</a:t>
            </a:r>
          </a:p>
        </p:txBody>
      </p:sp>
      <p:sp>
        <p:nvSpPr>
          <p:cNvPr id="33" name="Rectangle 32">
            <a:extLst>
              <a:ext uri="{FF2B5EF4-FFF2-40B4-BE49-F238E27FC236}">
                <a16:creationId xmlns:a16="http://schemas.microsoft.com/office/drawing/2014/main" xmlns="" id="{E97402A9-A8A4-E9A1-7AA6-683575FBD1A9}"/>
              </a:ext>
            </a:extLst>
          </p:cNvPr>
          <p:cNvSpPr/>
          <p:nvPr/>
        </p:nvSpPr>
        <p:spPr>
          <a:xfrm>
            <a:off x="115560" y="4820405"/>
            <a:ext cx="9182520" cy="369332"/>
          </a:xfrm>
          <a:prstGeom prst="rect">
            <a:avLst/>
          </a:prstGeom>
        </p:spPr>
        <p:txBody>
          <a:bodyPr wrap="square">
            <a:spAutoFit/>
          </a:bodyPr>
          <a:lstStyle/>
          <a:p>
            <a:r>
              <a:rPr lang="en-US" b="1" dirty="0">
                <a:latin typeface="Times New Roman" panose="02020603050405020304" pitchFamily="18" charset="0"/>
                <a:cs typeface="Times New Roman" panose="02020603050405020304" pitchFamily="18" charset="0"/>
              </a:rPr>
              <a:t>5.</a:t>
            </a:r>
            <a:r>
              <a:rPr lang="en-US" dirty="0">
                <a:latin typeface="Times New Roman" panose="02020603050405020304" pitchFamily="18" charset="0"/>
                <a:cs typeface="Times New Roman" panose="02020603050405020304" pitchFamily="18" charset="0"/>
              </a:rPr>
              <a:t> Calculate the output variable (irrigation time)</a:t>
            </a:r>
          </a:p>
        </p:txBody>
      </p:sp>
      <p:sp>
        <p:nvSpPr>
          <p:cNvPr id="34" name="TextBox 33">
            <a:extLst>
              <a:ext uri="{FF2B5EF4-FFF2-40B4-BE49-F238E27FC236}">
                <a16:creationId xmlns:a16="http://schemas.microsoft.com/office/drawing/2014/main" xmlns="" id="{3DDEA155-92A0-AC8D-0D5A-E47A33B8AD00}"/>
              </a:ext>
            </a:extLst>
          </p:cNvPr>
          <p:cNvSpPr txBox="1"/>
          <p:nvPr/>
        </p:nvSpPr>
        <p:spPr>
          <a:xfrm>
            <a:off x="242198" y="5154133"/>
            <a:ext cx="4572362" cy="769441"/>
          </a:xfrm>
          <a:prstGeom prst="rect">
            <a:avLst/>
          </a:prstGeom>
          <a:solidFill>
            <a:schemeClr val="bg1">
              <a:lumMod val="95000"/>
            </a:schemeClr>
          </a:solidFill>
        </p:spPr>
        <p:txBody>
          <a:bodyPr wrap="square">
            <a:spAutoFit/>
          </a:bodyPr>
          <a:lstStyle/>
          <a:p>
            <a:r>
              <a:rPr lang="en-US" sz="1100" b="0" dirty="0">
                <a:effectLst/>
                <a:latin typeface="Consolas" panose="020B0609020204030204" pitchFamily="49" charset="0"/>
              </a:rPr>
              <a:t>self.fs1.set_variable("</a:t>
            </a:r>
            <a:r>
              <a:rPr lang="en-US" sz="1100" b="0" dirty="0" err="1">
                <a:effectLst/>
                <a:latin typeface="Consolas" panose="020B0609020204030204" pitchFamily="49" charset="0"/>
              </a:rPr>
              <a:t>soil_moisture</a:t>
            </a:r>
            <a:r>
              <a:rPr lang="en-US" sz="1100" b="0" dirty="0">
                <a:effectLst/>
                <a:latin typeface="Consolas" panose="020B0609020204030204" pitchFamily="49" charset="0"/>
              </a:rPr>
              <a:t>", </a:t>
            </a:r>
            <a:r>
              <a:rPr lang="en-US" sz="1100" b="0" dirty="0" err="1">
                <a:effectLst/>
                <a:latin typeface="Consolas" panose="020B0609020204030204" pitchFamily="49" charset="0"/>
              </a:rPr>
              <a:t>soil_moisture</a:t>
            </a:r>
            <a:r>
              <a:rPr lang="en-US" sz="1100" b="0" dirty="0">
                <a:effectLst/>
                <a:latin typeface="Consolas" panose="020B0609020204030204" pitchFamily="49" charset="0"/>
              </a:rPr>
              <a:t>)</a:t>
            </a:r>
          </a:p>
          <a:p>
            <a:r>
              <a:rPr lang="en-US" sz="1100" b="0" dirty="0">
                <a:effectLst/>
                <a:latin typeface="Consolas" panose="020B0609020204030204" pitchFamily="49" charset="0"/>
              </a:rPr>
              <a:t>self.fs1.set_variable("</a:t>
            </a:r>
            <a:r>
              <a:rPr lang="en-US" sz="1100" b="0" dirty="0" err="1">
                <a:effectLst/>
                <a:latin typeface="Consolas" panose="020B0609020204030204" pitchFamily="49" charset="0"/>
              </a:rPr>
              <a:t>air_temperature</a:t>
            </a:r>
            <a:r>
              <a:rPr lang="en-US" sz="1100" b="0" dirty="0">
                <a:effectLst/>
                <a:latin typeface="Consolas" panose="020B0609020204030204" pitchFamily="49" charset="0"/>
              </a:rPr>
              <a:t>", </a:t>
            </a:r>
            <a:r>
              <a:rPr lang="en-US" sz="1100" b="0" dirty="0" err="1">
                <a:effectLst/>
                <a:latin typeface="Consolas" panose="020B0609020204030204" pitchFamily="49" charset="0"/>
              </a:rPr>
              <a:t>air_temperature</a:t>
            </a:r>
            <a:r>
              <a:rPr lang="en-US" sz="1100" b="0" dirty="0">
                <a:effectLst/>
                <a:latin typeface="Consolas" panose="020B0609020204030204" pitchFamily="49" charset="0"/>
              </a:rPr>
              <a:t>)</a:t>
            </a:r>
          </a:p>
          <a:p>
            <a:r>
              <a:rPr lang="en-US" sz="1100" b="0" dirty="0">
                <a:effectLst/>
                <a:latin typeface="Consolas" panose="020B0609020204030204" pitchFamily="49" charset="0"/>
              </a:rPr>
              <a:t>result = self.fs1.Mamdani_inference(["</a:t>
            </a:r>
            <a:r>
              <a:rPr lang="en-US" sz="1100" b="0" dirty="0" err="1">
                <a:effectLst/>
                <a:latin typeface="Consolas" panose="020B0609020204030204" pitchFamily="49" charset="0"/>
              </a:rPr>
              <a:t>irrigation_time</a:t>
            </a:r>
            <a:r>
              <a:rPr lang="en-US" sz="1100" b="0" dirty="0">
                <a:effectLst/>
                <a:latin typeface="Consolas" panose="020B0609020204030204" pitchFamily="49" charset="0"/>
              </a:rPr>
              <a:t>"])</a:t>
            </a:r>
          </a:p>
          <a:p>
            <a:r>
              <a:rPr lang="en-US" sz="1100" b="0" dirty="0" err="1">
                <a:effectLst/>
                <a:latin typeface="Consolas" panose="020B0609020204030204" pitchFamily="49" charset="0"/>
              </a:rPr>
              <a:t>irrigation_time</a:t>
            </a:r>
            <a:r>
              <a:rPr lang="en-US" sz="1100" b="0" dirty="0">
                <a:effectLst/>
                <a:latin typeface="Consolas" panose="020B0609020204030204" pitchFamily="49" charset="0"/>
              </a:rPr>
              <a:t> = result["</a:t>
            </a:r>
            <a:r>
              <a:rPr lang="en-US" sz="1100" b="0" dirty="0" err="1">
                <a:effectLst/>
                <a:latin typeface="Consolas" panose="020B0609020204030204" pitchFamily="49" charset="0"/>
              </a:rPr>
              <a:t>irrigation_time</a:t>
            </a:r>
            <a:r>
              <a:rPr lang="en-US" sz="1100" b="0" dirty="0">
                <a:effectLst/>
                <a:latin typeface="Consolas" panose="020B0609020204030204" pitchFamily="49" charset="0"/>
              </a:rPr>
              <a:t>"]</a:t>
            </a:r>
          </a:p>
        </p:txBody>
      </p:sp>
      <p:sp>
        <p:nvSpPr>
          <p:cNvPr id="35" name="TextBox 34">
            <a:extLst>
              <a:ext uri="{FF2B5EF4-FFF2-40B4-BE49-F238E27FC236}">
                <a16:creationId xmlns:a16="http://schemas.microsoft.com/office/drawing/2014/main" xmlns="" id="{7448A907-9B1F-8D8A-8DA9-816011B50BD8}"/>
              </a:ext>
            </a:extLst>
          </p:cNvPr>
          <p:cNvSpPr txBox="1"/>
          <p:nvPr/>
        </p:nvSpPr>
        <p:spPr>
          <a:xfrm>
            <a:off x="115560" y="5941833"/>
            <a:ext cx="9182520" cy="261610"/>
          </a:xfrm>
          <a:prstGeom prst="rect">
            <a:avLst/>
          </a:prstGeom>
          <a:noFill/>
        </p:spPr>
        <p:txBody>
          <a:bodyPr wrap="square">
            <a:spAutoFit/>
          </a:bodyPr>
          <a:lstStyle/>
          <a:p>
            <a:r>
              <a:rPr lang="en-US" sz="1100" dirty="0"/>
              <a:t>! Where </a:t>
            </a:r>
            <a:r>
              <a:rPr lang="en-US" sz="1100" i="1" dirty="0" err="1"/>
              <a:t>soil_moisture</a:t>
            </a:r>
            <a:r>
              <a:rPr lang="en-US" sz="1100" i="1" dirty="0"/>
              <a:t> </a:t>
            </a:r>
            <a:r>
              <a:rPr lang="en-US" sz="1100" dirty="0"/>
              <a:t>and </a:t>
            </a:r>
            <a:r>
              <a:rPr lang="en-US" sz="1100" i="1" dirty="0" err="1"/>
              <a:t>air_temperature</a:t>
            </a:r>
            <a:r>
              <a:rPr lang="en-US" sz="1100" i="1" dirty="0"/>
              <a:t> </a:t>
            </a:r>
            <a:r>
              <a:rPr lang="en-US" sz="1100" dirty="0"/>
              <a:t>are numerical values which need to be fuzzified before calculating the irrigation time.</a:t>
            </a:r>
          </a:p>
        </p:txBody>
      </p:sp>
      <p:sp>
        <p:nvSpPr>
          <p:cNvPr id="40" name="TextBox 39">
            <a:extLst>
              <a:ext uri="{FF2B5EF4-FFF2-40B4-BE49-F238E27FC236}">
                <a16:creationId xmlns:a16="http://schemas.microsoft.com/office/drawing/2014/main" xmlns="" id="{61190A38-96B9-6D7E-D9FC-A946D13553F6}"/>
              </a:ext>
            </a:extLst>
          </p:cNvPr>
          <p:cNvSpPr txBox="1"/>
          <p:nvPr/>
        </p:nvSpPr>
        <p:spPr>
          <a:xfrm>
            <a:off x="173159" y="1904960"/>
            <a:ext cx="5256931" cy="769441"/>
          </a:xfrm>
          <a:prstGeom prst="rect">
            <a:avLst/>
          </a:prstGeom>
          <a:solidFill>
            <a:schemeClr val="bg1">
              <a:lumMod val="95000"/>
            </a:schemeClr>
          </a:solidFill>
        </p:spPr>
        <p:txBody>
          <a:bodyPr wrap="square">
            <a:spAutoFit/>
          </a:bodyPr>
          <a:lstStyle>
            <a:defPPr>
              <a:defRPr lang="en-US"/>
            </a:defPPr>
            <a:lvl1pPr>
              <a:defRPr sz="1100" b="0">
                <a:solidFill>
                  <a:srgbClr val="0000FF"/>
                </a:solidFill>
                <a:effectLst/>
                <a:latin typeface="Consolas" panose="020B0609020204030204" pitchFamily="49" charset="0"/>
              </a:defRPr>
            </a:lvl1pPr>
          </a:lstStyle>
          <a:p>
            <a:r>
              <a:rPr lang="en-US" dirty="0">
                <a:solidFill>
                  <a:schemeClr val="tx1"/>
                </a:solidFill>
              </a:rPr>
              <a:t>set = </a:t>
            </a:r>
            <a:r>
              <a:rPr lang="en-US" dirty="0" err="1">
                <a:solidFill>
                  <a:schemeClr val="tx1"/>
                </a:solidFill>
              </a:rPr>
              <a:t>FuzzySet</a:t>
            </a:r>
            <a:r>
              <a:rPr lang="en-US" dirty="0">
                <a:solidFill>
                  <a:schemeClr val="tx1"/>
                </a:solidFill>
              </a:rPr>
              <a:t>(function = </a:t>
            </a:r>
            <a:r>
              <a:rPr lang="en-US" dirty="0" err="1">
                <a:solidFill>
                  <a:schemeClr val="tx1"/>
                </a:solidFill>
              </a:rPr>
              <a:t>Triangular_MF</a:t>
            </a:r>
            <a:r>
              <a:rPr lang="en-US" dirty="0">
                <a:solidFill>
                  <a:schemeClr val="tx1"/>
                </a:solidFill>
              </a:rPr>
              <a:t>(a, b, c), term = name)</a:t>
            </a:r>
          </a:p>
          <a:p>
            <a:r>
              <a:rPr lang="en-US" dirty="0">
                <a:solidFill>
                  <a:schemeClr val="tx1"/>
                </a:solidFill>
              </a:rPr>
              <a:t>set = </a:t>
            </a:r>
            <a:r>
              <a:rPr lang="en-US" dirty="0" err="1">
                <a:solidFill>
                  <a:schemeClr val="tx1"/>
                </a:solidFill>
              </a:rPr>
              <a:t>FuzzySet</a:t>
            </a:r>
            <a:r>
              <a:rPr lang="en-US" dirty="0">
                <a:solidFill>
                  <a:schemeClr val="tx1"/>
                </a:solidFill>
              </a:rPr>
              <a:t>(function = </a:t>
            </a:r>
            <a:r>
              <a:rPr lang="en-US" dirty="0" err="1">
                <a:solidFill>
                  <a:schemeClr val="tx1"/>
                </a:solidFill>
              </a:rPr>
              <a:t>Trapezoidal_MF</a:t>
            </a:r>
            <a:r>
              <a:rPr lang="en-US" dirty="0">
                <a:solidFill>
                  <a:schemeClr val="tx1"/>
                </a:solidFill>
              </a:rPr>
              <a:t>(a, b, c, d), term = name)</a:t>
            </a:r>
          </a:p>
          <a:p>
            <a:r>
              <a:rPr lang="en-US" dirty="0">
                <a:solidFill>
                  <a:schemeClr val="tx1"/>
                </a:solidFill>
              </a:rPr>
              <a:t>…</a:t>
            </a:r>
          </a:p>
          <a:p>
            <a:r>
              <a:rPr lang="en-US" dirty="0" err="1">
                <a:solidFill>
                  <a:schemeClr val="tx1"/>
                </a:solidFill>
              </a:rPr>
              <a:t>fuzzy_sets.append</a:t>
            </a:r>
            <a:r>
              <a:rPr lang="en-US" dirty="0">
                <a:solidFill>
                  <a:schemeClr val="tx1"/>
                </a:solidFill>
              </a:rPr>
              <a:t>(set)</a:t>
            </a:r>
          </a:p>
        </p:txBody>
      </p:sp>
      <p:sp>
        <p:nvSpPr>
          <p:cNvPr id="41" name="Rectangle 40">
            <a:extLst>
              <a:ext uri="{FF2B5EF4-FFF2-40B4-BE49-F238E27FC236}">
                <a16:creationId xmlns:a16="http://schemas.microsoft.com/office/drawing/2014/main" xmlns="" id="{987D6C0E-F838-0592-EE76-734246DF7AA3}"/>
              </a:ext>
            </a:extLst>
          </p:cNvPr>
          <p:cNvSpPr/>
          <p:nvPr/>
        </p:nvSpPr>
        <p:spPr>
          <a:xfrm>
            <a:off x="77040" y="1520212"/>
            <a:ext cx="9144000" cy="369332"/>
          </a:xfrm>
          <a:prstGeom prst="rect">
            <a:avLst/>
          </a:prstGeom>
        </p:spPr>
        <p:txBody>
          <a:bodyPr wrap="square">
            <a:spAutoFit/>
          </a:bodyPr>
          <a:lstStyle/>
          <a:p>
            <a:r>
              <a:rPr lang="en-US" b="1" dirty="0">
                <a:latin typeface="Times New Roman" panose="02020603050405020304" pitchFamily="18" charset="0"/>
                <a:cs typeface="Times New Roman" panose="02020603050405020304" pitchFamily="18" charset="0"/>
              </a:rPr>
              <a:t>3.1. </a:t>
            </a:r>
            <a:r>
              <a:rPr lang="en-US" dirty="0">
                <a:latin typeface="Times New Roman" panose="02020603050405020304" pitchFamily="18" charset="0"/>
                <a:cs typeface="Times New Roman" panose="02020603050405020304" pitchFamily="18" charset="0"/>
              </a:rPr>
              <a:t>Create fuzzy sets with terms and membership functions of each variable </a:t>
            </a:r>
          </a:p>
        </p:txBody>
      </p:sp>
      <p:sp>
        <p:nvSpPr>
          <p:cNvPr id="42" name="TextBox 41">
            <a:extLst>
              <a:ext uri="{FF2B5EF4-FFF2-40B4-BE49-F238E27FC236}">
                <a16:creationId xmlns:a16="http://schemas.microsoft.com/office/drawing/2014/main" xmlns="" id="{BFA1599F-590E-5A97-231F-57CA828AF204}"/>
              </a:ext>
            </a:extLst>
          </p:cNvPr>
          <p:cNvSpPr txBox="1"/>
          <p:nvPr/>
        </p:nvSpPr>
        <p:spPr>
          <a:xfrm>
            <a:off x="115560" y="2645370"/>
            <a:ext cx="9182520" cy="261610"/>
          </a:xfrm>
          <a:prstGeom prst="rect">
            <a:avLst/>
          </a:prstGeom>
          <a:noFill/>
        </p:spPr>
        <p:txBody>
          <a:bodyPr wrap="square">
            <a:spAutoFit/>
          </a:bodyPr>
          <a:lstStyle/>
          <a:p>
            <a:r>
              <a:rPr lang="en-US" sz="1100" dirty="0"/>
              <a:t>! Where </a:t>
            </a:r>
            <a:r>
              <a:rPr lang="en-US" sz="1100" i="1" dirty="0"/>
              <a:t>a, b, c, d</a:t>
            </a:r>
            <a:r>
              <a:rPr lang="en-US" sz="1100" dirty="0"/>
              <a:t> are membership function points of a term from a configuration set. (E.g. </a:t>
            </a:r>
            <a:r>
              <a:rPr lang="en-US" sz="1100" i="1" dirty="0"/>
              <a:t>a</a:t>
            </a:r>
            <a:r>
              <a:rPr lang="en-US" sz="1100" dirty="0"/>
              <a:t>=0, </a:t>
            </a:r>
            <a:r>
              <a:rPr lang="en-US" sz="1100" i="1" dirty="0"/>
              <a:t>b</a:t>
            </a:r>
            <a:r>
              <a:rPr lang="en-US" sz="1100" dirty="0"/>
              <a:t>=0, </a:t>
            </a:r>
            <a:r>
              <a:rPr lang="en-US" sz="1100" i="1" dirty="0"/>
              <a:t>c</a:t>
            </a:r>
            <a:r>
              <a:rPr lang="en-US" sz="1100" dirty="0"/>
              <a:t>=2, </a:t>
            </a:r>
            <a:r>
              <a:rPr lang="en-US" sz="1100" i="1" dirty="0"/>
              <a:t>name</a:t>
            </a:r>
            <a:r>
              <a:rPr lang="en-US" sz="1100" dirty="0"/>
              <a:t>=“none”; for Irrigation Time Set)</a:t>
            </a:r>
          </a:p>
        </p:txBody>
      </p:sp>
      <p:sp>
        <p:nvSpPr>
          <p:cNvPr id="43" name="Rectangle 42">
            <a:extLst>
              <a:ext uri="{FF2B5EF4-FFF2-40B4-BE49-F238E27FC236}">
                <a16:creationId xmlns:a16="http://schemas.microsoft.com/office/drawing/2014/main" xmlns="" id="{5CC73BE9-FD5C-9100-5C8C-45432D75A19B}"/>
              </a:ext>
            </a:extLst>
          </p:cNvPr>
          <p:cNvSpPr/>
          <p:nvPr/>
        </p:nvSpPr>
        <p:spPr>
          <a:xfrm>
            <a:off x="2501933" y="6553929"/>
            <a:ext cx="4140134" cy="276999"/>
          </a:xfrm>
          <a:prstGeom prst="rect">
            <a:avLst/>
          </a:prstGeom>
        </p:spPr>
        <p:txBody>
          <a:bodyPr wrap="square">
            <a:spAutoFit/>
          </a:bodyPr>
          <a:lstStyle/>
          <a:p>
            <a:r>
              <a:rPr lang="en-US" sz="1200" dirty="0"/>
              <a:t>Full source code: </a:t>
            </a:r>
            <a:r>
              <a:rPr lang="en-US" sz="1200" dirty="0">
                <a:hlinkClick r:id="rId3"/>
              </a:rPr>
              <a:t>https://github.com/pdany1116/is-iot-sink</a:t>
            </a:r>
            <a:r>
              <a:rPr lang="en-US" sz="1200" dirty="0"/>
              <a:t> </a:t>
            </a:r>
          </a:p>
        </p:txBody>
      </p:sp>
    </p:spTree>
    <p:extLst>
      <p:ext uri="{BB962C8B-B14F-4D97-AF65-F5344CB8AC3E}">
        <p14:creationId xmlns:p14="http://schemas.microsoft.com/office/powerpoint/2010/main" val="301985758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p:nvPr/>
        </p:nvPicPr>
        <p:blipFill>
          <a:blip r:embed="rId4"/>
          <a:stretch/>
        </p:blipFill>
        <p:spPr>
          <a:xfrm>
            <a:off x="0" y="3215"/>
            <a:ext cx="9143280" cy="1166400"/>
          </a:xfrm>
          <a:prstGeom prst="rect">
            <a:avLst/>
          </a:prstGeom>
          <a:ln w="0">
            <a:noFill/>
          </a:ln>
        </p:spPr>
      </p:pic>
      <p:sp>
        <p:nvSpPr>
          <p:cNvPr id="2" name="Title 1"/>
          <p:cNvSpPr>
            <a:spLocks noGrp="1"/>
          </p:cNvSpPr>
          <p:nvPr>
            <p:ph type="title"/>
          </p:nvPr>
        </p:nvSpPr>
        <p:spPr>
          <a:xfrm>
            <a:off x="553709" y="1028700"/>
            <a:ext cx="7886700" cy="552689"/>
          </a:xfrm>
        </p:spPr>
        <p:txBody>
          <a:bodyPr/>
          <a:lstStyle/>
          <a:p>
            <a:pPr algn="ctr"/>
            <a:r>
              <a:rPr lang="en-US" sz="3600" dirty="0">
                <a:effectLst>
                  <a:outerShdw blurRad="38100" dist="38100" dir="2700000" algn="tl">
                    <a:srgbClr val="000000">
                      <a:alpha val="43137"/>
                    </a:srgbClr>
                  </a:outerShdw>
                </a:effectLst>
                <a:latin typeface="Palatino Linotype" panose="02040502050505030304" pitchFamily="18" charset="0"/>
              </a:rPr>
              <a:t>AUTOMATION</a:t>
            </a:r>
            <a:r>
              <a:rPr lang="en-US" dirty="0" smtClean="0"/>
              <a:t> </a:t>
            </a:r>
            <a:r>
              <a:rPr lang="en-US" sz="3600" dirty="0">
                <a:effectLst>
                  <a:outerShdw blurRad="38100" dist="38100" dir="2700000" algn="tl">
                    <a:srgbClr val="000000">
                      <a:alpha val="43137"/>
                    </a:srgbClr>
                  </a:outerShdw>
                </a:effectLst>
                <a:latin typeface="Palatino Linotype" panose="02040502050505030304" pitchFamily="18" charset="0"/>
              </a:rPr>
              <a:t>RULES</a:t>
            </a:r>
          </a:p>
        </p:txBody>
      </p:sp>
      <p:pic>
        <p:nvPicPr>
          <p:cNvPr id="6" name="AutomationRule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933575" y="1607014"/>
            <a:ext cx="6063842" cy="4898613"/>
          </a:xfrm>
        </p:spPr>
      </p:pic>
    </p:spTree>
    <p:extLst>
      <p:ext uri="{BB962C8B-B14F-4D97-AF65-F5344CB8AC3E}">
        <p14:creationId xmlns:p14="http://schemas.microsoft.com/office/powerpoint/2010/main" val="2192491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PlaceHolder 1"/>
          <p:cNvSpPr>
            <a:spLocks noGrp="1"/>
          </p:cNvSpPr>
          <p:nvPr>
            <p:ph type="title"/>
          </p:nvPr>
        </p:nvSpPr>
        <p:spPr>
          <a:xfrm>
            <a:off x="0" y="1188364"/>
            <a:ext cx="9066960" cy="590964"/>
          </a:xfrm>
          <a:prstGeom prst="rect">
            <a:avLst/>
          </a:prstGeom>
          <a:noFill/>
          <a:ln w="0">
            <a:noFill/>
          </a:ln>
        </p:spPr>
        <p:txBody>
          <a:bodyPr lIns="0" tIns="0" rIns="0" bIns="0" anchor="ctr">
            <a:noAutofit/>
          </a:bodyPr>
          <a:lstStyle/>
          <a:p>
            <a:pPr>
              <a:lnSpc>
                <a:spcPct val="100000"/>
              </a:lnSpc>
            </a:pPr>
            <a:r>
              <a:rPr lang="en-GB" sz="3600" b="1" strike="noStrike" spc="-1" dirty="0" smtClean="0">
                <a:solidFill>
                  <a:srgbClr val="558ED5"/>
                </a:solidFill>
                <a:latin typeface="Calibri"/>
                <a:ea typeface="Calibri"/>
              </a:rPr>
              <a:t>References</a:t>
            </a:r>
            <a:endParaRPr lang="en-US" sz="1800" b="0" strike="noStrike" spc="-1" dirty="0">
              <a:latin typeface="Arial"/>
            </a:endParaRPr>
          </a:p>
        </p:txBody>
      </p:sp>
      <p:pic>
        <p:nvPicPr>
          <p:cNvPr id="48" name="Picture 1"/>
          <p:cNvPicPr/>
          <p:nvPr/>
        </p:nvPicPr>
        <p:blipFill>
          <a:blip r:embed="rId3"/>
          <a:stretch/>
        </p:blipFill>
        <p:spPr>
          <a:xfrm>
            <a:off x="0" y="-228600"/>
            <a:ext cx="9143280" cy="1166400"/>
          </a:xfrm>
          <a:prstGeom prst="rect">
            <a:avLst/>
          </a:prstGeom>
          <a:ln w="0">
            <a:noFill/>
          </a:ln>
        </p:spPr>
      </p:pic>
      <p:sp>
        <p:nvSpPr>
          <p:cNvPr id="5" name="Rectangle 4"/>
          <p:cNvSpPr/>
          <p:nvPr/>
        </p:nvSpPr>
        <p:spPr>
          <a:xfrm>
            <a:off x="0" y="2029892"/>
            <a:ext cx="9144000" cy="3970318"/>
          </a:xfrm>
          <a:prstGeom prst="rect">
            <a:avLst/>
          </a:prstGeom>
        </p:spPr>
        <p:txBody>
          <a:bodyPr wrap="square">
            <a:spAutoFit/>
          </a:bodyPr>
          <a:lstStyle/>
          <a:p>
            <a:pPr marL="342900" indent="-342900">
              <a:buFont typeface="Arial" panose="020B0604020202020204" pitchFamily="34" charset="0"/>
              <a:buChar char="•"/>
            </a:pPr>
            <a:r>
              <a:rPr lang="en-GB" dirty="0">
                <a:latin typeface="Times New Roman" panose="02020603050405020304" pitchFamily="18" charset="0"/>
                <a:ea typeface="Times New Roman" panose="02020603050405020304" pitchFamily="18" charset="0"/>
              </a:rPr>
              <a:t>Florea, A., Sipos, A., &amp; </a:t>
            </a:r>
            <a:r>
              <a:rPr lang="en-GB" dirty="0" err="1">
                <a:latin typeface="Times New Roman" panose="02020603050405020304" pitchFamily="18" charset="0"/>
                <a:ea typeface="Times New Roman" panose="02020603050405020304" pitchFamily="18" charset="0"/>
              </a:rPr>
              <a:t>Stoisor</a:t>
            </a:r>
            <a:r>
              <a:rPr lang="en-GB" dirty="0">
                <a:latin typeface="Times New Roman" panose="02020603050405020304" pitchFamily="18" charset="0"/>
                <a:ea typeface="Times New Roman" panose="02020603050405020304" pitchFamily="18" charset="0"/>
              </a:rPr>
              <a:t>, M. C. (2022). Applying AI Tools for </a:t>
            </a:r>
            <a:r>
              <a:rPr lang="en-GB" dirty="0" err="1">
                <a:latin typeface="Times New Roman" panose="02020603050405020304" pitchFamily="18" charset="0"/>
                <a:ea typeface="Times New Roman" panose="02020603050405020304" pitchFamily="18" charset="0"/>
              </a:rPr>
              <a:t>Modeling</a:t>
            </a:r>
            <a:r>
              <a:rPr lang="en-GB" dirty="0">
                <a:latin typeface="Times New Roman" panose="02020603050405020304" pitchFamily="18" charset="0"/>
                <a:ea typeface="Times New Roman" panose="02020603050405020304" pitchFamily="18" charset="0"/>
              </a:rPr>
              <a:t>, Predicting and Managing the White Wine Fermentation Process. Fermentation 2022, 8, 137</a:t>
            </a:r>
            <a:r>
              <a:rPr lang="en-GB" dirty="0" smtClean="0">
                <a:latin typeface="Times New Roman" panose="02020603050405020304" pitchFamily="18" charset="0"/>
                <a:ea typeface="Times New Roman" panose="02020603050405020304" pitchFamily="18" charset="0"/>
              </a:rPr>
              <a:t>.</a:t>
            </a:r>
          </a:p>
          <a:p>
            <a:pPr marL="342900" indent="-342900">
              <a:buFont typeface="Arial" panose="020B0604020202020204" pitchFamily="34" charset="0"/>
              <a:buChar char="•"/>
            </a:pPr>
            <a:r>
              <a:rPr lang="en-GB" dirty="0">
                <a:latin typeface="Times New Roman" panose="02020603050405020304" pitchFamily="18" charset="0"/>
                <a:ea typeface="Times New Roman" panose="02020603050405020304" pitchFamily="18" charset="0"/>
              </a:rPr>
              <a:t>Sipos, A., Florea, A., </a:t>
            </a:r>
            <a:r>
              <a:rPr lang="en-GB" dirty="0" err="1">
                <a:latin typeface="Times New Roman" panose="02020603050405020304" pitchFamily="18" charset="0"/>
                <a:ea typeface="Times New Roman" panose="02020603050405020304" pitchFamily="18" charset="0"/>
              </a:rPr>
              <a:t>Arsin</a:t>
            </a:r>
            <a:r>
              <a:rPr lang="en-GB" dirty="0">
                <a:latin typeface="Times New Roman" panose="02020603050405020304" pitchFamily="18" charset="0"/>
                <a:ea typeface="Times New Roman" panose="02020603050405020304" pitchFamily="18" charset="0"/>
              </a:rPr>
              <a:t>, M., &amp; Fiore, U. (2020). Using Neural Networks to Obtain Indirect Information about the State Variables in an Alcoholic Fermentation Process. Processes 2021, 9, 74</a:t>
            </a:r>
            <a:r>
              <a:rPr lang="en-GB" dirty="0" smtClean="0">
                <a:latin typeface="Times New Roman" panose="02020603050405020304" pitchFamily="18" charset="0"/>
                <a:ea typeface="Times New Roman" panose="02020603050405020304" pitchFamily="18" charset="0"/>
              </a:rPr>
              <a:t>.</a:t>
            </a:r>
          </a:p>
          <a:p>
            <a:pPr marL="342900" indent="-342900">
              <a:buFont typeface="Arial" panose="020B0604020202020204" pitchFamily="34" charset="0"/>
              <a:buChar char="•"/>
            </a:pPr>
            <a:r>
              <a:rPr lang="en-GB" dirty="0" err="1">
                <a:latin typeface="Times New Roman" panose="02020603050405020304" pitchFamily="18" charset="0"/>
                <a:ea typeface="Times New Roman" panose="02020603050405020304" pitchFamily="18" charset="0"/>
              </a:rPr>
              <a:t>Gellert</a:t>
            </a:r>
            <a:r>
              <a:rPr lang="en-GB" dirty="0">
                <a:latin typeface="Times New Roman" panose="02020603050405020304" pitchFamily="18" charset="0"/>
                <a:ea typeface="Times New Roman" panose="02020603050405020304" pitchFamily="18" charset="0"/>
              </a:rPr>
              <a:t>, A., Florea, A., Fiore, U., Zanetti, P., &amp; </a:t>
            </a:r>
            <a:r>
              <a:rPr lang="en-GB" dirty="0" err="1">
                <a:latin typeface="Times New Roman" panose="02020603050405020304" pitchFamily="18" charset="0"/>
                <a:ea typeface="Times New Roman" panose="02020603050405020304" pitchFamily="18" charset="0"/>
              </a:rPr>
              <a:t>Vintan</a:t>
            </a:r>
            <a:r>
              <a:rPr lang="en-GB" dirty="0">
                <a:latin typeface="Times New Roman" panose="02020603050405020304" pitchFamily="18" charset="0"/>
                <a:ea typeface="Times New Roman" panose="02020603050405020304" pitchFamily="18" charset="0"/>
              </a:rPr>
              <a:t>, L. (2019). Performance and energy optimisation in CPUs through fuzzy knowledge representation. Information Sciences, 476, 375-391</a:t>
            </a:r>
            <a:r>
              <a:rPr lang="en-GB" dirty="0" smtClean="0">
                <a:latin typeface="Times New Roman" panose="02020603050405020304" pitchFamily="18" charset="0"/>
                <a:ea typeface="Times New Roman" panose="02020603050405020304" pitchFamily="18" charset="0"/>
              </a:rPr>
              <a:t>.</a:t>
            </a:r>
          </a:p>
          <a:p>
            <a:pPr marL="342900" indent="-342900">
              <a:buFont typeface="Arial" panose="020B0604020202020204" pitchFamily="34" charset="0"/>
              <a:buChar char="•"/>
            </a:pPr>
            <a:r>
              <a:rPr lang="en-GB" dirty="0" err="1">
                <a:latin typeface="Times New Roman" panose="02020603050405020304" pitchFamily="18" charset="0"/>
                <a:ea typeface="Times New Roman" panose="02020603050405020304" pitchFamily="18" charset="0"/>
              </a:rPr>
              <a:t>Berntzen</a:t>
            </a:r>
            <a:r>
              <a:rPr lang="en-GB" dirty="0">
                <a:latin typeface="Times New Roman" panose="02020603050405020304" pitchFamily="18" charset="0"/>
                <a:ea typeface="Times New Roman" panose="02020603050405020304" pitchFamily="18" charset="0"/>
              </a:rPr>
              <a:t>, L., Florea, A., </a:t>
            </a:r>
            <a:r>
              <a:rPr lang="en-GB" dirty="0" err="1">
                <a:latin typeface="Times New Roman" panose="02020603050405020304" pitchFamily="18" charset="0"/>
                <a:ea typeface="Times New Roman" panose="02020603050405020304" pitchFamily="18" charset="0"/>
              </a:rPr>
              <a:t>Molder</a:t>
            </a:r>
            <a:r>
              <a:rPr lang="en-GB" dirty="0">
                <a:latin typeface="Times New Roman" panose="02020603050405020304" pitchFamily="18" charset="0"/>
                <a:ea typeface="Times New Roman" panose="02020603050405020304" pitchFamily="18" charset="0"/>
              </a:rPr>
              <a:t>, C., &amp; </a:t>
            </a:r>
            <a:r>
              <a:rPr lang="en-GB" dirty="0" err="1">
                <a:latin typeface="Times New Roman" panose="02020603050405020304" pitchFamily="18" charset="0"/>
                <a:ea typeface="Times New Roman" panose="02020603050405020304" pitchFamily="18" charset="0"/>
              </a:rPr>
              <a:t>Bouhmala</a:t>
            </a:r>
            <a:r>
              <a:rPr lang="en-GB" dirty="0">
                <a:latin typeface="Times New Roman" panose="02020603050405020304" pitchFamily="18" charset="0"/>
                <a:ea typeface="Times New Roman" panose="02020603050405020304" pitchFamily="18" charset="0"/>
              </a:rPr>
              <a:t>, N. (2019). A strategy for drone traffic planning dynamic flight-paths for drones in smart cities. In SMART 2019, The Eighth International Conference on Smart Cities, Systems, Devices and </a:t>
            </a:r>
            <a:r>
              <a:rPr lang="en-GB">
                <a:latin typeface="Times New Roman" panose="02020603050405020304" pitchFamily="18" charset="0"/>
                <a:ea typeface="Times New Roman" panose="02020603050405020304" pitchFamily="18" charset="0"/>
              </a:rPr>
              <a:t>Technologies</a:t>
            </a:r>
            <a:r>
              <a:rPr lang="en-GB" smtClean="0">
                <a:latin typeface="Times New Roman" panose="02020603050405020304" pitchFamily="18" charset="0"/>
                <a:ea typeface="Times New Roman" panose="02020603050405020304" pitchFamily="18" charset="0"/>
              </a:rPr>
              <a:t>.</a:t>
            </a:r>
          </a:p>
          <a:p>
            <a:pPr marL="342900" indent="-342900">
              <a:buFont typeface="Arial" panose="020B0604020202020204" pitchFamily="34" charset="0"/>
              <a:buChar char="•"/>
            </a:pPr>
            <a:r>
              <a:rPr lang="en-GB">
                <a:latin typeface="Times New Roman" panose="02020603050405020304" pitchFamily="18" charset="0"/>
                <a:ea typeface="Times New Roman" panose="02020603050405020304" pitchFamily="18" charset="0"/>
              </a:rPr>
              <a:t>Spolaor S., Fuchs C., Cazzaniga P., Kaymak U., Besozzi D., Nobile M.S.: Simpful: a user-friendly Python library for fuzzy logic, International Journal of Computational Intelligence Systems, 13(1):1687–1698, </a:t>
            </a:r>
            <a:r>
              <a:rPr lang="en-GB">
                <a:latin typeface="Times New Roman" panose="02020603050405020304" pitchFamily="18" charset="0"/>
                <a:ea typeface="Times New Roman" panose="02020603050405020304" pitchFamily="18" charset="0"/>
              </a:rPr>
              <a:t>2020 </a:t>
            </a:r>
            <a:r>
              <a:rPr lang="en-GB" smtClean="0">
                <a:latin typeface="Times New Roman" panose="02020603050405020304" pitchFamily="18" charset="0"/>
                <a:ea typeface="Times New Roman" panose="02020603050405020304" pitchFamily="18" charset="0"/>
              </a:rPr>
              <a:t>DOI:10.2991/ijcis.d.201012.002</a:t>
            </a:r>
            <a:endParaRPr lang="en-GB" dirty="0" smtClean="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66333757"/>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2165</TotalTime>
  <Words>9497</Words>
  <Application>Microsoft Office PowerPoint</Application>
  <PresentationFormat>On-screen Show (4:3)</PresentationFormat>
  <Paragraphs>1112</Paragraphs>
  <Slides>98</Slides>
  <Notes>80</Notes>
  <HiddenSlides>0</HiddenSlides>
  <MMClips>3</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98</vt:i4>
      </vt:variant>
    </vt:vector>
  </HeadingPairs>
  <TitlesOfParts>
    <vt:vector size="101" baseType="lpstr">
      <vt:lpstr>Office Theme</vt:lpstr>
      <vt:lpstr>Equation</vt:lpstr>
      <vt:lpstr>Picture</vt:lpstr>
      <vt:lpstr>Modernizing Agricultural Practice using Internet of Things MAPIoT Summer School in Norway 24.07.2022 – 07.08.2022 Melsom High School, Sandefjord  organized by University of South-Eastern Norway</vt:lpstr>
      <vt:lpstr>MAPIoT Motivation</vt:lpstr>
      <vt:lpstr>MAPIoT Motivation</vt:lpstr>
      <vt:lpstr>IoT in agriculture: examples</vt:lpstr>
      <vt:lpstr>Applying AI in Modelling, Control, Predicting and Managing of processes from Agriculture and Food Engineering domains</vt:lpstr>
      <vt:lpstr>PowerPoint Presentation</vt:lpstr>
      <vt:lpstr>PowerPoint Presentation</vt:lpstr>
      <vt:lpstr>PowerPoint Presentation</vt:lpstr>
      <vt:lpstr>PowerPoint Presentation</vt:lpstr>
      <vt:lpstr>PowerPoint Presentation</vt:lpstr>
      <vt:lpstr>Applying AI in Modelling, Control, Predicting and Managing of processes from Agriculture and Food Engineering domains</vt:lpstr>
      <vt:lpstr>Problem type 1: Optimization </vt:lpstr>
      <vt:lpstr>Problem types 2: Modelling</vt:lpstr>
      <vt:lpstr>Problem type 3: Simulation</vt:lpstr>
      <vt:lpstr>Applying AI in Modelling, Control, Predicting and Managing of processes from Agriculture and Food Engineering domains</vt:lpstr>
      <vt:lpstr>Applying AI in Modelling, Control, Predicting and Managing of processes from Agriculture and Food Engineering domains</vt:lpstr>
      <vt:lpstr>Irrigation system FUZZY LOGIC SYSTEM: Variables</vt:lpstr>
      <vt:lpstr>Irrigation system SINK:  MANDAMI INFERENCE FUZZY LOGIC SYSTEM (1)</vt:lpstr>
      <vt:lpstr>Irrigation system SINK:  MANDAMI INFERENCE FUZZY LOGIC SYSTEM (2)</vt:lpstr>
      <vt:lpstr>Neural Networks (NN)</vt:lpstr>
      <vt:lpstr>History of Neural Networks (I)</vt:lpstr>
      <vt:lpstr>History of Neural Networks (II)</vt:lpstr>
      <vt:lpstr>Neural Networks: What are?</vt:lpstr>
      <vt:lpstr>Types of Neural Networks </vt:lpstr>
      <vt:lpstr>The biological and the artificial neuron</vt:lpstr>
      <vt:lpstr>Mathematical model of an artificial neuron</vt:lpstr>
      <vt:lpstr>Types of Activation Functions</vt:lpstr>
      <vt:lpstr>The architecture of a generic multilayer neural network with two hidden layers – feed forward</vt:lpstr>
      <vt:lpstr>The architecture of a generic multilayer neural network with two hidden layers – feedback (recurrent)</vt:lpstr>
      <vt:lpstr>Neural Networks (NN)</vt:lpstr>
      <vt:lpstr>USER INTERFACE</vt:lpstr>
      <vt:lpstr>1st approach: NN implementation in MATLAB</vt:lpstr>
      <vt:lpstr>2nd approach: NN class members and methods in C#</vt:lpstr>
      <vt:lpstr>PowerPoint Presentation</vt:lpstr>
      <vt:lpstr>PowerPoint Presentation</vt:lpstr>
      <vt:lpstr>PowerPoint Presentation</vt:lpstr>
      <vt:lpstr>NN training and test</vt:lpstr>
      <vt:lpstr>Multi-Layer Perceptron (MLP)</vt:lpstr>
      <vt:lpstr>Multi-Layer Perceptron (MLP)</vt:lpstr>
      <vt:lpstr>Multi-Layer Perceptron (MLP)</vt:lpstr>
      <vt:lpstr>Multi-Layer Perceptron (MLP)</vt:lpstr>
      <vt:lpstr>Neural Networks Results (I)</vt:lpstr>
      <vt:lpstr>Neural Networks Results (II)</vt:lpstr>
      <vt:lpstr>Neural Networks: Challenges</vt:lpstr>
      <vt:lpstr>Genetic Algorithms (GA) The most widely known type of Evolutionary Algorithms</vt:lpstr>
      <vt:lpstr>PowerPoint Presentation</vt:lpstr>
      <vt:lpstr>How survive ?</vt:lpstr>
      <vt:lpstr>At the Molecular Level:</vt:lpstr>
      <vt:lpstr>Variation Through Mutation</vt:lpstr>
      <vt:lpstr>What is Evolutionary Computing / Algorithms ?</vt:lpstr>
      <vt:lpstr>The Main Evolutionary Computing Metaphor</vt:lpstr>
      <vt:lpstr>Advantages of GA</vt:lpstr>
      <vt:lpstr>Limitations of GA</vt:lpstr>
      <vt:lpstr>General Scheme of EAs</vt:lpstr>
      <vt:lpstr>The generic structure of EAs</vt:lpstr>
      <vt:lpstr>Pseudo-code for typical EA</vt:lpstr>
      <vt:lpstr>Genetic Algorithms (pseudocod)</vt:lpstr>
      <vt:lpstr>GA: Individual / Chromosome Representation</vt:lpstr>
      <vt:lpstr>GA: Binary Representation</vt:lpstr>
      <vt:lpstr>GA: Permutation representation</vt:lpstr>
      <vt:lpstr>GA: Integer Representation</vt:lpstr>
      <vt:lpstr>GA: Real values Representation</vt:lpstr>
      <vt:lpstr>GA: Mapping real values on bit strings</vt:lpstr>
      <vt:lpstr>GA: Parent Selection Methods</vt:lpstr>
      <vt:lpstr>GA: Genetic Procreation Operators</vt:lpstr>
      <vt:lpstr>GA: Types of Crossover</vt:lpstr>
      <vt:lpstr>GA: Alternative Mutation  Operators</vt:lpstr>
      <vt:lpstr>GA: Crossover OR mutation?</vt:lpstr>
      <vt:lpstr>GA: Crossover OR mutation? (cont’d)</vt:lpstr>
      <vt:lpstr>An Example Run (Steady-State GA)</vt:lpstr>
      <vt:lpstr>GA: Additional Properties</vt:lpstr>
      <vt:lpstr>Applying GA for training weights of NN</vt:lpstr>
      <vt:lpstr>Bring diversity to population in GA</vt:lpstr>
      <vt:lpstr>Running WineFermentation and training NN with GA</vt:lpstr>
      <vt:lpstr>Prediction Tool </vt:lpstr>
      <vt:lpstr>Fuzzy Systems (FS) &amp; Fuzzy Rules (FR)</vt:lpstr>
      <vt:lpstr>Advantages of Fuzzy Logic Systems (FLS)</vt:lpstr>
      <vt:lpstr>FR: Quick overview. Terminology</vt:lpstr>
      <vt:lpstr>Crisp rules</vt:lpstr>
      <vt:lpstr>FR: Terminology. Linguistic variables and values</vt:lpstr>
      <vt:lpstr>Fuzzy Sets</vt:lpstr>
      <vt:lpstr>Fuzzy process flow (fuzzy inference process)</vt:lpstr>
      <vt:lpstr>Fuzzy Rules (FR): Construction &amp; Examples</vt:lpstr>
      <vt:lpstr>Fuzzy Rules: Operations</vt:lpstr>
      <vt:lpstr>Fuzzy Rules: Operations</vt:lpstr>
      <vt:lpstr>Fuzzy Rules: 2 main categories of fuzzy intelligence</vt:lpstr>
      <vt:lpstr>Fuzzy Rules: Inference Example (1)</vt:lpstr>
      <vt:lpstr>Fuzzy Rules: Inference Example (2)</vt:lpstr>
      <vt:lpstr>Fuzzy Rules: Inference Example (3)</vt:lpstr>
      <vt:lpstr>Fuzzy Inference System: Summary</vt:lpstr>
      <vt:lpstr>Automation rules for first level automation type</vt:lpstr>
      <vt:lpstr>Automation rules – C# implementation</vt:lpstr>
      <vt:lpstr>Automation Rules </vt:lpstr>
      <vt:lpstr>MATLAB Neuro-fuzzy designer</vt:lpstr>
      <vt:lpstr>Implementation of irrigation system fuzzy logic (1)</vt:lpstr>
      <vt:lpstr>Implementation of irrigation system fuzzy logic (2)</vt:lpstr>
      <vt:lpstr>AUTOMATION RULES</vt:lpstr>
      <vt:lpstr>References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Adrian Florea</dc:creator>
  <cp:lastModifiedBy>pc</cp:lastModifiedBy>
  <cp:revision>248</cp:revision>
  <cp:lastPrinted>2022-06-29T09:20:40Z</cp:lastPrinted>
  <dcterms:created xsi:type="dcterms:W3CDTF">2020-09-03T06:11:19Z</dcterms:created>
  <dcterms:modified xsi:type="dcterms:W3CDTF">2022-07-17T19:41:56Z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1</vt:i4>
  </property>
  <property fmtid="{D5CDD505-2E9C-101B-9397-08002B2CF9AE}" pid="3" name="PresentationFormat">
    <vt:lpwstr>On-screen Show (4:3)</vt:lpwstr>
  </property>
  <property fmtid="{D5CDD505-2E9C-101B-9397-08002B2CF9AE}" pid="4" name="Slides">
    <vt:i4>1</vt:i4>
  </property>
</Properties>
</file>